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Lora" pitchFamily="2" charset="0"/>
      <p:regular r:id="rId16"/>
      <p:bold r:id="rId17"/>
      <p:italic r:id="rId18"/>
      <p:boldItalic r:id="rId19"/>
    </p:embeddedFont>
    <p:embeddedFont>
      <p:font typeface="Playfair Display" panose="00000500000000000000" pitchFamily="2" charset="0"/>
      <p:regular r:id="rId20"/>
      <p:bold r:id="rId21"/>
      <p:italic r:id="rId22"/>
      <p:boldItalic r:id="rId23"/>
    </p:embeddedFont>
    <p:embeddedFont>
      <p:font typeface="Raleway" pitchFamily="2" charset="0"/>
      <p:regular r:id="rId24"/>
      <p:bold r:id="rId25"/>
      <p:italic r:id="rId26"/>
      <p:boldItalic r:id="rId27"/>
    </p:embeddedFont>
    <p:embeddedFont>
      <p:font typeface="Raleway ExtraBold" pitchFamily="2" charset="0"/>
      <p:bold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21" Type="http://schemas.openxmlformats.org/officeDocument/2006/relationships/font" Target="fonts/font10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98400" y="1763225"/>
            <a:ext cx="5947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239978" y="-11"/>
            <a:ext cx="2664079" cy="1326980"/>
            <a:chOff x="3578850" y="-50"/>
            <a:chExt cx="1816500" cy="904800"/>
          </a:xfrm>
        </p:grpSpPr>
        <p:sp>
          <p:nvSpPr>
            <p:cNvPr id="12" name="Google Shape;12;p2"/>
            <p:cNvSpPr/>
            <p:nvPr/>
          </p:nvSpPr>
          <p:spPr>
            <a:xfrm rot="10800000">
              <a:off x="3578850" y="-50"/>
              <a:ext cx="1816500" cy="9048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4487250" y="-50"/>
              <a:ext cx="908100" cy="904800"/>
            </a:xfrm>
            <a:prstGeom prst="triangle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op decoratio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decoration">
  <p:cSld name="BLANK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/>
          <p:nvPr/>
        </p:nvSpPr>
        <p:spPr>
          <a:xfrm>
            <a:off x="3821306" y="4465658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2129175" y="2992450"/>
            <a:ext cx="4885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5"/>
          <p:cNvSpPr/>
          <p:nvPr/>
        </p:nvSpPr>
        <p:spPr>
          <a:xfrm rot="10800000">
            <a:off x="3269346" y="-44122"/>
            <a:ext cx="2605500" cy="12978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2454925" y="1045950"/>
            <a:ext cx="4234200" cy="3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Playfair Display"/>
              <a:buChar char="◈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4191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⬥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4191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⬦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4191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⬩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4191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⬩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4191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⬩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4191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⬩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4191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○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4191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fair Display"/>
              <a:buChar char="■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/>
          <p:nvPr/>
        </p:nvSpPr>
        <p:spPr>
          <a:xfrm>
            <a:off x="3593400" y="-11473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zh-TW" sz="60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6000" b="0" i="0" u="none" strike="noStrike" cap="none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7" name="Google Shape;27;p6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◈"/>
              <a:defRPr/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⬥"/>
              <a:defRPr/>
            </a:lvl2pPr>
            <a:lvl3pPr marL="1371600" lvl="2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⬦"/>
              <a:defRPr/>
            </a:lvl3pPr>
            <a:lvl4pPr marL="1828800" lvl="3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4pPr>
            <a:lvl5pPr marL="2286000" lvl="4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5pPr>
            <a:lvl6pPr marL="2743200" lvl="5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6pPr>
            <a:lvl7pPr marL="3200400" lvl="6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7pPr>
            <a:lvl8pPr marL="3657600" lvl="7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784100" y="1453625"/>
            <a:ext cx="3677100" cy="3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◈"/>
              <a:defRPr sz="2000"/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⬥"/>
              <a:defRPr/>
            </a:lvl2pPr>
            <a:lvl3pPr marL="1371600" lvl="2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⬦"/>
              <a:defRPr/>
            </a:lvl3pPr>
            <a:lvl4pPr marL="1828800" lvl="3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4pPr>
            <a:lvl5pPr marL="2286000" lvl="4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5pPr>
            <a:lvl6pPr marL="2743200" lvl="5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6pPr>
            <a:lvl7pPr marL="3200400" lvl="6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7pPr>
            <a:lvl8pPr marL="3657600" lvl="7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2"/>
          </p:nvPr>
        </p:nvSpPr>
        <p:spPr>
          <a:xfrm>
            <a:off x="4682718" y="1453625"/>
            <a:ext cx="3677100" cy="3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◈"/>
              <a:defRPr sz="2000"/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⬥"/>
              <a:defRPr/>
            </a:lvl2pPr>
            <a:lvl3pPr marL="1371600" lvl="2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⬦"/>
              <a:defRPr/>
            </a:lvl3pPr>
            <a:lvl4pPr marL="1828800" lvl="3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4pPr>
            <a:lvl5pPr marL="2286000" lvl="4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5pPr>
            <a:lvl6pPr marL="2743200" lvl="5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6pPr>
            <a:lvl7pPr marL="3200400" lvl="6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/>
            </a:lvl7pPr>
            <a:lvl8pPr marL="3657600" lvl="7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539000" y="1471725"/>
            <a:ext cx="2579100" cy="3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⬦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3250326" y="1471725"/>
            <a:ext cx="2579100" cy="3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⬦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5961653" y="1471725"/>
            <a:ext cx="2579100" cy="3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⬦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9"/>
          <p:cNvSpPr/>
          <p:nvPr/>
        </p:nvSpPr>
        <p:spPr>
          <a:xfrm rot="10800000">
            <a:off x="3821306" y="-52066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2352350" y="4177700"/>
            <a:ext cx="44394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821306" y="4697309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fair Display"/>
              <a:buNone/>
              <a:defRPr sz="1800" b="0" i="1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ora"/>
              <a:buChar char="◈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ora"/>
              <a:buChar char="⬥"/>
              <a:defRPr sz="2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ora"/>
              <a:buChar char="⬦"/>
              <a:defRPr sz="2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ora"/>
              <a:buChar char="⬩"/>
              <a:defRPr sz="2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Char char="⬩"/>
              <a:defRPr sz="2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Char char="⬩"/>
              <a:defRPr sz="2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Char char="⬩"/>
              <a:defRPr sz="2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Char char="○"/>
              <a:defRPr sz="2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Char char="■"/>
              <a:defRPr sz="2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545250" y="1752525"/>
            <a:ext cx="8053500" cy="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TW" sz="2900" i="0">
                <a:latin typeface="Century Gothic"/>
                <a:ea typeface="Century Gothic"/>
                <a:cs typeface="Century Gothic"/>
                <a:sym typeface="Century Gothic"/>
              </a:rPr>
              <a:t>Nikola chairman Trevor Milton resigns</a:t>
            </a:r>
            <a:endParaRPr sz="2900" i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sz="2900" i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sz="2900" i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62" name="Google Shape;62;p13"/>
          <p:cNvGrpSpPr/>
          <p:nvPr/>
        </p:nvGrpSpPr>
        <p:grpSpPr>
          <a:xfrm>
            <a:off x="4290319" y="537273"/>
            <a:ext cx="563349" cy="356080"/>
            <a:chOff x="3241525" y="3039450"/>
            <a:chExt cx="494600" cy="312625"/>
          </a:xfrm>
        </p:grpSpPr>
        <p:sp>
          <p:nvSpPr>
            <p:cNvPr id="63" name="Google Shape;63;p13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13"/>
          <p:cNvSpPr txBox="1"/>
          <p:nvPr/>
        </p:nvSpPr>
        <p:spPr>
          <a:xfrm>
            <a:off x="190875" y="1999125"/>
            <a:ext cx="8820300" cy="31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zh-TW" b="1">
                <a:solidFill>
                  <a:srgbClr val="FFD966"/>
                </a:solidFill>
              </a:rPr>
              <a:t>Group</a:t>
            </a:r>
            <a:r>
              <a:rPr lang="zh-TW" b="1">
                <a:solidFill>
                  <a:schemeClr val="lt1"/>
                </a:solidFill>
              </a:rPr>
              <a:t> </a:t>
            </a:r>
            <a:r>
              <a:rPr lang="zh-TW" b="1">
                <a:solidFill>
                  <a:srgbClr val="FFD966"/>
                </a:solidFill>
              </a:rPr>
              <a:t>7</a:t>
            </a:r>
            <a:r>
              <a:rPr lang="zh-TW" sz="1000" b="1">
                <a:solidFill>
                  <a:schemeClr val="lt1"/>
                </a:solidFill>
              </a:rPr>
              <a:t> : </a:t>
            </a:r>
            <a:endParaRPr sz="8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4572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4572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4572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4572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Jiajia Liu (001568540)   Kang Shentu (001569432)  Sowmika Adepu (002922551)  Pranav Shailesh Adhav (001519666)  Pavithra Ramkumar (002929680)</a:t>
            </a:r>
            <a:endParaRPr sz="1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950" y="3512775"/>
            <a:ext cx="1191600" cy="11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8050" y="3512450"/>
            <a:ext cx="1235650" cy="113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6425" y="3512775"/>
            <a:ext cx="1191598" cy="1137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5800" y="3512125"/>
            <a:ext cx="1122351" cy="113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9850" y="3485775"/>
            <a:ext cx="1191600" cy="11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4"/>
          <p:cNvGrpSpPr/>
          <p:nvPr/>
        </p:nvGrpSpPr>
        <p:grpSpPr>
          <a:xfrm>
            <a:off x="4418806" y="120597"/>
            <a:ext cx="306446" cy="305983"/>
            <a:chOff x="6660750" y="298550"/>
            <a:chExt cx="396900" cy="396300"/>
          </a:xfrm>
        </p:grpSpPr>
        <p:sp>
          <p:nvSpPr>
            <p:cNvPr id="76" name="Google Shape;76;p14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1031425" y="750175"/>
            <a:ext cx="70812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b="1" i="0">
                <a:latin typeface="Century Gothic"/>
                <a:ea typeface="Century Gothic"/>
                <a:cs typeface="Century Gothic"/>
                <a:sym typeface="Century Gothic"/>
              </a:rPr>
              <a:t>Background: </a:t>
            </a:r>
            <a:r>
              <a:rPr lang="zh-TW" i="0">
                <a:latin typeface="Century Gothic"/>
                <a:ea typeface="Century Gothic"/>
                <a:cs typeface="Century Gothic"/>
                <a:sym typeface="Century Gothic"/>
              </a:rPr>
              <a:t>Trevor Milton’s Previous Work</a:t>
            </a:r>
            <a:endParaRPr i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 i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9" name="Google Shape;79;p14"/>
          <p:cNvCxnSpPr/>
          <p:nvPr/>
        </p:nvCxnSpPr>
        <p:spPr>
          <a:xfrm>
            <a:off x="-5775" y="3051325"/>
            <a:ext cx="91473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" name="Google Shape;80;p14"/>
          <p:cNvCxnSpPr/>
          <p:nvPr/>
        </p:nvCxnSpPr>
        <p:spPr>
          <a:xfrm rot="10800000" flipH="1">
            <a:off x="1672250" y="2444825"/>
            <a:ext cx="3300" cy="689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81" name="Google Shape;81;p14"/>
          <p:cNvCxnSpPr/>
          <p:nvPr/>
        </p:nvCxnSpPr>
        <p:spPr>
          <a:xfrm rot="10800000">
            <a:off x="3393150" y="2967150"/>
            <a:ext cx="0" cy="650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82" name="Google Shape;82;p14"/>
          <p:cNvCxnSpPr/>
          <p:nvPr/>
        </p:nvCxnSpPr>
        <p:spPr>
          <a:xfrm rot="10800000">
            <a:off x="5572250" y="2362225"/>
            <a:ext cx="1200" cy="689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-125" y="4813400"/>
            <a:ext cx="91440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  <p:cxnSp>
        <p:nvCxnSpPr>
          <p:cNvPr id="84" name="Google Shape;84;p14"/>
          <p:cNvCxnSpPr/>
          <p:nvPr/>
        </p:nvCxnSpPr>
        <p:spPr>
          <a:xfrm rot="10800000">
            <a:off x="6976788" y="2967150"/>
            <a:ext cx="0" cy="650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85" name="Google Shape;85;p14"/>
          <p:cNvSpPr txBox="1"/>
          <p:nvPr/>
        </p:nvSpPr>
        <p:spPr>
          <a:xfrm>
            <a:off x="1873500" y="3891038"/>
            <a:ext cx="30393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b="1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2014</a:t>
            </a:r>
            <a:endParaRPr sz="1400" b="1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>
                <a:solidFill>
                  <a:srgbClr val="595959"/>
                </a:solidFill>
              </a:rPr>
              <a:t>Trevor Milton founded Nikola with a plan to produce zero-emission semi trucks</a:t>
            </a:r>
            <a:endParaRPr sz="1400" b="1" i="0" u="none" strike="noStrike" cap="none">
              <a:solidFill>
                <a:srgbClr val="000000"/>
              </a:solidFill>
              <a:highlight>
                <a:srgbClr val="FFE599"/>
              </a:highlight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4036250" y="1481175"/>
            <a:ext cx="30732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b="1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2020</a:t>
            </a:r>
            <a:endParaRPr sz="1400" b="1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>
                <a:solidFill>
                  <a:srgbClr val="595959"/>
                </a:solidFill>
              </a:rPr>
              <a:t>Trevor Milton presented the idea of making long haul semi trucks which will powered by hydrogen and electricity</a:t>
            </a:r>
            <a:endParaRPr sz="14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449450" y="1522488"/>
            <a:ext cx="24489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b="1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2010</a:t>
            </a:r>
            <a:endParaRPr sz="1400" b="1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>
                <a:solidFill>
                  <a:srgbClr val="595959"/>
                </a:solidFill>
              </a:rPr>
              <a:t>Trevor Milton Strated company dHybrid later it was purchased by Worthington Industries</a:t>
            </a:r>
            <a:r>
              <a:rPr lang="zh-TW" sz="105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 sz="14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5457150" y="3783650"/>
            <a:ext cx="3039300" cy="7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b="1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2020</a:t>
            </a:r>
            <a:endParaRPr sz="1400" b="1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>
                <a:solidFill>
                  <a:srgbClr val="595959"/>
                </a:solidFill>
              </a:rPr>
              <a:t>General Motors was took a $2 billion stake in the Nikola company</a:t>
            </a:r>
            <a:endParaRPr sz="1400" i="0" u="none" strike="noStrike" cap="none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/>
        </p:nvSpPr>
        <p:spPr>
          <a:xfrm>
            <a:off x="1398875" y="1377750"/>
            <a:ext cx="7476600" cy="3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>
                <a:solidFill>
                  <a:srgbClr val="595959"/>
                </a:solidFill>
              </a:rPr>
              <a:t>In 20 sept 2020 , Nikola announced that trevor melton had resigned as chairman he is surrounded by the allegations that he had deceived investors about the company’s technology.</a:t>
            </a:r>
            <a:endParaRPr sz="160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>
                <a:solidFill>
                  <a:srgbClr val="595959"/>
                </a:solidFill>
              </a:rPr>
              <a:t>Trevor milton said that accusations by Hindenburg “false and defamatory” and said they would complain to the Securities and Exchange Commission.</a:t>
            </a:r>
            <a:endParaRPr sz="160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>
                <a:solidFill>
                  <a:srgbClr val="595959"/>
                </a:solidFill>
              </a:rPr>
              <a:t>Nikola shares fell sharply after the Hindenburg report. They lost 19 percent shares in a day.</a:t>
            </a:r>
            <a:endParaRPr sz="1600" i="0" u="none" strike="noStrike" cap="none">
              <a:solidFill>
                <a:srgbClr val="595959"/>
              </a:solidFill>
            </a:endParaRPr>
          </a:p>
        </p:txBody>
      </p:sp>
      <p:grpSp>
        <p:nvGrpSpPr>
          <p:cNvPr id="94" name="Google Shape;94;p15"/>
          <p:cNvGrpSpPr/>
          <p:nvPr/>
        </p:nvGrpSpPr>
        <p:grpSpPr>
          <a:xfrm>
            <a:off x="4401836" y="86204"/>
            <a:ext cx="340380" cy="340380"/>
            <a:chOff x="2594325" y="1627175"/>
            <a:chExt cx="440850" cy="440850"/>
          </a:xfrm>
        </p:grpSpPr>
        <p:sp>
          <p:nvSpPr>
            <p:cNvPr id="95" name="Google Shape;95;p15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b="1" i="0">
                <a:latin typeface="Arial"/>
                <a:ea typeface="Arial"/>
                <a:cs typeface="Arial"/>
                <a:sym typeface="Arial"/>
              </a:rPr>
              <a:t>Main Issue</a:t>
            </a:r>
            <a:endParaRPr i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 i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99" name="Google Shape;99;p15"/>
          <p:cNvGrpSpPr/>
          <p:nvPr/>
        </p:nvGrpSpPr>
        <p:grpSpPr>
          <a:xfrm>
            <a:off x="1021760" y="2834732"/>
            <a:ext cx="100913" cy="367732"/>
            <a:chOff x="727175" y="2957625"/>
            <a:chExt cx="130700" cy="476275"/>
          </a:xfrm>
        </p:grpSpPr>
        <p:sp>
          <p:nvSpPr>
            <p:cNvPr id="100" name="Google Shape;100;p15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15"/>
          <p:cNvSpPr/>
          <p:nvPr/>
        </p:nvSpPr>
        <p:spPr>
          <a:xfrm>
            <a:off x="913803" y="1837237"/>
            <a:ext cx="316831" cy="31681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15"/>
          <p:cNvGrpSpPr/>
          <p:nvPr/>
        </p:nvGrpSpPr>
        <p:grpSpPr>
          <a:xfrm>
            <a:off x="883622" y="3722020"/>
            <a:ext cx="377171" cy="318704"/>
            <a:chOff x="3918650" y="293075"/>
            <a:chExt cx="488500" cy="412775"/>
          </a:xfrm>
        </p:grpSpPr>
        <p:sp>
          <p:nvSpPr>
            <p:cNvPr id="104" name="Google Shape;104;p15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1080025" y="1556425"/>
            <a:ext cx="7476600" cy="3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 dirty="0">
                <a:solidFill>
                  <a:srgbClr val="595959"/>
                </a:solidFill>
              </a:rPr>
              <a:t>Nikola's stock price skyrocketed after its Nasdaq debut in June but has traded sharply lower since short-seller Hindenburg, which says it holds no position in the firm, published a report last September calling the electric vehicle company an “intricate fraud”</a:t>
            </a:r>
            <a:endParaRPr lang="en-US" altLang="zh-TW" sz="1600" dirty="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i="0" u="none" strike="noStrike" cap="none" dirty="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 dirty="0">
                <a:solidFill>
                  <a:srgbClr val="595959"/>
                </a:solidFill>
              </a:rPr>
              <a:t>Resigned after an investment fund accused him of making false assertions about his company's technology.</a:t>
            </a:r>
            <a:endParaRPr sz="1600" dirty="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b="1" i="0">
                <a:latin typeface="Century Gothic"/>
                <a:ea typeface="Century Gothic"/>
                <a:cs typeface="Century Gothic"/>
                <a:sym typeface="Century Gothic"/>
              </a:rPr>
              <a:t>What is Interesting about this Case </a:t>
            </a:r>
            <a:endParaRPr b="1" i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13" name="Google Shape;113;p16"/>
          <p:cNvGrpSpPr/>
          <p:nvPr/>
        </p:nvGrpSpPr>
        <p:grpSpPr>
          <a:xfrm>
            <a:off x="483737" y="2639644"/>
            <a:ext cx="381881" cy="241378"/>
            <a:chOff x="3241525" y="3039450"/>
            <a:chExt cx="494600" cy="312625"/>
          </a:xfrm>
        </p:grpSpPr>
        <p:sp>
          <p:nvSpPr>
            <p:cNvPr id="114" name="Google Shape;114;p16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p16"/>
          <p:cNvGrpSpPr/>
          <p:nvPr/>
        </p:nvGrpSpPr>
        <p:grpSpPr>
          <a:xfrm>
            <a:off x="4412175" y="93266"/>
            <a:ext cx="319649" cy="326232"/>
            <a:chOff x="3955900" y="2984500"/>
            <a:chExt cx="414000" cy="422525"/>
          </a:xfrm>
        </p:grpSpPr>
        <p:sp>
          <p:nvSpPr>
            <p:cNvPr id="117" name="Google Shape;117;p16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>
            <a:off x="4415004" y="119189"/>
            <a:ext cx="313974" cy="274385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080025" y="1556425"/>
            <a:ext cx="7476600" cy="3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 dirty="0">
                <a:solidFill>
                  <a:srgbClr val="595959"/>
                </a:solidFill>
              </a:rPr>
              <a:t>Nikola </a:t>
            </a:r>
            <a:r>
              <a:rPr lang="zh-TW" sz="1600" i="0" u="none" strike="noStrike" cap="none" dirty="0">
                <a:solidFill>
                  <a:srgbClr val="595959"/>
                </a:solidFill>
              </a:rPr>
              <a:t>shouldn't have</a:t>
            </a:r>
            <a:r>
              <a:rPr lang="zh-TW" sz="1600" dirty="0">
                <a:solidFill>
                  <a:srgbClr val="595959"/>
                </a:solidFill>
              </a:rPr>
              <a:t> given false affirmations and misleading statements to investors about the electric and hydrogen-powered truck startup</a:t>
            </a:r>
            <a:r>
              <a:rPr lang="zh-TW" sz="1600" i="0" u="none" strike="noStrike" cap="none" dirty="0">
                <a:solidFill>
                  <a:srgbClr val="595959"/>
                </a:solidFill>
              </a:rPr>
              <a:t> saying that he would move the company’s location to Nevada or Texas if his demands are not met. </a:t>
            </a:r>
            <a:endParaRPr sz="1600" dirty="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 i="0" u="none" strike="noStrike" cap="none" dirty="0">
                <a:solidFill>
                  <a:srgbClr val="595959"/>
                </a:solidFill>
              </a:rPr>
              <a:t>No matter how big or reputed the company is, </a:t>
            </a:r>
            <a:r>
              <a:rPr lang="zh-TW" sz="1600" dirty="0">
                <a:solidFill>
                  <a:srgbClr val="595959"/>
                </a:solidFill>
              </a:rPr>
              <a:t>Nikola </a:t>
            </a:r>
            <a:r>
              <a:rPr lang="zh-TW" sz="1600" i="0" u="none" strike="noStrike" cap="none" dirty="0">
                <a:solidFill>
                  <a:srgbClr val="595959"/>
                </a:solidFill>
              </a:rPr>
              <a:t>should consider and</a:t>
            </a:r>
            <a:r>
              <a:rPr lang="zh-TW" sz="1600" dirty="0">
                <a:solidFill>
                  <a:srgbClr val="595959"/>
                </a:solidFill>
              </a:rPr>
              <a:t> respect the investers</a:t>
            </a:r>
            <a:r>
              <a:rPr lang="zh-TW" sz="1600" i="0" u="none" strike="noStrike" cap="none" dirty="0">
                <a:solidFill>
                  <a:schemeClr val="lt1"/>
                </a:solidFill>
              </a:rPr>
              <a:t>.</a:t>
            </a:r>
            <a:r>
              <a:rPr lang="zh-TW" sz="1600" dirty="0">
                <a:solidFill>
                  <a:srgbClr val="595959"/>
                </a:solidFill>
              </a:rPr>
              <a:t>e</a:t>
            </a:r>
            <a:r>
              <a:rPr lang="zh-TW" sz="1600" i="0" u="none" strike="noStrike" cap="none" dirty="0">
                <a:solidFill>
                  <a:srgbClr val="595959"/>
                </a:solidFill>
              </a:rPr>
              <a:t>specially when it involves</a:t>
            </a:r>
            <a:r>
              <a:rPr lang="zh-TW" sz="1600" dirty="0">
                <a:solidFill>
                  <a:srgbClr val="595959"/>
                </a:solidFill>
              </a:rPr>
              <a:t> Investments.</a:t>
            </a:r>
            <a:endParaRPr sz="1600" dirty="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 dirty="0">
                <a:solidFill>
                  <a:srgbClr val="595959"/>
                </a:solidFill>
              </a:rPr>
              <a:t>Ethical note: If Nikola doesn’t inherently have any technology of note, it is unethical to set up partnerships with companies that have the technology and are trying to pull it all together. </a:t>
            </a:r>
            <a:endParaRPr sz="1600" dirty="0">
              <a:solidFill>
                <a:srgbClr val="595959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1080025" y="815301"/>
            <a:ext cx="70812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b="1" i="0" dirty="0">
                <a:latin typeface="Arial"/>
                <a:ea typeface="Arial"/>
                <a:cs typeface="Arial"/>
                <a:sym typeface="Arial"/>
              </a:rPr>
              <a:t>Ethical Significance</a:t>
            </a:r>
            <a:endParaRPr b="1" i="0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17"/>
          <p:cNvGrpSpPr/>
          <p:nvPr/>
        </p:nvGrpSpPr>
        <p:grpSpPr>
          <a:xfrm>
            <a:off x="514353" y="2571756"/>
            <a:ext cx="320576" cy="388000"/>
            <a:chOff x="584925" y="922575"/>
            <a:chExt cx="415200" cy="502525"/>
          </a:xfrm>
        </p:grpSpPr>
        <p:sp>
          <p:nvSpPr>
            <p:cNvPr id="128" name="Google Shape;128;p1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p17"/>
          <p:cNvGrpSpPr/>
          <p:nvPr/>
        </p:nvGrpSpPr>
        <p:grpSpPr>
          <a:xfrm>
            <a:off x="494551" y="3978049"/>
            <a:ext cx="360185" cy="352637"/>
            <a:chOff x="1233350" y="1619250"/>
            <a:chExt cx="466500" cy="456725"/>
          </a:xfrm>
        </p:grpSpPr>
        <p:sp>
          <p:nvSpPr>
            <p:cNvPr id="132" name="Google Shape;132;p1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8"/>
          <p:cNvGrpSpPr/>
          <p:nvPr/>
        </p:nvGrpSpPr>
        <p:grpSpPr>
          <a:xfrm>
            <a:off x="4412171" y="93269"/>
            <a:ext cx="319649" cy="326232"/>
            <a:chOff x="3955900" y="2984500"/>
            <a:chExt cx="414000" cy="422525"/>
          </a:xfrm>
        </p:grpSpPr>
        <p:sp>
          <p:nvSpPr>
            <p:cNvPr id="141" name="Google Shape;141;p1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18"/>
          <p:cNvSpPr txBox="1"/>
          <p:nvPr/>
        </p:nvSpPr>
        <p:spPr>
          <a:xfrm>
            <a:off x="1080025" y="1556425"/>
            <a:ext cx="7745700" cy="35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77500" lnSpcReduction="1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zh-TW" sz="1600">
                <a:solidFill>
                  <a:srgbClr val="595959"/>
                </a:solidFill>
              </a:rPr>
              <a:t>General Motors cancelled their stake with Nicola who was the key partner for supply in development of electric vehicle company. This deal would have given GM an 11% stake in Nikola.</a:t>
            </a:r>
            <a:endParaRPr sz="1600" i="0" u="none" strike="noStrike" cap="none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600" i="0" u="none" strike="noStrike" cap="none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zh-TW" sz="1600">
                <a:solidFill>
                  <a:srgbClr val="595959"/>
                </a:solidFill>
              </a:rPr>
              <a:t>Nicola corporation paid $125 Million to settle SEC fraud allegations and shares were dropped by 18% as Trevor Milton Resigned.</a:t>
            </a:r>
            <a:endParaRPr sz="160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60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zh-TW" sz="1600">
                <a:solidFill>
                  <a:srgbClr val="595959"/>
                </a:solidFill>
              </a:rPr>
              <a:t>Employees of Nicola Corporation like CLO, CFO assaulted Trevor Character to proctect the company</a:t>
            </a:r>
            <a:endParaRPr sz="1600">
              <a:solidFill>
                <a:srgbClr val="595959"/>
              </a:solidFill>
            </a:endParaRPr>
          </a:p>
          <a:p>
            <a:pPr marL="457200" marR="0" lvl="0" indent="-30734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lang="zh-TW" sz="1600">
                <a:solidFill>
                  <a:srgbClr val="595959"/>
                </a:solidFill>
              </a:rPr>
              <a:t>Visionary struggling with execution</a:t>
            </a:r>
            <a:endParaRPr sz="1600">
              <a:solidFill>
                <a:srgbClr val="595959"/>
              </a:solidFill>
            </a:endParaRPr>
          </a:p>
          <a:p>
            <a:pPr marL="457200" marR="0" lvl="0" indent="-307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lang="zh-TW" sz="1600">
                <a:solidFill>
                  <a:srgbClr val="595959"/>
                </a:solidFill>
              </a:rPr>
              <a:t>desire to Lead a billionaire Lifestyle</a:t>
            </a:r>
            <a:endParaRPr sz="1600">
              <a:solidFill>
                <a:srgbClr val="595959"/>
              </a:solidFill>
            </a:endParaRPr>
          </a:p>
          <a:p>
            <a:pPr marL="457200" marR="0" lvl="0" indent="-307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lang="zh-TW" sz="1600">
                <a:solidFill>
                  <a:srgbClr val="595959"/>
                </a:solidFill>
              </a:rPr>
              <a:t>Trading stock for Assets</a:t>
            </a:r>
            <a:endParaRPr sz="1600">
              <a:solidFill>
                <a:srgbClr val="595959"/>
              </a:solidFill>
            </a:endParaRPr>
          </a:p>
          <a:p>
            <a:pPr marL="457200" marR="0" lvl="0" indent="-307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lang="zh-TW" sz="1600">
                <a:solidFill>
                  <a:srgbClr val="595959"/>
                </a:solidFill>
              </a:rPr>
              <a:t>Preoccupation with social</a:t>
            </a:r>
            <a:endParaRPr sz="1600">
              <a:solidFill>
                <a:srgbClr val="595959"/>
              </a:solidFill>
            </a:endParaRPr>
          </a:p>
          <a:p>
            <a:pPr marL="457200" marR="0" lvl="0" indent="-307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lang="zh-TW" sz="1600">
                <a:solidFill>
                  <a:srgbClr val="595959"/>
                </a:solidFill>
              </a:rPr>
              <a:t>Desire for Control &amp; difficulty tolerating challengers</a:t>
            </a:r>
            <a:endParaRPr sz="1600">
              <a:solidFill>
                <a:srgbClr val="595959"/>
              </a:solidFill>
            </a:endParaRPr>
          </a:p>
          <a:p>
            <a:pPr marL="457200" marR="0" lvl="0" indent="-307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●"/>
            </a:pPr>
            <a:r>
              <a:rPr lang="zh-TW" sz="1600">
                <a:solidFill>
                  <a:srgbClr val="595959"/>
                </a:solidFill>
              </a:rPr>
              <a:t>Manic Behavior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b="1" i="0">
                <a:latin typeface="Century Gothic"/>
                <a:ea typeface="Century Gothic"/>
                <a:cs typeface="Century Gothic"/>
                <a:sym typeface="Century Gothic"/>
              </a:rPr>
              <a:t>Impact – Public/Personal</a:t>
            </a:r>
            <a:endParaRPr b="1" i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 i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 i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46" name="Google Shape;146;p18"/>
          <p:cNvGrpSpPr/>
          <p:nvPr/>
        </p:nvGrpSpPr>
        <p:grpSpPr>
          <a:xfrm>
            <a:off x="562412" y="1683569"/>
            <a:ext cx="381881" cy="241378"/>
            <a:chOff x="3241525" y="3039450"/>
            <a:chExt cx="494600" cy="312625"/>
          </a:xfrm>
        </p:grpSpPr>
        <p:sp>
          <p:nvSpPr>
            <p:cNvPr id="147" name="Google Shape;147;p1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18"/>
          <p:cNvGrpSpPr/>
          <p:nvPr/>
        </p:nvGrpSpPr>
        <p:grpSpPr>
          <a:xfrm>
            <a:off x="573251" y="2541474"/>
            <a:ext cx="360185" cy="352637"/>
            <a:chOff x="1233350" y="1619250"/>
            <a:chExt cx="466500" cy="456725"/>
          </a:xfrm>
        </p:grpSpPr>
        <p:sp>
          <p:nvSpPr>
            <p:cNvPr id="150" name="Google Shape;150;p1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18"/>
          <p:cNvSpPr/>
          <p:nvPr/>
        </p:nvSpPr>
        <p:spPr>
          <a:xfrm>
            <a:off x="596825" y="3510625"/>
            <a:ext cx="313048" cy="284750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6400" y="3795375"/>
            <a:ext cx="2621851" cy="131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19"/>
          <p:cNvGrpSpPr/>
          <p:nvPr/>
        </p:nvGrpSpPr>
        <p:grpSpPr>
          <a:xfrm>
            <a:off x="4433904" y="60731"/>
            <a:ext cx="276257" cy="391300"/>
            <a:chOff x="3984000" y="1594200"/>
            <a:chExt cx="357800" cy="506800"/>
          </a:xfrm>
        </p:grpSpPr>
        <p:sp>
          <p:nvSpPr>
            <p:cNvPr id="161" name="Google Shape;161;p1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19"/>
          <p:cNvSpPr txBox="1"/>
          <p:nvPr/>
        </p:nvSpPr>
        <p:spPr>
          <a:xfrm>
            <a:off x="-80375" y="1033100"/>
            <a:ext cx="8880600" cy="4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920925" y="816852"/>
            <a:ext cx="70812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b="1" i="0">
                <a:latin typeface="Century Gothic"/>
                <a:ea typeface="Century Gothic"/>
                <a:cs typeface="Century Gothic"/>
                <a:sym typeface="Century Gothic"/>
              </a:rPr>
              <a:t>Consequences</a:t>
            </a:r>
            <a:endParaRPr b="1" i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 i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 i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2072425" y="970075"/>
            <a:ext cx="61995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rgbClr val="F2F2F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1065913" y="816850"/>
            <a:ext cx="10065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3C1C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3967900" y="2300750"/>
            <a:ext cx="1513200" cy="15132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19"/>
          <p:cNvGrpSpPr/>
          <p:nvPr/>
        </p:nvGrpSpPr>
        <p:grpSpPr>
          <a:xfrm>
            <a:off x="142825" y="1675300"/>
            <a:ext cx="2637600" cy="3105925"/>
            <a:chOff x="191350" y="1338650"/>
            <a:chExt cx="2637600" cy="3105925"/>
          </a:xfrm>
        </p:grpSpPr>
        <p:sp>
          <p:nvSpPr>
            <p:cNvPr id="169" name="Google Shape;169;p19"/>
            <p:cNvSpPr txBox="1"/>
            <p:nvPr/>
          </p:nvSpPr>
          <p:spPr>
            <a:xfrm>
              <a:off x="278875" y="1338650"/>
              <a:ext cx="22758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zh-TW" sz="1600" b="1">
                  <a:solidFill>
                    <a:srgbClr val="FF3C1C"/>
                  </a:solidFill>
                </a:rPr>
                <a:t>For Nikola Company</a:t>
              </a:r>
              <a:endParaRPr sz="2000" b="1">
                <a:solidFill>
                  <a:srgbClr val="FF3C1C"/>
                </a:solidFill>
              </a:endParaRPr>
            </a:p>
          </p:txBody>
        </p:sp>
        <p:sp>
          <p:nvSpPr>
            <p:cNvPr id="170" name="Google Shape;170;p19"/>
            <p:cNvSpPr txBox="1"/>
            <p:nvPr/>
          </p:nvSpPr>
          <p:spPr>
            <a:xfrm>
              <a:off x="191350" y="1979825"/>
              <a:ext cx="2637600" cy="83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zh-TW" sz="1200">
                  <a:solidFill>
                    <a:schemeClr val="dk1"/>
                  </a:solidFill>
                </a:rPr>
                <a:t>Former General Motors vice Chairman and Nikola board member Stephen Girsky was named the new executive chairman.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1" name="Google Shape;171;p19"/>
            <p:cNvSpPr txBox="1"/>
            <p:nvPr/>
          </p:nvSpPr>
          <p:spPr>
            <a:xfrm>
              <a:off x="256825" y="3296775"/>
              <a:ext cx="2275800" cy="41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b="1">
                  <a:solidFill>
                    <a:srgbClr val="FF3C1C"/>
                  </a:solidFill>
                </a:rPr>
                <a:t>For Cooperation Company</a:t>
              </a:r>
              <a:endParaRPr sz="1600" b="1">
                <a:solidFill>
                  <a:srgbClr val="FF3C1C"/>
                </a:solidFill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3C1C"/>
                </a:solidFill>
                <a:latin typeface="Raleway ExtraBold"/>
                <a:ea typeface="Raleway ExtraBold"/>
                <a:cs typeface="Raleway ExtraBold"/>
                <a:sym typeface="Raleway ExtraBold"/>
              </a:endParaRPr>
            </a:p>
          </p:txBody>
        </p:sp>
        <p:sp>
          <p:nvSpPr>
            <p:cNvPr id="172" name="Google Shape;172;p19"/>
            <p:cNvSpPr txBox="1"/>
            <p:nvPr/>
          </p:nvSpPr>
          <p:spPr>
            <a:xfrm>
              <a:off x="219250" y="3715275"/>
              <a:ext cx="2581800" cy="72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0" anchor="ctr" anchorCtr="0">
              <a:noAutofit/>
            </a:bodyPr>
            <a:lstStyle/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zh-TW" sz="1200">
                  <a:solidFill>
                    <a:schemeClr val="dk1"/>
                  </a:solidFill>
                </a:rPr>
                <a:t>GM CEO Mary Barra later said the company remains confident about its deal with electric truck startup Nikola Motors</a:t>
              </a:r>
              <a:endParaRPr sz="1500">
                <a:solidFill>
                  <a:schemeClr val="dk1"/>
                </a:solidFill>
              </a:endParaRPr>
            </a:p>
          </p:txBody>
        </p:sp>
      </p:grpSp>
      <p:sp>
        <p:nvSpPr>
          <p:cNvPr id="173" name="Google Shape;173;p19"/>
          <p:cNvSpPr txBox="1"/>
          <p:nvPr/>
        </p:nvSpPr>
        <p:spPr>
          <a:xfrm flipH="1">
            <a:off x="7084500" y="1561425"/>
            <a:ext cx="14919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600" b="1">
                <a:solidFill>
                  <a:srgbClr val="FF3C1C"/>
                </a:solidFill>
              </a:rPr>
              <a:t>For Market</a:t>
            </a:r>
            <a:endParaRPr sz="2000" b="1">
              <a:solidFill>
                <a:srgbClr val="FF3C1C"/>
              </a:solidFill>
            </a:endParaRPr>
          </a:p>
        </p:txBody>
      </p:sp>
      <p:sp>
        <p:nvSpPr>
          <p:cNvPr id="174" name="Google Shape;174;p19"/>
          <p:cNvSpPr txBox="1"/>
          <p:nvPr/>
        </p:nvSpPr>
        <p:spPr>
          <a:xfrm flipH="1">
            <a:off x="6157775" y="2256125"/>
            <a:ext cx="2877900" cy="11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Shares of Nikola dropped around 10% in trading on the day the report was published. Shares of Nikola fell 22% in US pre-market trading on Monday following the news of Milton's departure</a:t>
            </a:r>
            <a:r>
              <a:rPr lang="zh-TW" sz="10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75" name="Google Shape;175;p19"/>
          <p:cNvSpPr txBox="1"/>
          <p:nvPr/>
        </p:nvSpPr>
        <p:spPr>
          <a:xfrm flipH="1">
            <a:off x="7080675" y="3626425"/>
            <a:ext cx="2071800" cy="3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600" b="1">
                <a:solidFill>
                  <a:srgbClr val="FF3C1C"/>
                </a:solidFill>
              </a:rPr>
              <a:t>For Trevor Milton</a:t>
            </a:r>
            <a:endParaRPr sz="1600" b="1">
              <a:solidFill>
                <a:srgbClr val="FF3C1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3C1C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 flipH="1">
            <a:off x="6357350" y="3959125"/>
            <a:ext cx="3051300" cy="9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Trevor Milton says he intends to defend himself against false allegations made against him by his detractors.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177" name="Google Shape;177;p19"/>
          <p:cNvCxnSpPr>
            <a:stCxn id="169" idx="3"/>
          </p:cNvCxnSpPr>
          <p:nvPr/>
        </p:nvCxnSpPr>
        <p:spPr>
          <a:xfrm>
            <a:off x="2506150" y="1917550"/>
            <a:ext cx="1782300" cy="729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F3C1C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78" name="Google Shape;178;p19"/>
          <p:cNvCxnSpPr>
            <a:stCxn id="171" idx="3"/>
          </p:cNvCxnSpPr>
          <p:nvPr/>
        </p:nvCxnSpPr>
        <p:spPr>
          <a:xfrm rot="10800000" flipH="1">
            <a:off x="2484100" y="3542375"/>
            <a:ext cx="1803900" cy="300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F3C1C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79" name="Google Shape;179;p19"/>
          <p:cNvCxnSpPr/>
          <p:nvPr/>
        </p:nvCxnSpPr>
        <p:spPr>
          <a:xfrm flipH="1">
            <a:off x="5283975" y="1793625"/>
            <a:ext cx="1796700" cy="723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F3C1C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80" name="Google Shape;180;p19"/>
          <p:cNvCxnSpPr>
            <a:stCxn id="175" idx="3"/>
          </p:cNvCxnSpPr>
          <p:nvPr/>
        </p:nvCxnSpPr>
        <p:spPr>
          <a:xfrm rot="10800000">
            <a:off x="5276475" y="3460075"/>
            <a:ext cx="1804200" cy="332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F3C1C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81" name="Google Shape;181;p19"/>
          <p:cNvGrpSpPr/>
          <p:nvPr/>
        </p:nvGrpSpPr>
        <p:grpSpPr>
          <a:xfrm>
            <a:off x="4411658" y="2724099"/>
            <a:ext cx="625640" cy="666367"/>
            <a:chOff x="5421475" y="1945825"/>
            <a:chExt cx="278050" cy="296150"/>
          </a:xfrm>
        </p:grpSpPr>
        <p:sp>
          <p:nvSpPr>
            <p:cNvPr id="182" name="Google Shape;182;p19"/>
            <p:cNvSpPr/>
            <p:nvPr/>
          </p:nvSpPr>
          <p:spPr>
            <a:xfrm>
              <a:off x="5472650" y="1999375"/>
              <a:ext cx="172525" cy="242600"/>
            </a:xfrm>
            <a:custGeom>
              <a:avLst/>
              <a:gdLst/>
              <a:ahLst/>
              <a:cxnLst/>
              <a:rect l="l" t="t" r="r" b="b"/>
              <a:pathLst>
                <a:path w="6901" h="9704" extrusionOk="0">
                  <a:moveTo>
                    <a:pt x="1765" y="1355"/>
                  </a:moveTo>
                  <a:cubicBezTo>
                    <a:pt x="1986" y="1355"/>
                    <a:pt x="2143" y="1513"/>
                    <a:pt x="2143" y="1702"/>
                  </a:cubicBezTo>
                  <a:lnTo>
                    <a:pt x="2143" y="2048"/>
                  </a:lnTo>
                  <a:lnTo>
                    <a:pt x="1765" y="2048"/>
                  </a:lnTo>
                  <a:cubicBezTo>
                    <a:pt x="1671" y="2048"/>
                    <a:pt x="1545" y="2048"/>
                    <a:pt x="1419" y="2111"/>
                  </a:cubicBezTo>
                  <a:lnTo>
                    <a:pt x="1419" y="1702"/>
                  </a:lnTo>
                  <a:cubicBezTo>
                    <a:pt x="1419" y="1513"/>
                    <a:pt x="1576" y="1355"/>
                    <a:pt x="1765" y="1355"/>
                  </a:cubicBezTo>
                  <a:close/>
                  <a:moveTo>
                    <a:pt x="3151" y="631"/>
                  </a:moveTo>
                  <a:cubicBezTo>
                    <a:pt x="3341" y="631"/>
                    <a:pt x="3498" y="788"/>
                    <a:pt x="3498" y="1009"/>
                  </a:cubicBezTo>
                  <a:lnTo>
                    <a:pt x="3498" y="2111"/>
                  </a:lnTo>
                  <a:cubicBezTo>
                    <a:pt x="3404" y="2048"/>
                    <a:pt x="3277" y="2017"/>
                    <a:pt x="3151" y="2017"/>
                  </a:cubicBezTo>
                  <a:lnTo>
                    <a:pt x="2805" y="2017"/>
                  </a:lnTo>
                  <a:lnTo>
                    <a:pt x="2805" y="1009"/>
                  </a:lnTo>
                  <a:cubicBezTo>
                    <a:pt x="2805" y="788"/>
                    <a:pt x="2962" y="631"/>
                    <a:pt x="3151" y="631"/>
                  </a:cubicBezTo>
                  <a:close/>
                  <a:moveTo>
                    <a:pt x="4538" y="1355"/>
                  </a:moveTo>
                  <a:cubicBezTo>
                    <a:pt x="4727" y="1355"/>
                    <a:pt x="4884" y="1513"/>
                    <a:pt x="4884" y="1702"/>
                  </a:cubicBezTo>
                  <a:lnTo>
                    <a:pt x="4884" y="3088"/>
                  </a:lnTo>
                  <a:cubicBezTo>
                    <a:pt x="4884" y="3277"/>
                    <a:pt x="4727" y="3435"/>
                    <a:pt x="4538" y="3435"/>
                  </a:cubicBezTo>
                  <a:cubicBezTo>
                    <a:pt x="4349" y="3435"/>
                    <a:pt x="4191" y="3277"/>
                    <a:pt x="4191" y="3088"/>
                  </a:cubicBezTo>
                  <a:lnTo>
                    <a:pt x="4191" y="1702"/>
                  </a:lnTo>
                  <a:cubicBezTo>
                    <a:pt x="4191" y="1513"/>
                    <a:pt x="4349" y="1355"/>
                    <a:pt x="4538" y="1355"/>
                  </a:cubicBezTo>
                  <a:close/>
                  <a:moveTo>
                    <a:pt x="5924" y="2017"/>
                  </a:moveTo>
                  <a:cubicBezTo>
                    <a:pt x="6113" y="2017"/>
                    <a:pt x="6270" y="2174"/>
                    <a:pt x="6270" y="2363"/>
                  </a:cubicBezTo>
                  <a:lnTo>
                    <a:pt x="6270" y="3088"/>
                  </a:lnTo>
                  <a:cubicBezTo>
                    <a:pt x="6270" y="3277"/>
                    <a:pt x="6113" y="3435"/>
                    <a:pt x="5924" y="3435"/>
                  </a:cubicBezTo>
                  <a:cubicBezTo>
                    <a:pt x="5703" y="3435"/>
                    <a:pt x="5546" y="3277"/>
                    <a:pt x="5546" y="3088"/>
                  </a:cubicBezTo>
                  <a:lnTo>
                    <a:pt x="5546" y="2363"/>
                  </a:lnTo>
                  <a:cubicBezTo>
                    <a:pt x="5546" y="2174"/>
                    <a:pt x="5703" y="2017"/>
                    <a:pt x="5924" y="2017"/>
                  </a:cubicBezTo>
                  <a:close/>
                  <a:moveTo>
                    <a:pt x="3120" y="2741"/>
                  </a:moveTo>
                  <a:cubicBezTo>
                    <a:pt x="3309" y="2741"/>
                    <a:pt x="3467" y="2899"/>
                    <a:pt x="3467" y="3088"/>
                  </a:cubicBezTo>
                  <a:cubicBezTo>
                    <a:pt x="3467" y="3277"/>
                    <a:pt x="3309" y="3435"/>
                    <a:pt x="3120" y="3435"/>
                  </a:cubicBezTo>
                  <a:lnTo>
                    <a:pt x="1734" y="3435"/>
                  </a:lnTo>
                  <a:cubicBezTo>
                    <a:pt x="1545" y="3435"/>
                    <a:pt x="1387" y="3592"/>
                    <a:pt x="1387" y="3781"/>
                  </a:cubicBezTo>
                  <a:cubicBezTo>
                    <a:pt x="1387" y="4002"/>
                    <a:pt x="1545" y="4159"/>
                    <a:pt x="1734" y="4159"/>
                  </a:cubicBezTo>
                  <a:cubicBezTo>
                    <a:pt x="2679" y="4159"/>
                    <a:pt x="3467" y="4947"/>
                    <a:pt x="3467" y="5892"/>
                  </a:cubicBezTo>
                  <a:cubicBezTo>
                    <a:pt x="3467" y="6081"/>
                    <a:pt x="3624" y="6238"/>
                    <a:pt x="3845" y="6238"/>
                  </a:cubicBezTo>
                  <a:cubicBezTo>
                    <a:pt x="4034" y="6238"/>
                    <a:pt x="4191" y="6081"/>
                    <a:pt x="4191" y="5892"/>
                  </a:cubicBezTo>
                  <a:cubicBezTo>
                    <a:pt x="4191" y="5167"/>
                    <a:pt x="3876" y="4537"/>
                    <a:pt x="3435" y="4096"/>
                  </a:cubicBezTo>
                  <a:cubicBezTo>
                    <a:pt x="3593" y="4065"/>
                    <a:pt x="3750" y="4002"/>
                    <a:pt x="3876" y="3876"/>
                  </a:cubicBezTo>
                  <a:cubicBezTo>
                    <a:pt x="4065" y="4033"/>
                    <a:pt x="4317" y="4159"/>
                    <a:pt x="4569" y="4159"/>
                  </a:cubicBezTo>
                  <a:cubicBezTo>
                    <a:pt x="4853" y="4159"/>
                    <a:pt x="5073" y="4033"/>
                    <a:pt x="5294" y="3876"/>
                  </a:cubicBezTo>
                  <a:cubicBezTo>
                    <a:pt x="5483" y="4033"/>
                    <a:pt x="5703" y="4159"/>
                    <a:pt x="5987" y="4159"/>
                  </a:cubicBezTo>
                  <a:cubicBezTo>
                    <a:pt x="6113" y="4159"/>
                    <a:pt x="6239" y="4096"/>
                    <a:pt x="6333" y="4065"/>
                  </a:cubicBezTo>
                  <a:lnTo>
                    <a:pt x="6333" y="5167"/>
                  </a:lnTo>
                  <a:cubicBezTo>
                    <a:pt x="6333" y="5923"/>
                    <a:pt x="5861" y="6554"/>
                    <a:pt x="5199" y="6774"/>
                  </a:cubicBezTo>
                  <a:cubicBezTo>
                    <a:pt x="5042" y="6837"/>
                    <a:pt x="4979" y="6995"/>
                    <a:pt x="4979" y="7089"/>
                  </a:cubicBezTo>
                  <a:lnTo>
                    <a:pt x="4979" y="7562"/>
                  </a:lnTo>
                  <a:lnTo>
                    <a:pt x="2206" y="7562"/>
                  </a:lnTo>
                  <a:lnTo>
                    <a:pt x="2206" y="7089"/>
                  </a:lnTo>
                  <a:cubicBezTo>
                    <a:pt x="2206" y="6932"/>
                    <a:pt x="2143" y="6837"/>
                    <a:pt x="1986" y="6774"/>
                  </a:cubicBezTo>
                  <a:cubicBezTo>
                    <a:pt x="1261" y="6554"/>
                    <a:pt x="820" y="5892"/>
                    <a:pt x="820" y="5167"/>
                  </a:cubicBezTo>
                  <a:lnTo>
                    <a:pt x="820" y="3750"/>
                  </a:lnTo>
                  <a:lnTo>
                    <a:pt x="726" y="3750"/>
                  </a:lnTo>
                  <a:cubicBezTo>
                    <a:pt x="726" y="3151"/>
                    <a:pt x="1198" y="2741"/>
                    <a:pt x="1734" y="2741"/>
                  </a:cubicBezTo>
                  <a:close/>
                  <a:moveTo>
                    <a:pt x="5199" y="8286"/>
                  </a:moveTo>
                  <a:cubicBezTo>
                    <a:pt x="5388" y="8286"/>
                    <a:pt x="5546" y="8444"/>
                    <a:pt x="5546" y="8633"/>
                  </a:cubicBezTo>
                  <a:lnTo>
                    <a:pt x="5546" y="8979"/>
                  </a:lnTo>
                  <a:lnTo>
                    <a:pt x="1387" y="8979"/>
                  </a:lnTo>
                  <a:lnTo>
                    <a:pt x="1387" y="8633"/>
                  </a:lnTo>
                  <a:cubicBezTo>
                    <a:pt x="1387" y="8444"/>
                    <a:pt x="1545" y="8286"/>
                    <a:pt x="1734" y="8286"/>
                  </a:cubicBezTo>
                  <a:close/>
                  <a:moveTo>
                    <a:pt x="3120" y="1"/>
                  </a:moveTo>
                  <a:cubicBezTo>
                    <a:pt x="2647" y="1"/>
                    <a:pt x="2269" y="316"/>
                    <a:pt x="2143" y="757"/>
                  </a:cubicBezTo>
                  <a:cubicBezTo>
                    <a:pt x="2017" y="725"/>
                    <a:pt x="1891" y="694"/>
                    <a:pt x="1734" y="694"/>
                  </a:cubicBezTo>
                  <a:cubicBezTo>
                    <a:pt x="1167" y="694"/>
                    <a:pt x="726" y="1166"/>
                    <a:pt x="726" y="1702"/>
                  </a:cubicBezTo>
                  <a:lnTo>
                    <a:pt x="726" y="2426"/>
                  </a:lnTo>
                  <a:cubicBezTo>
                    <a:pt x="285" y="2678"/>
                    <a:pt x="1" y="3214"/>
                    <a:pt x="1" y="3750"/>
                  </a:cubicBezTo>
                  <a:lnTo>
                    <a:pt x="1" y="5136"/>
                  </a:lnTo>
                  <a:cubicBezTo>
                    <a:pt x="1" y="6081"/>
                    <a:pt x="568" y="6932"/>
                    <a:pt x="1387" y="7341"/>
                  </a:cubicBezTo>
                  <a:lnTo>
                    <a:pt x="1387" y="7656"/>
                  </a:lnTo>
                  <a:cubicBezTo>
                    <a:pt x="1009" y="7814"/>
                    <a:pt x="694" y="8160"/>
                    <a:pt x="694" y="8633"/>
                  </a:cubicBezTo>
                  <a:lnTo>
                    <a:pt x="694" y="9357"/>
                  </a:lnTo>
                  <a:cubicBezTo>
                    <a:pt x="694" y="9546"/>
                    <a:pt x="852" y="9704"/>
                    <a:pt x="1041" y="9704"/>
                  </a:cubicBezTo>
                  <a:lnTo>
                    <a:pt x="5892" y="9704"/>
                  </a:lnTo>
                  <a:cubicBezTo>
                    <a:pt x="6081" y="9704"/>
                    <a:pt x="6239" y="9546"/>
                    <a:pt x="6239" y="9357"/>
                  </a:cubicBezTo>
                  <a:lnTo>
                    <a:pt x="6239" y="8633"/>
                  </a:lnTo>
                  <a:cubicBezTo>
                    <a:pt x="6239" y="8192"/>
                    <a:pt x="5955" y="7814"/>
                    <a:pt x="5514" y="7656"/>
                  </a:cubicBezTo>
                  <a:lnTo>
                    <a:pt x="5514" y="7341"/>
                  </a:lnTo>
                  <a:cubicBezTo>
                    <a:pt x="6365" y="6932"/>
                    <a:pt x="6901" y="6081"/>
                    <a:pt x="6901" y="5136"/>
                  </a:cubicBezTo>
                  <a:lnTo>
                    <a:pt x="6901" y="2363"/>
                  </a:lnTo>
                  <a:cubicBezTo>
                    <a:pt x="6901" y="1796"/>
                    <a:pt x="6428" y="1355"/>
                    <a:pt x="5892" y="1355"/>
                  </a:cubicBezTo>
                  <a:cubicBezTo>
                    <a:pt x="5766" y="1355"/>
                    <a:pt x="5609" y="1387"/>
                    <a:pt x="5483" y="1418"/>
                  </a:cubicBezTo>
                  <a:cubicBezTo>
                    <a:pt x="5357" y="1009"/>
                    <a:pt x="4979" y="694"/>
                    <a:pt x="4506" y="694"/>
                  </a:cubicBezTo>
                  <a:cubicBezTo>
                    <a:pt x="4380" y="694"/>
                    <a:pt x="4223" y="725"/>
                    <a:pt x="4097" y="757"/>
                  </a:cubicBezTo>
                  <a:cubicBezTo>
                    <a:pt x="4002" y="316"/>
                    <a:pt x="3593" y="1"/>
                    <a:pt x="3120" y="1"/>
                  </a:cubicBezTo>
                  <a:close/>
                </a:path>
              </a:pathLst>
            </a:custGeom>
            <a:solidFill>
              <a:srgbClr val="FF3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5559300" y="1945825"/>
              <a:ext cx="18150" cy="44125"/>
            </a:xfrm>
            <a:custGeom>
              <a:avLst/>
              <a:gdLst/>
              <a:ahLst/>
              <a:cxnLst/>
              <a:rect l="l" t="t" r="r" b="b"/>
              <a:pathLst>
                <a:path w="726" h="176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418"/>
                  </a:lnTo>
                  <a:cubicBezTo>
                    <a:pt x="1" y="1607"/>
                    <a:pt x="158" y="1764"/>
                    <a:pt x="379" y="1764"/>
                  </a:cubicBezTo>
                  <a:cubicBezTo>
                    <a:pt x="568" y="1764"/>
                    <a:pt x="725" y="1607"/>
                    <a:pt x="725" y="1418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FF3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5611275" y="1963925"/>
              <a:ext cx="35475" cy="34500"/>
            </a:xfrm>
            <a:custGeom>
              <a:avLst/>
              <a:gdLst/>
              <a:ahLst/>
              <a:cxnLst/>
              <a:rect l="l" t="t" r="r" b="b"/>
              <a:pathLst>
                <a:path w="1419" h="1380" extrusionOk="0">
                  <a:moveTo>
                    <a:pt x="1076" y="1"/>
                  </a:moveTo>
                  <a:cubicBezTo>
                    <a:pt x="985" y="1"/>
                    <a:pt x="899" y="32"/>
                    <a:pt x="851" y="95"/>
                  </a:cubicBezTo>
                  <a:lnTo>
                    <a:pt x="127" y="788"/>
                  </a:lnTo>
                  <a:cubicBezTo>
                    <a:pt x="1" y="914"/>
                    <a:pt x="1" y="1166"/>
                    <a:pt x="127" y="1261"/>
                  </a:cubicBezTo>
                  <a:cubicBezTo>
                    <a:pt x="190" y="1340"/>
                    <a:pt x="284" y="1379"/>
                    <a:pt x="375" y="1379"/>
                  </a:cubicBezTo>
                  <a:cubicBezTo>
                    <a:pt x="466" y="1379"/>
                    <a:pt x="552" y="1340"/>
                    <a:pt x="599" y="1261"/>
                  </a:cubicBezTo>
                  <a:lnTo>
                    <a:pt x="1324" y="568"/>
                  </a:lnTo>
                  <a:cubicBezTo>
                    <a:pt x="1419" y="442"/>
                    <a:pt x="1419" y="221"/>
                    <a:pt x="1324" y="95"/>
                  </a:cubicBezTo>
                  <a:cubicBezTo>
                    <a:pt x="1261" y="32"/>
                    <a:pt x="1167" y="1"/>
                    <a:pt x="1076" y="1"/>
                  </a:cubicBezTo>
                  <a:close/>
                </a:path>
              </a:pathLst>
            </a:custGeom>
            <a:solidFill>
              <a:srgbClr val="FF3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5664050" y="2067900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040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0"/>
                    <a:pt x="1040" y="0"/>
                  </a:cubicBezTo>
                  <a:close/>
                </a:path>
              </a:pathLst>
            </a:custGeom>
            <a:solidFill>
              <a:srgbClr val="FF3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5421475" y="2067900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78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FF3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5490000" y="1963925"/>
              <a:ext cx="35450" cy="33900"/>
            </a:xfrm>
            <a:custGeom>
              <a:avLst/>
              <a:gdLst/>
              <a:ahLst/>
              <a:cxnLst/>
              <a:rect l="l" t="t" r="r" b="b"/>
              <a:pathLst>
                <a:path w="1418" h="135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819" y="1261"/>
                  </a:lnTo>
                  <a:cubicBezTo>
                    <a:pt x="866" y="1324"/>
                    <a:pt x="953" y="1356"/>
                    <a:pt x="1044" y="1356"/>
                  </a:cubicBezTo>
                  <a:cubicBezTo>
                    <a:pt x="1134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67" y="95"/>
                  </a:lnTo>
                  <a:cubicBezTo>
                    <a:pt x="520" y="32"/>
                    <a:pt x="433" y="1"/>
                    <a:pt x="343" y="1"/>
                  </a:cubicBezTo>
                  <a:close/>
                </a:path>
              </a:pathLst>
            </a:custGeom>
            <a:solidFill>
              <a:srgbClr val="FF3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437225" y="1997650"/>
              <a:ext cx="37825" cy="26325"/>
            </a:xfrm>
            <a:custGeom>
              <a:avLst/>
              <a:gdLst/>
              <a:ahLst/>
              <a:cxnLst/>
              <a:rect l="l" t="t" r="r" b="b"/>
              <a:pathLst>
                <a:path w="1513" h="1053" extrusionOk="0">
                  <a:moveTo>
                    <a:pt x="422" y="0"/>
                  </a:moveTo>
                  <a:cubicBezTo>
                    <a:pt x="285" y="0"/>
                    <a:pt x="140" y="81"/>
                    <a:pt x="95" y="196"/>
                  </a:cubicBezTo>
                  <a:cubicBezTo>
                    <a:pt x="0" y="353"/>
                    <a:pt x="95" y="574"/>
                    <a:pt x="252" y="668"/>
                  </a:cubicBezTo>
                  <a:lnTo>
                    <a:pt x="945" y="1015"/>
                  </a:lnTo>
                  <a:cubicBezTo>
                    <a:pt x="989" y="1041"/>
                    <a:pt x="1039" y="1052"/>
                    <a:pt x="1091" y="1052"/>
                  </a:cubicBezTo>
                  <a:cubicBezTo>
                    <a:pt x="1227" y="1052"/>
                    <a:pt x="1372" y="971"/>
                    <a:pt x="1418" y="857"/>
                  </a:cubicBezTo>
                  <a:cubicBezTo>
                    <a:pt x="1512" y="700"/>
                    <a:pt x="1418" y="479"/>
                    <a:pt x="1260" y="385"/>
                  </a:cubicBezTo>
                  <a:lnTo>
                    <a:pt x="567" y="38"/>
                  </a:lnTo>
                  <a:cubicBezTo>
                    <a:pt x="524" y="12"/>
                    <a:pt x="473" y="0"/>
                    <a:pt x="422" y="0"/>
                  </a:cubicBezTo>
                  <a:close/>
                </a:path>
              </a:pathLst>
            </a:custGeom>
            <a:solidFill>
              <a:srgbClr val="FF3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5645150" y="1998300"/>
              <a:ext cx="37825" cy="26900"/>
            </a:xfrm>
            <a:custGeom>
              <a:avLst/>
              <a:gdLst/>
              <a:ahLst/>
              <a:cxnLst/>
              <a:rect l="l" t="t" r="r" b="b"/>
              <a:pathLst>
                <a:path w="1513" h="1076" extrusionOk="0">
                  <a:moveTo>
                    <a:pt x="1098" y="0"/>
                  </a:moveTo>
                  <a:cubicBezTo>
                    <a:pt x="1046" y="0"/>
                    <a:pt x="994" y="14"/>
                    <a:pt x="946" y="44"/>
                  </a:cubicBezTo>
                  <a:lnTo>
                    <a:pt x="253" y="422"/>
                  </a:lnTo>
                  <a:cubicBezTo>
                    <a:pt x="95" y="485"/>
                    <a:pt x="1" y="674"/>
                    <a:pt x="95" y="894"/>
                  </a:cubicBezTo>
                  <a:cubicBezTo>
                    <a:pt x="142" y="1011"/>
                    <a:pt x="258" y="1076"/>
                    <a:pt x="405" y="1076"/>
                  </a:cubicBezTo>
                  <a:cubicBezTo>
                    <a:pt x="456" y="1076"/>
                    <a:pt x="511" y="1068"/>
                    <a:pt x="568" y="1052"/>
                  </a:cubicBezTo>
                  <a:lnTo>
                    <a:pt x="1261" y="674"/>
                  </a:lnTo>
                  <a:cubicBezTo>
                    <a:pt x="1418" y="611"/>
                    <a:pt x="1513" y="422"/>
                    <a:pt x="1418" y="201"/>
                  </a:cubicBezTo>
                  <a:cubicBezTo>
                    <a:pt x="1331" y="71"/>
                    <a:pt x="1214" y="0"/>
                    <a:pt x="1098" y="0"/>
                  </a:cubicBezTo>
                  <a:close/>
                </a:path>
              </a:pathLst>
            </a:custGeom>
            <a:solidFill>
              <a:srgbClr val="FF3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0"/>
          <p:cNvGrpSpPr/>
          <p:nvPr/>
        </p:nvGrpSpPr>
        <p:grpSpPr>
          <a:xfrm>
            <a:off x="4472548" y="94206"/>
            <a:ext cx="198970" cy="324359"/>
            <a:chOff x="6730350" y="2315900"/>
            <a:chExt cx="257700" cy="420100"/>
          </a:xfrm>
        </p:grpSpPr>
        <p:sp>
          <p:nvSpPr>
            <p:cNvPr id="195" name="Google Shape;195;p2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20"/>
          <p:cNvSpPr txBox="1"/>
          <p:nvPr/>
        </p:nvSpPr>
        <p:spPr>
          <a:xfrm>
            <a:off x="594600" y="1150225"/>
            <a:ext cx="79548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 b="1" i="0" u="none" strike="noStrike" cap="none">
                <a:solidFill>
                  <a:srgbClr val="595959"/>
                </a:solidFill>
              </a:rPr>
              <a:t>Was this preventable?</a:t>
            </a:r>
            <a:r>
              <a:rPr lang="zh-TW"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6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20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b="1" i="0"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 b="1" i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568400" y="2166600"/>
            <a:ext cx="5675700" cy="16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zh-TW" sz="1600">
                <a:solidFill>
                  <a:srgbClr val="595959"/>
                </a:solidFill>
              </a:rPr>
              <a:t>For investors</a:t>
            </a:r>
            <a:endParaRPr sz="1600">
              <a:solidFill>
                <a:srgbClr val="595959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○"/>
            </a:pPr>
            <a:r>
              <a:rPr lang="zh-TW" sz="1300">
                <a:solidFill>
                  <a:srgbClr val="595959"/>
                </a:solidFill>
              </a:rPr>
              <a:t>Need more conservative</a:t>
            </a:r>
            <a:endParaRPr sz="1300">
              <a:solidFill>
                <a:srgbClr val="595959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595959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zh-TW" sz="1600">
                <a:solidFill>
                  <a:srgbClr val="595959"/>
                </a:solidFill>
              </a:rPr>
              <a:t>For individuals</a:t>
            </a:r>
            <a:endParaRPr sz="1600">
              <a:solidFill>
                <a:srgbClr val="595959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zh-TW" sz="1200">
                <a:solidFill>
                  <a:srgbClr val="595959"/>
                </a:solidFill>
              </a:rPr>
              <a:t>Have a mind of one’s own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3025000" y="12660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rgbClr val="595959"/>
                </a:solidFill>
              </a:rPr>
              <a:t>Yes</a:t>
            </a:r>
            <a:r>
              <a:rPr lang="zh-TW" sz="1600" b="1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6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1"/>
          <p:cNvGrpSpPr/>
          <p:nvPr/>
        </p:nvGrpSpPr>
        <p:grpSpPr>
          <a:xfrm>
            <a:off x="4406543" y="118725"/>
            <a:ext cx="330961" cy="275331"/>
            <a:chOff x="1926350" y="995225"/>
            <a:chExt cx="428650" cy="356600"/>
          </a:xfrm>
        </p:grpSpPr>
        <p:sp>
          <p:nvSpPr>
            <p:cNvPr id="209" name="Google Shape;209;p21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21"/>
          <p:cNvSpPr txBox="1"/>
          <p:nvPr/>
        </p:nvSpPr>
        <p:spPr>
          <a:xfrm>
            <a:off x="643600" y="1556425"/>
            <a:ext cx="7856700" cy="3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Century Gothic"/>
              <a:buAutoNum type="arabicPeriod"/>
            </a:pPr>
            <a:endParaRPr sz="11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21"/>
          <p:cNvSpPr txBox="1">
            <a:spLocks noGrp="1"/>
          </p:cNvSpPr>
          <p:nvPr>
            <p:ph type="title"/>
          </p:nvPr>
        </p:nvSpPr>
        <p:spPr>
          <a:xfrm>
            <a:off x="1101750" y="2357500"/>
            <a:ext cx="7081200" cy="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4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 i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 i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Yor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EEEE"/>
      </a:lt2>
      <a:accent1>
        <a:srgbClr val="CC0000"/>
      </a:accent1>
      <a:accent2>
        <a:srgbClr val="FF8671"/>
      </a:accent2>
      <a:accent3>
        <a:srgbClr val="111111"/>
      </a:accent3>
      <a:accent4>
        <a:srgbClr val="666666"/>
      </a:accent4>
      <a:accent5>
        <a:srgbClr val="999999"/>
      </a:accent5>
      <a:accent6>
        <a:srgbClr val="990000"/>
      </a:accent6>
      <a:hlink>
        <a:srgbClr val="11111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2851</Words>
  <Application>Microsoft Office PowerPoint</Application>
  <PresentationFormat>On-screen Show (16:9)</PresentationFormat>
  <Paragraphs>63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Century Gothic</vt:lpstr>
      <vt:lpstr>Playfair Display</vt:lpstr>
      <vt:lpstr>Raleway ExtraBold</vt:lpstr>
      <vt:lpstr>Roboto</vt:lpstr>
      <vt:lpstr>Raleway</vt:lpstr>
      <vt:lpstr>Arial</vt:lpstr>
      <vt:lpstr>Lora</vt:lpstr>
      <vt:lpstr>Yorick template</vt:lpstr>
      <vt:lpstr>Nikola chairman Trevor Milton resigns  </vt:lpstr>
      <vt:lpstr>Background: Trevor Milton’s Previous Work </vt:lpstr>
      <vt:lpstr>Main Issue </vt:lpstr>
      <vt:lpstr>What is Interesting about this Case </vt:lpstr>
      <vt:lpstr>Ethical Significance</vt:lpstr>
      <vt:lpstr>Impact – Public/Personal  </vt:lpstr>
      <vt:lpstr>Consequences  </vt:lpstr>
      <vt:lpstr>Conclusion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Nikola chairman Trevor Milton resigns  </dc:title>
  <cp:lastModifiedBy>adepu.sowmika2000@outlook.com</cp:lastModifiedBy>
  <cp:revision>2</cp:revision>
  <dcterms:modified xsi:type="dcterms:W3CDTF">2022-04-20T05:51:06Z</dcterms:modified>
</cp:coreProperties>
</file>