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1" r:id="rId3"/>
    <p:sldId id="289" r:id="rId4"/>
    <p:sldId id="273" r:id="rId5"/>
    <p:sldId id="287" r:id="rId6"/>
    <p:sldId id="291" r:id="rId7"/>
    <p:sldId id="292" r:id="rId8"/>
    <p:sldId id="293" r:id="rId9"/>
    <p:sldId id="294" r:id="rId10"/>
    <p:sldId id="275" r:id="rId11"/>
    <p:sldId id="27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FFA3"/>
    <a:srgbClr val="B7C65A"/>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03CE3D-DE9F-46F9-94C1-A3885DD1A2E1}" v="16" dt="2023-02-05T14:10:57.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3664DA-6116-4049-B6F0-BC588FCE0E39}" type="datetimeFigureOut">
              <a:rPr lang="en-US" smtClean="0"/>
              <a:pPr/>
              <a:t>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9D3DBE-FD0F-4EF1-BDC6-AF54672389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9D3DBE-FD0F-4EF1-BDC6-AF546723895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B06534-60AD-4255-B387-00E11349E80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73F059-9DCB-4414-ACA9-25ACEF5FDD7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ADB0090-ECC7-4685-9DBE-E173CCDFD4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22673E-0EDE-4B38-AC32-069FAB823FF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AD1711-462B-4F72-BA1E-896A811E512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4422708-6146-4A2D-9565-60F8AF11A1C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3B3223A-CDA3-489C-A694-21A23164A55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BA0F8D7-4694-45D1-9EE7-EFB022C5978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2264145-96B8-4A6F-94FC-2E5352D2B51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CDF28F5-903F-4AD2-A75C-2078D39A4A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3223D14-F551-4701-B6F1-5A4EA20481C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36A0B15-A9F3-4E33-8605-40AB54D97DC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researchgate.net/publication/347267055_Characteristics_of_Wallet_Contracts_on_Ethereum" TargetMode="External"/><Relationship Id="rId7" Type="http://schemas.openxmlformats.org/officeDocument/2006/relationships/hyperlink" Target="https://www.researchgate.net/publication/265168254_International_Journal_of_Research_IJR_ISSN_2348-6848" TargetMode="External"/><Relationship Id="rId2" Type="http://schemas.openxmlformats.org/officeDocument/2006/relationships/hyperlink" Target="https://www.academia.edu/37658504/Tavares_J_Sawant_M_and_Ban_Olimpia_2018_A_study_of_the_travel_preferences_of_generation_Z_located_in_Belo_Horizonte_Minas_Gerais_Brazil_e_Review_of_Tourism_Research_eRTR_Vol_15_No_2_3_2018_http_ertr_tamu_edu" TargetMode="External"/><Relationship Id="rId1" Type="http://schemas.openxmlformats.org/officeDocument/2006/relationships/slideLayout" Target="../slideLayouts/slideLayout2.xml"/><Relationship Id="rId6" Type="http://schemas.openxmlformats.org/officeDocument/2006/relationships/hyperlink" Target="https://arxiv.org/abs/2001.06909" TargetMode="External"/><Relationship Id="rId5" Type="http://schemas.openxmlformats.org/officeDocument/2006/relationships/hyperlink" Target="https://ieeexplore.ieee.org/document/9169467/references#references" TargetMode="External"/><Relationship Id="rId4" Type="http://schemas.openxmlformats.org/officeDocument/2006/relationships/hyperlink" Target="https://scholar.google.com/scholar?as_q=Wallet+Contracts+on+Ethereum&amp;as_occt=title&amp;hl=en&amp;as_sdt=0%2C3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riginstamp.com/blog/67-essential-blockchain-terms-you-should-know/#53-private-ke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762000"/>
            <a:ext cx="7772400" cy="1470025"/>
          </a:xfrm>
        </p:spPr>
        <p:txBody>
          <a:bodyPr/>
          <a:lstStyle/>
          <a:p>
            <a:r>
              <a:rPr lang="en-US" sz="3600" b="1" dirty="0"/>
              <a:t>Ethereum wallet using Blockchain</a:t>
            </a:r>
            <a:br>
              <a:rPr lang="en-US" sz="3600" b="1" dirty="0"/>
            </a:br>
            <a:r>
              <a:rPr lang="en-US" sz="3600" b="1" dirty="0"/>
              <a:t>Technology</a:t>
            </a:r>
          </a:p>
        </p:txBody>
      </p:sp>
      <p:sp>
        <p:nvSpPr>
          <p:cNvPr id="2051" name="Rectangle 3"/>
          <p:cNvSpPr>
            <a:spLocks noGrp="1" noChangeArrowheads="1"/>
          </p:cNvSpPr>
          <p:nvPr>
            <p:ph type="subTitle" idx="1"/>
          </p:nvPr>
        </p:nvSpPr>
        <p:spPr>
          <a:xfrm>
            <a:off x="5562600" y="2556865"/>
            <a:ext cx="2966680" cy="2019300"/>
          </a:xfrm>
        </p:spPr>
        <p:txBody>
          <a:bodyPr/>
          <a:lstStyle/>
          <a:p>
            <a:pPr algn="l"/>
            <a:r>
              <a:rPr lang="en-US" sz="2400" b="1" dirty="0"/>
              <a:t>Guided by</a:t>
            </a:r>
          </a:p>
          <a:p>
            <a:pPr algn="l"/>
            <a:r>
              <a:rPr lang="en-US" sz="1600" dirty="0"/>
              <a:t>Dr. </a:t>
            </a:r>
            <a:r>
              <a:rPr lang="en-US" sz="1600" dirty="0" err="1"/>
              <a:t>A.R.Kavitha</a:t>
            </a:r>
            <a:endParaRPr lang="en-US" sz="1600" dirty="0"/>
          </a:p>
          <a:p>
            <a:pPr algn="l"/>
            <a:r>
              <a:rPr lang="en-US" sz="1600" dirty="0"/>
              <a:t>Associate Professor,</a:t>
            </a:r>
          </a:p>
          <a:p>
            <a:pPr algn="l"/>
            <a:r>
              <a:rPr lang="en-US" sz="1600" dirty="0"/>
              <a:t>Department of  IT</a:t>
            </a:r>
          </a:p>
          <a:p>
            <a:pPr algn="l"/>
            <a:r>
              <a:rPr lang="en-US" sz="1600" dirty="0"/>
              <a:t>Chennai Institute of Technology</a:t>
            </a:r>
          </a:p>
          <a:p>
            <a:endParaRPr lang="en-US" dirty="0"/>
          </a:p>
        </p:txBody>
      </p:sp>
      <p:sp>
        <p:nvSpPr>
          <p:cNvPr id="6" name="Rectangle 5"/>
          <p:cNvSpPr/>
          <p:nvPr/>
        </p:nvSpPr>
        <p:spPr>
          <a:xfrm>
            <a:off x="0" y="6096000"/>
            <a:ext cx="91440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pic>
        <p:nvPicPr>
          <p:cNvPr id="7" name="Picture 6" descr="1583389585phpP9W1tB.jpg"/>
          <p:cNvPicPr>
            <a:picLocks noChangeAspect="1"/>
          </p:cNvPicPr>
          <p:nvPr/>
        </p:nvPicPr>
        <p:blipFill>
          <a:blip r:embed="rId3"/>
          <a:stretch>
            <a:fillRect/>
          </a:stretch>
        </p:blipFill>
        <p:spPr>
          <a:xfrm>
            <a:off x="0" y="6096000"/>
            <a:ext cx="1339849" cy="762000"/>
          </a:xfrm>
          <a:prstGeom prst="rect">
            <a:avLst/>
          </a:prstGeom>
        </p:spPr>
      </p:pic>
      <p:sp>
        <p:nvSpPr>
          <p:cNvPr id="2" name="TextBox 1">
            <a:extLst>
              <a:ext uri="{FF2B5EF4-FFF2-40B4-BE49-F238E27FC236}">
                <a16:creationId xmlns:a16="http://schemas.microsoft.com/office/drawing/2014/main" id="{BF292052-5BA2-D488-176A-B8653A296835}"/>
              </a:ext>
            </a:extLst>
          </p:cNvPr>
          <p:cNvSpPr txBox="1"/>
          <p:nvPr/>
        </p:nvSpPr>
        <p:spPr>
          <a:xfrm>
            <a:off x="914400" y="2643186"/>
            <a:ext cx="3308351" cy="1846659"/>
          </a:xfrm>
          <a:prstGeom prst="rect">
            <a:avLst/>
          </a:prstGeom>
          <a:noFill/>
        </p:spPr>
        <p:txBody>
          <a:bodyPr wrap="square" rtlCol="0">
            <a:spAutoFit/>
          </a:bodyPr>
          <a:lstStyle/>
          <a:p>
            <a:r>
              <a:rPr lang="en-US" sz="2400" b="1" dirty="0">
                <a:latin typeface="+mn-lt"/>
              </a:rPr>
              <a:t>Presented by</a:t>
            </a:r>
          </a:p>
          <a:p>
            <a:r>
              <a:rPr lang="en-US" sz="1800" dirty="0"/>
              <a:t>Deepika S-210419205009</a:t>
            </a:r>
          </a:p>
          <a:p>
            <a:r>
              <a:rPr lang="en-US" sz="1800" dirty="0" err="1"/>
              <a:t>Sowmika</a:t>
            </a:r>
            <a:r>
              <a:rPr lang="en-US" sz="1800" dirty="0"/>
              <a:t> D-210419205047</a:t>
            </a:r>
          </a:p>
          <a:p>
            <a:r>
              <a:rPr lang="en-US" sz="1800" dirty="0"/>
              <a:t>4 </a:t>
            </a:r>
            <a:r>
              <a:rPr lang="en-US" sz="1800" dirty="0" err="1"/>
              <a:t>th</a:t>
            </a:r>
            <a:r>
              <a:rPr lang="en-US" sz="1800" dirty="0"/>
              <a:t> Year Information Technology</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5" name="Content Placeholder 4"/>
          <p:cNvSpPr>
            <a:spLocks noGrp="1"/>
          </p:cNvSpPr>
          <p:nvPr>
            <p:ph idx="1"/>
          </p:nvPr>
        </p:nvSpPr>
        <p:spPr>
          <a:xfrm>
            <a:off x="0" y="6096000"/>
            <a:ext cx="91440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ECE</a:t>
            </a:r>
          </a:p>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t>
            </a:r>
          </a:p>
        </p:txBody>
      </p:sp>
      <p:pic>
        <p:nvPicPr>
          <p:cNvPr id="7" name="Picture 2"/>
          <p:cNvPicPr>
            <a:picLocks noChangeAspect="1" noChangeArrowheads="1"/>
          </p:cNvPicPr>
          <p:nvPr/>
        </p:nvPicPr>
        <p:blipFill>
          <a:blip r:embed="rId2"/>
          <a:srcRect/>
          <a:stretch>
            <a:fillRect/>
          </a:stretch>
        </p:blipFill>
        <p:spPr bwMode="auto">
          <a:xfrm>
            <a:off x="0" y="6051479"/>
            <a:ext cx="9144000" cy="806521"/>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8E75CE1B-1949-CB7B-1CC2-08DBED5994F4}"/>
              </a:ext>
            </a:extLst>
          </p:cNvPr>
          <p:cNvPicPr>
            <a:picLocks noChangeAspect="1"/>
          </p:cNvPicPr>
          <p:nvPr/>
        </p:nvPicPr>
        <p:blipFill>
          <a:blip r:embed="rId3"/>
          <a:stretch>
            <a:fillRect/>
          </a:stretch>
        </p:blipFill>
        <p:spPr>
          <a:xfrm>
            <a:off x="190121" y="1467246"/>
            <a:ext cx="8725280" cy="4323953"/>
          </a:xfrm>
          <a:prstGeom prst="rect">
            <a:avLst/>
          </a:prstGeom>
        </p:spPr>
      </p:pic>
      <p:sp>
        <p:nvSpPr>
          <p:cNvPr id="8" name="Rectangle 7">
            <a:extLst>
              <a:ext uri="{FF2B5EF4-FFF2-40B4-BE49-F238E27FC236}">
                <a16:creationId xmlns:a16="http://schemas.microsoft.com/office/drawing/2014/main" id="{12A7128F-5F5B-87DC-2086-2ACE90ABE669}"/>
              </a:ext>
            </a:extLst>
          </p:cNvPr>
          <p:cNvSpPr/>
          <p:nvPr/>
        </p:nvSpPr>
        <p:spPr>
          <a:xfrm>
            <a:off x="1371600" y="6096000"/>
            <a:ext cx="77724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Rectangle 3"/>
          <p:cNvSpPr/>
          <p:nvPr/>
        </p:nvSpPr>
        <p:spPr>
          <a:xfrm>
            <a:off x="609600" y="1676400"/>
            <a:ext cx="8077200" cy="3600986"/>
          </a:xfrm>
          <a:prstGeom prst="rect">
            <a:avLst/>
          </a:prstGeom>
        </p:spPr>
        <p:txBody>
          <a:bodyPr wrap="square">
            <a:spAutoFit/>
          </a:bodyPr>
          <a:lstStyle/>
          <a:p>
            <a:pPr marL="171450" indent="-171450">
              <a:buFont typeface="Arial" panose="020B0604020202020204" pitchFamily="34" charset="0"/>
              <a:buChar char="•"/>
            </a:pPr>
            <a:r>
              <a:rPr lang="en-US" i="1" dirty="0">
                <a:hlinkClick r:id="rId2"/>
              </a:rPr>
              <a:t>https://www.academia.edu/37658504/Tavares_J_Sawant_M_and_Ban_Olimpia_2018_A_study_of_the_travel_preferences_of_generation_Z_located_in_Belo_Horizonte_Minas_Gerais_Brazil_e_Review_of_Tourism_Research_eRTR_Vol_15_No_2_3_2018_http_ertr_tamu_edu</a:t>
            </a:r>
            <a:endParaRPr lang="en-US" i="1" dirty="0"/>
          </a:p>
          <a:p>
            <a:pPr marL="171450" indent="-171450">
              <a:buFont typeface="Arial" panose="020B0604020202020204" pitchFamily="34" charset="0"/>
              <a:buChar char="•"/>
            </a:pPr>
            <a:r>
              <a:rPr lang="en-US" i="1" dirty="0">
                <a:hlinkClick r:id="rId3"/>
              </a:rPr>
              <a:t>https://www.researchgate.net/publication/347267055_Characteristics_of_Wallet_Contracts_on_Ethereum</a:t>
            </a:r>
            <a:endParaRPr lang="en-US" i="1" dirty="0"/>
          </a:p>
          <a:p>
            <a:pPr marL="171450" indent="-171450">
              <a:buFont typeface="Arial" panose="020B0604020202020204" pitchFamily="34" charset="0"/>
              <a:buChar char="•"/>
            </a:pPr>
            <a:r>
              <a:rPr lang="en-US" i="1" dirty="0">
                <a:hlinkClick r:id="rId4"/>
              </a:rPr>
              <a:t>https://scholar.google.com/scholar?as_q=Wallet+Contracts+on+Ethereum&amp;as_occt=title&amp;hl=en&amp;as_sdt=0%2C31</a:t>
            </a:r>
            <a:endParaRPr lang="en-US" i="1" dirty="0"/>
          </a:p>
          <a:p>
            <a:pPr marL="171450" indent="-171450">
              <a:buFont typeface="Arial" panose="020B0604020202020204" pitchFamily="34" charset="0"/>
              <a:buChar char="•"/>
            </a:pPr>
            <a:r>
              <a:rPr lang="en-US" i="1" dirty="0">
                <a:hlinkClick r:id="rId5"/>
              </a:rPr>
              <a:t>https://ieeexplore.ieee.org/document/9169467/references#references</a:t>
            </a:r>
            <a:endParaRPr lang="en-US" i="1" dirty="0"/>
          </a:p>
          <a:p>
            <a:pPr marL="171450" indent="-171450">
              <a:buFont typeface="Arial" panose="020B0604020202020204" pitchFamily="34" charset="0"/>
              <a:buChar char="•"/>
            </a:pPr>
            <a:r>
              <a:rPr lang="en-US" i="1" dirty="0">
                <a:hlinkClick r:id="rId6"/>
              </a:rPr>
              <a:t>https://arxiv.org/abs/2001.06909</a:t>
            </a:r>
            <a:endParaRPr lang="en-US" i="1" dirty="0"/>
          </a:p>
          <a:p>
            <a:pPr marL="171450" indent="-171450">
              <a:buFont typeface="Arial" panose="020B0604020202020204" pitchFamily="34" charset="0"/>
              <a:buChar char="•"/>
            </a:pPr>
            <a:r>
              <a:rPr lang="en-US" i="1" dirty="0">
                <a:hlinkClick r:id="rId7"/>
              </a:rPr>
              <a:t>https://www.researchgate.net/publication/265168254_International_Journal_of_Research_IJR_ISSN_2348-6848</a:t>
            </a:r>
            <a:endParaRPr lang="en-US" i="1" dirty="0"/>
          </a:p>
          <a:p>
            <a:pPr marL="171450" indent="-171450">
              <a:buFont typeface="Arial" panose="020B0604020202020204" pitchFamily="34" charset="0"/>
              <a:buChar char="•"/>
            </a:pPr>
            <a:endParaRPr lang="en-US" sz="1200" i="1" dirty="0"/>
          </a:p>
        </p:txBody>
      </p:sp>
      <p:pic>
        <p:nvPicPr>
          <p:cNvPr id="8" name="Picture 2"/>
          <p:cNvPicPr>
            <a:picLocks noChangeAspect="1" noChangeArrowheads="1"/>
          </p:cNvPicPr>
          <p:nvPr/>
        </p:nvPicPr>
        <p:blipFill>
          <a:blip r:embed="rId8"/>
          <a:srcRect/>
          <a:stretch>
            <a:fillRect/>
          </a:stretch>
        </p:blipFill>
        <p:spPr bwMode="auto">
          <a:xfrm>
            <a:off x="0" y="6046391"/>
            <a:ext cx="9144000" cy="811609"/>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6A312CEF-4E02-79BB-E7D6-F577F4ADC745}"/>
              </a:ext>
            </a:extLst>
          </p:cNvPr>
          <p:cNvSpPr/>
          <p:nvPr/>
        </p:nvSpPr>
        <p:spPr>
          <a:xfrm>
            <a:off x="1371600" y="6096000"/>
            <a:ext cx="77724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7" name="Content Placeholder 6"/>
          <p:cNvSpPr>
            <a:spLocks noGrp="1"/>
          </p:cNvSpPr>
          <p:nvPr>
            <p:ph idx="1"/>
          </p:nvPr>
        </p:nvSpPr>
        <p:spPr/>
        <p:txBody>
          <a:bodyPr/>
          <a:lstStyle/>
          <a:p>
            <a:r>
              <a:rPr lang="en-US" sz="2150" dirty="0">
                <a:latin typeface="system-ui"/>
              </a:rPr>
              <a:t>Blockchain technology is an evolving technology which is revolutionizing the IT industry by providing better security and efficiency. This technology can help to solve different kinds of problems in the industrial sphere, such as trust, transparency, security and reliability of data processing.</a:t>
            </a:r>
          </a:p>
          <a:p>
            <a:r>
              <a:rPr lang="en-US" sz="2150" dirty="0">
                <a:latin typeface="system-ui"/>
              </a:rPr>
              <a:t>Many sophisticated problems with smart contracts can be solved with Ethereum and the removal of any third party organization which may interfere in transactions and it is easier to implement compared to other blockchain technologies.</a:t>
            </a:r>
          </a:p>
          <a:p>
            <a:r>
              <a:rPr lang="en-US" sz="2150" dirty="0">
                <a:latin typeface="system-ui"/>
              </a:rPr>
              <a:t> Our aim is to analyze conveniences and difficulties related to the Blockchain integration to a wallet and implement  it efficient way. </a:t>
            </a:r>
          </a:p>
        </p:txBody>
      </p:sp>
      <p:pic>
        <p:nvPicPr>
          <p:cNvPr id="1026" name="Picture 2"/>
          <p:cNvPicPr>
            <a:picLocks noChangeAspect="1" noChangeArrowheads="1"/>
          </p:cNvPicPr>
          <p:nvPr/>
        </p:nvPicPr>
        <p:blipFill>
          <a:blip r:embed="rId2"/>
          <a:srcRect/>
          <a:stretch>
            <a:fillRect/>
          </a:stretch>
        </p:blipFill>
        <p:spPr bwMode="auto">
          <a:xfrm>
            <a:off x="0" y="6097053"/>
            <a:ext cx="9144000" cy="811609"/>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F956D10-C906-1B85-3354-D06B5E129EE3}"/>
              </a:ext>
            </a:extLst>
          </p:cNvPr>
          <p:cNvSpPr/>
          <p:nvPr/>
        </p:nvSpPr>
        <p:spPr>
          <a:xfrm>
            <a:off x="1369031" y="6151494"/>
            <a:ext cx="7772400" cy="731837"/>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7" name="Content Placeholder 6"/>
          <p:cNvSpPr>
            <a:spLocks noGrp="1"/>
          </p:cNvSpPr>
          <p:nvPr>
            <p:ph idx="1"/>
          </p:nvPr>
        </p:nvSpPr>
        <p:spPr/>
        <p:txBody>
          <a:bodyPr/>
          <a:lstStyle/>
          <a:p>
            <a:r>
              <a:rPr lang="en-US" sz="2150" b="0" i="0" dirty="0">
                <a:solidFill>
                  <a:srgbClr val="111111"/>
                </a:solidFill>
                <a:effectLst/>
                <a:latin typeface="system-ui"/>
              </a:rPr>
              <a:t>Ethereum can be used by anyone to create any secured digital technology. </a:t>
            </a:r>
          </a:p>
          <a:p>
            <a:r>
              <a:rPr lang="en-US" sz="2150" b="0" i="0" dirty="0">
                <a:solidFill>
                  <a:srgbClr val="1A202C"/>
                </a:solidFill>
                <a:effectLst/>
                <a:latin typeface="system-ui"/>
              </a:rPr>
              <a:t>Ethereum wallets are applications that let you interact with your Ethereum account. </a:t>
            </a:r>
          </a:p>
          <a:p>
            <a:r>
              <a:rPr lang="en-US" sz="2150" b="0" i="0" dirty="0">
                <a:solidFill>
                  <a:srgbClr val="1A202C"/>
                </a:solidFill>
                <a:effectLst/>
                <a:latin typeface="system-ui"/>
              </a:rPr>
              <a:t>Think of it like an internet banking app – without the bank. Your wallet lets you read your balance, send transactions and connect to applications.</a:t>
            </a:r>
          </a:p>
          <a:p>
            <a:r>
              <a:rPr lang="en-US" sz="2150" b="0" i="0" dirty="0">
                <a:solidFill>
                  <a:srgbClr val="404040"/>
                </a:solidFill>
                <a:effectLst/>
                <a:latin typeface="system-ui"/>
              </a:rPr>
              <a:t>The Ethereum wallet stores the </a:t>
            </a:r>
            <a:r>
              <a:rPr lang="en-US" sz="2150" b="0" i="0" u="none" strike="noStrike" dirty="0">
                <a:solidFill>
                  <a:srgbClr val="2B85DF"/>
                </a:solidFill>
                <a:effectLst/>
                <a:latin typeface="system-ui"/>
                <a:hlinkClick r:id="rId2"/>
              </a:rPr>
              <a:t>private key</a:t>
            </a:r>
            <a:r>
              <a:rPr lang="en-US" sz="2150" b="0" i="0" dirty="0">
                <a:solidFill>
                  <a:srgbClr val="404040"/>
                </a:solidFill>
                <a:effectLst/>
                <a:latin typeface="system-ui"/>
              </a:rPr>
              <a:t> (secrets keys with which the user can access the Ether) of the user.</a:t>
            </a:r>
          </a:p>
          <a:p>
            <a:r>
              <a:rPr lang="en-US" sz="2150" b="0" i="0" dirty="0">
                <a:solidFill>
                  <a:srgbClr val="051323"/>
                </a:solidFill>
                <a:effectLst/>
                <a:latin typeface="system-ui"/>
              </a:rPr>
              <a:t>These private keys are only supposed to be known to the wallet’s creator, as anyone who knows them can access their funds.</a:t>
            </a:r>
            <a:endParaRPr lang="en-US" sz="2150" b="0" i="0" dirty="0">
              <a:solidFill>
                <a:srgbClr val="404040"/>
              </a:solidFill>
              <a:effectLst/>
              <a:latin typeface="system-ui"/>
            </a:endParaRPr>
          </a:p>
          <a:p>
            <a:endParaRPr lang="en-US" dirty="0"/>
          </a:p>
        </p:txBody>
      </p:sp>
      <p:pic>
        <p:nvPicPr>
          <p:cNvPr id="1026" name="Picture 2"/>
          <p:cNvPicPr>
            <a:picLocks noChangeAspect="1" noChangeArrowheads="1"/>
          </p:cNvPicPr>
          <p:nvPr/>
        </p:nvPicPr>
        <p:blipFill>
          <a:blip r:embed="rId3"/>
          <a:srcRect/>
          <a:stretch>
            <a:fillRect/>
          </a:stretch>
        </p:blipFill>
        <p:spPr bwMode="auto">
          <a:xfrm>
            <a:off x="0" y="6107327"/>
            <a:ext cx="9144000" cy="811609"/>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DD3863B7-FCD0-8857-5C1A-1A24E2EFEDC2}"/>
              </a:ext>
            </a:extLst>
          </p:cNvPr>
          <p:cNvSpPr/>
          <p:nvPr/>
        </p:nvSpPr>
        <p:spPr>
          <a:xfrm>
            <a:off x="1371600" y="6248400"/>
            <a:ext cx="7772400" cy="6096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extLst>
      <p:ext uri="{BB962C8B-B14F-4D97-AF65-F5344CB8AC3E}">
        <p14:creationId xmlns:p14="http://schemas.microsoft.com/office/powerpoint/2010/main" val="158758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pic>
        <p:nvPicPr>
          <p:cNvPr id="7" name="Picture 2"/>
          <p:cNvPicPr>
            <a:picLocks noGrp="1" noChangeAspect="1" noChangeArrowheads="1"/>
          </p:cNvPicPr>
          <p:nvPr>
            <p:ph idx="1"/>
          </p:nvPr>
        </p:nvPicPr>
        <p:blipFill>
          <a:blip r:embed="rId2"/>
          <a:srcRect/>
          <a:stretch>
            <a:fillRect/>
          </a:stretch>
        </p:blipFill>
        <p:spPr bwMode="auto">
          <a:xfrm>
            <a:off x="0" y="6248400"/>
            <a:ext cx="9144000" cy="832419"/>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61B075EE-8F27-1F19-9289-51D019FDCFD0}"/>
              </a:ext>
            </a:extLst>
          </p:cNvPr>
          <p:cNvSpPr txBox="1"/>
          <p:nvPr/>
        </p:nvSpPr>
        <p:spPr>
          <a:xfrm>
            <a:off x="762000" y="1676400"/>
            <a:ext cx="7543800"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latoregular"/>
              </a:rPr>
              <a:t>Today, we are seeing many </a:t>
            </a:r>
            <a:r>
              <a:rPr lang="en-US" b="0" i="0" dirty="0" err="1">
                <a:solidFill>
                  <a:srgbClr val="333333"/>
                </a:solidFill>
                <a:effectLst/>
                <a:latin typeface="latoregular"/>
              </a:rPr>
              <a:t>DApps</a:t>
            </a:r>
            <a:r>
              <a:rPr lang="en-US" b="0" i="0" dirty="0">
                <a:solidFill>
                  <a:srgbClr val="333333"/>
                </a:solidFill>
                <a:effectLst/>
                <a:latin typeface="latoregular"/>
              </a:rPr>
              <a:t> </a:t>
            </a:r>
            <a:r>
              <a:rPr lang="en-US" b="0" i="0" dirty="0" err="1">
                <a:solidFill>
                  <a:srgbClr val="333333"/>
                </a:solidFill>
                <a:effectLst/>
                <a:latin typeface="latoregular"/>
              </a:rPr>
              <a:t>decentralised</a:t>
            </a:r>
            <a:r>
              <a:rPr lang="en-US" b="0" i="0" dirty="0">
                <a:solidFill>
                  <a:srgbClr val="333333"/>
                </a:solidFill>
                <a:effectLst/>
                <a:latin typeface="latoregular"/>
              </a:rPr>
              <a:t> applications on Ethereum that use token as assets or Cryptocurrency for payments.</a:t>
            </a:r>
          </a:p>
          <a:p>
            <a:pPr marL="285750" indent="-285750">
              <a:buFont typeface="Arial" panose="020B0604020202020204" pitchFamily="34" charset="0"/>
              <a:buChar char="•"/>
            </a:pPr>
            <a:r>
              <a:rPr lang="en-US" b="0" i="0" dirty="0">
                <a:solidFill>
                  <a:srgbClr val="333333"/>
                </a:solidFill>
                <a:effectLst/>
                <a:latin typeface="latoregular"/>
              </a:rPr>
              <a:t>However, Ethereum Wallets are insecure when you lose the private key or someone hacks or multiple users are using the same wallet.</a:t>
            </a:r>
          </a:p>
          <a:p>
            <a:pPr marL="285750" indent="-285750">
              <a:buFont typeface="Arial" panose="020B0604020202020204" pitchFamily="34" charset="0"/>
              <a:buChar char="•"/>
            </a:pPr>
            <a:r>
              <a:rPr lang="en-US" b="0" i="0" dirty="0">
                <a:solidFill>
                  <a:srgbClr val="333333"/>
                </a:solidFill>
                <a:effectLst/>
                <a:latin typeface="latoregular"/>
              </a:rPr>
              <a:t>For example, you partnered with someone in building a product and raised a funding of USD 1million or some Ether in Initial Coin Offerings (ICO). </a:t>
            </a:r>
          </a:p>
          <a:p>
            <a:pPr marL="285750" indent="-285750">
              <a:buFont typeface="Arial" panose="020B0604020202020204" pitchFamily="34" charset="0"/>
              <a:buChar char="•"/>
            </a:pPr>
            <a:r>
              <a:rPr lang="en-US" b="0" i="0" dirty="0">
                <a:solidFill>
                  <a:srgbClr val="333333"/>
                </a:solidFill>
                <a:effectLst/>
                <a:latin typeface="latoregular"/>
              </a:rPr>
              <a:t>The fund could be misused by your partner without your knowledge or there is a risk of losing key or hacker can take all your funds in a single transaction, which is irreversible.</a:t>
            </a:r>
          </a:p>
          <a:p>
            <a:pPr marL="285750" indent="-285750">
              <a:buFont typeface="Arial" panose="020B0604020202020204" pitchFamily="34" charset="0"/>
              <a:buChar char="•"/>
            </a:pPr>
            <a:r>
              <a:rPr lang="en-US" dirty="0">
                <a:solidFill>
                  <a:srgbClr val="333333"/>
                </a:solidFill>
                <a:latin typeface="latoregular"/>
              </a:rPr>
              <a:t>To overcome this issue we </a:t>
            </a:r>
            <a:r>
              <a:rPr lang="en-US" dirty="0" err="1">
                <a:solidFill>
                  <a:srgbClr val="333333"/>
                </a:solidFill>
                <a:latin typeface="latoregular"/>
              </a:rPr>
              <a:t>cameup</a:t>
            </a:r>
            <a:r>
              <a:rPr lang="en-US" dirty="0">
                <a:solidFill>
                  <a:srgbClr val="333333"/>
                </a:solidFill>
                <a:latin typeface="latoregular"/>
              </a:rPr>
              <a:t> with smart contract wallet of Ethereum with </a:t>
            </a:r>
            <a:r>
              <a:rPr lang="en-US" dirty="0" err="1">
                <a:solidFill>
                  <a:srgbClr val="333333"/>
                </a:solidFill>
                <a:latin typeface="latoregular"/>
              </a:rPr>
              <a:t>multisig</a:t>
            </a:r>
            <a:r>
              <a:rPr lang="en-US" dirty="0">
                <a:solidFill>
                  <a:srgbClr val="333333"/>
                </a:solidFill>
                <a:latin typeface="latoregular"/>
              </a:rPr>
              <a:t>.</a:t>
            </a:r>
            <a:endParaRPr lang="en-US" b="0" i="0" dirty="0">
              <a:solidFill>
                <a:srgbClr val="333333"/>
              </a:solidFill>
              <a:effectLst/>
              <a:latin typeface="latoregular"/>
            </a:endParaRPr>
          </a:p>
          <a:p>
            <a:pPr marL="285750" indent="-285750">
              <a:buFont typeface="Arial" panose="020B0604020202020204" pitchFamily="34" charset="0"/>
              <a:buChar char="•"/>
            </a:pPr>
            <a:endParaRPr lang="en-IN" dirty="0"/>
          </a:p>
        </p:txBody>
      </p:sp>
      <p:sp>
        <p:nvSpPr>
          <p:cNvPr id="3" name="Rectangle 2">
            <a:extLst>
              <a:ext uri="{FF2B5EF4-FFF2-40B4-BE49-F238E27FC236}">
                <a16:creationId xmlns:a16="http://schemas.microsoft.com/office/drawing/2014/main" id="{9B978B76-FC5C-8F28-627C-13F85A06B5B0}"/>
              </a:ext>
            </a:extLst>
          </p:cNvPr>
          <p:cNvSpPr/>
          <p:nvPr/>
        </p:nvSpPr>
        <p:spPr>
          <a:xfrm>
            <a:off x="1350523" y="6400800"/>
            <a:ext cx="7772400" cy="568609"/>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lstStyle/>
          <a:p>
            <a:r>
              <a:rPr lang="en-US" sz="3200" dirty="0"/>
              <a:t>LITERATURE REVIEW</a:t>
            </a:r>
          </a:p>
        </p:txBody>
      </p:sp>
      <p:sp>
        <p:nvSpPr>
          <p:cNvPr id="5" name="Content Placeholder 4"/>
          <p:cNvSpPr>
            <a:spLocks noGrp="1"/>
          </p:cNvSpPr>
          <p:nvPr>
            <p:ph idx="1"/>
          </p:nvPr>
        </p:nvSpPr>
        <p:spPr>
          <a:xfrm>
            <a:off x="0" y="6096000"/>
            <a:ext cx="91440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ECE</a:t>
            </a:r>
          </a:p>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t>
            </a:r>
          </a:p>
        </p:txBody>
      </p:sp>
      <p:sp>
        <p:nvSpPr>
          <p:cNvPr id="4" name="Rectangle 3"/>
          <p:cNvSpPr/>
          <p:nvPr/>
        </p:nvSpPr>
        <p:spPr>
          <a:xfrm>
            <a:off x="609600" y="1219200"/>
            <a:ext cx="8077200" cy="4216539"/>
          </a:xfrm>
          <a:prstGeom prst="rect">
            <a:avLst/>
          </a:prstGeom>
        </p:spPr>
        <p:txBody>
          <a:bodyPr wrap="square">
            <a:spAutoFit/>
          </a:bodyPr>
          <a:lstStyle/>
          <a:p>
            <a:endParaRPr lang="en-US" sz="2400" dirty="0">
              <a:solidFill>
                <a:srgbClr val="002060"/>
              </a:solidFill>
            </a:endParaRPr>
          </a:p>
          <a:p>
            <a:endParaRPr lang="en-US" sz="2400" dirty="0"/>
          </a:p>
          <a:p>
            <a:endParaRPr lang="en-US" sz="24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2400" dirty="0"/>
          </a:p>
          <a:p>
            <a:endParaRPr lang="en-US" sz="3200" dirty="0"/>
          </a:p>
          <a:p>
            <a:r>
              <a:rPr lang="en-US" sz="3200" i="1" dirty="0" err="1">
                <a:solidFill>
                  <a:srgbClr val="990033"/>
                </a:solidFill>
              </a:rPr>
              <a:t>Atleast</a:t>
            </a:r>
            <a:r>
              <a:rPr lang="en-US" sz="3200" i="1" dirty="0">
                <a:solidFill>
                  <a:srgbClr val="990033"/>
                </a:solidFill>
              </a:rPr>
              <a:t> 5 slides</a:t>
            </a:r>
          </a:p>
        </p:txBody>
      </p:sp>
      <p:sp>
        <p:nvSpPr>
          <p:cNvPr id="8" name="Rectangle 7"/>
          <p:cNvSpPr/>
          <p:nvPr/>
        </p:nvSpPr>
        <p:spPr>
          <a:xfrm>
            <a:off x="457200" y="685800"/>
            <a:ext cx="7924800" cy="914400"/>
          </a:xfrm>
          <a:prstGeom prst="rect">
            <a:avLst/>
          </a:prstGeom>
          <a:solidFill>
            <a:srgbClr val="FFFF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70C0"/>
                </a:solidFill>
              </a:rPr>
              <a:t>Paper Title:</a:t>
            </a:r>
            <a:r>
              <a:rPr lang="en-IN" sz="1200" dirty="0">
                <a:solidFill>
                  <a:srgbClr val="FF0000"/>
                </a:solidFill>
              </a:rPr>
              <a:t> </a:t>
            </a:r>
            <a:r>
              <a:rPr lang="en-IN" sz="1400" dirty="0">
                <a:solidFill>
                  <a:srgbClr val="FF0000"/>
                </a:solidFill>
              </a:rPr>
              <a:t>Wallet Contracts on Ethereum Monika di Angelo, Gernot </a:t>
            </a:r>
            <a:r>
              <a:rPr lang="en-IN" sz="1400" dirty="0" err="1">
                <a:solidFill>
                  <a:srgbClr val="FF0000"/>
                </a:solidFill>
              </a:rPr>
              <a:t>Slazer</a:t>
            </a:r>
            <a:r>
              <a:rPr lang="en-IN" sz="1400" dirty="0">
                <a:solidFill>
                  <a:srgbClr val="FF0000"/>
                </a:solidFill>
              </a:rPr>
              <a:t> TU Wien, Vienna, Austria {</a:t>
            </a:r>
            <a:r>
              <a:rPr lang="en-IN" sz="1400" dirty="0" err="1">
                <a:solidFill>
                  <a:srgbClr val="FF0000"/>
                </a:solidFill>
              </a:rPr>
              <a:t>monika.di.angelo,gernot.salzer</a:t>
            </a:r>
            <a:r>
              <a:rPr lang="en-IN" sz="1400" dirty="0">
                <a:solidFill>
                  <a:srgbClr val="FF0000"/>
                </a:solidFill>
              </a:rPr>
              <a:t>}@tuwien.ac.at</a:t>
            </a:r>
            <a:endParaRPr lang="en-US" sz="1400" dirty="0">
              <a:solidFill>
                <a:srgbClr val="990033"/>
              </a:solidFill>
            </a:endParaRPr>
          </a:p>
        </p:txBody>
      </p:sp>
      <p:sp>
        <p:nvSpPr>
          <p:cNvPr id="9" name="Rectangle 8"/>
          <p:cNvSpPr/>
          <p:nvPr/>
        </p:nvSpPr>
        <p:spPr>
          <a:xfrm>
            <a:off x="457200" y="1676400"/>
            <a:ext cx="7924800"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Proposed Work:</a:t>
            </a:r>
            <a:r>
              <a:rPr lang="en-US" sz="1200" dirty="0"/>
              <a:t> </a:t>
            </a:r>
            <a:r>
              <a:rPr lang="en-US" sz="1200" dirty="0">
                <a:solidFill>
                  <a:schemeClr val="tx1"/>
                </a:solidFill>
              </a:rPr>
              <a:t>E</a:t>
            </a:r>
            <a:r>
              <a:rPr lang="en-US" sz="1400" dirty="0">
                <a:solidFill>
                  <a:schemeClr val="tx1"/>
                </a:solidFill>
              </a:rPr>
              <a:t>thereum is the most prominent platform for both, tokens and smart contracts, and thus also for wallet contracts. We discuss several methods for identifying wallet contracts in a semi-automatic manner by looking at the deployed bytecodes and their interaction patterns. Furthermore, we differentiate characteristics of wallets in use, and group them into six types.</a:t>
            </a:r>
          </a:p>
        </p:txBody>
      </p:sp>
      <p:sp>
        <p:nvSpPr>
          <p:cNvPr id="10" name="Rectangle 9"/>
          <p:cNvSpPr/>
          <p:nvPr/>
        </p:nvSpPr>
        <p:spPr>
          <a:xfrm>
            <a:off x="444910" y="2679770"/>
            <a:ext cx="7924800" cy="381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Algorithm:</a:t>
            </a:r>
            <a:r>
              <a:rPr lang="en-IN" sz="1200" b="1" i="0" dirty="0">
                <a:solidFill>
                  <a:srgbClr val="202124"/>
                </a:solidFill>
                <a:effectLst/>
                <a:latin typeface="arial" panose="020B0604020202020204" pitchFamily="34" charset="0"/>
              </a:rPr>
              <a:t> </a:t>
            </a:r>
            <a:r>
              <a:rPr lang="en-IN" sz="1400" b="1" i="0" dirty="0">
                <a:solidFill>
                  <a:srgbClr val="202124"/>
                </a:solidFill>
                <a:effectLst/>
                <a:latin typeface="arial" panose="020B0604020202020204" pitchFamily="34" charset="0"/>
              </a:rPr>
              <a:t>Keccak-256</a:t>
            </a:r>
            <a:r>
              <a:rPr lang="en-IN" sz="1400" b="0" i="0" dirty="0">
                <a:solidFill>
                  <a:srgbClr val="202124"/>
                </a:solidFill>
                <a:effectLst/>
                <a:latin typeface="arial" panose="020B0604020202020204" pitchFamily="34" charset="0"/>
              </a:rPr>
              <a:t> cryptographic hash function ,Solidity</a:t>
            </a:r>
            <a:endParaRPr lang="en-US" sz="1400" dirty="0">
              <a:solidFill>
                <a:srgbClr val="990033"/>
              </a:solidFill>
            </a:endParaRPr>
          </a:p>
        </p:txBody>
      </p:sp>
      <p:sp>
        <p:nvSpPr>
          <p:cNvPr id="11" name="Rectangle 10"/>
          <p:cNvSpPr/>
          <p:nvPr/>
        </p:nvSpPr>
        <p:spPr>
          <a:xfrm>
            <a:off x="444910" y="3241436"/>
            <a:ext cx="7924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Summary of Report Findings: </a:t>
            </a:r>
            <a:r>
              <a:rPr lang="en-US" sz="1200" dirty="0">
                <a:solidFill>
                  <a:schemeClr val="tx1"/>
                </a:solidFill>
              </a:rPr>
              <a:t>This method of computing code skeletons is comparable to the first step for detecting similarities by . Instead of their second step of fuzzy hashing though, they rely on the set of function signatures extracted from the bytecode and manual analysis, as our purpose is to identify wallets reliably. </a:t>
            </a:r>
            <a:endParaRPr lang="en-US" sz="1200" b="1" dirty="0">
              <a:solidFill>
                <a:schemeClr val="tx1"/>
              </a:solidFill>
            </a:endParaRPr>
          </a:p>
        </p:txBody>
      </p:sp>
      <p:sp>
        <p:nvSpPr>
          <p:cNvPr id="12" name="Rectangle 11"/>
          <p:cNvSpPr/>
          <p:nvPr/>
        </p:nvSpPr>
        <p:spPr>
          <a:xfrm>
            <a:off x="457200" y="4089469"/>
            <a:ext cx="7924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Issue and </a:t>
            </a:r>
            <a:r>
              <a:rPr lang="en-US" sz="1200" b="1" dirty="0" err="1">
                <a:solidFill>
                  <a:srgbClr val="0070C0"/>
                </a:solidFill>
              </a:rPr>
              <a:t>Limitations:</a:t>
            </a:r>
            <a:r>
              <a:rPr lang="en-US" sz="1200" dirty="0" err="1">
                <a:solidFill>
                  <a:schemeClr val="tx1"/>
                </a:solidFill>
              </a:rPr>
              <a:t>These</a:t>
            </a:r>
            <a:r>
              <a:rPr lang="en-US" sz="1200" dirty="0">
                <a:solidFill>
                  <a:schemeClr val="tx1"/>
                </a:solidFill>
              </a:rPr>
              <a:t> wallets use only private key ,once it is lost it cannot be gained access again.</a:t>
            </a:r>
          </a:p>
        </p:txBody>
      </p:sp>
      <p:sp>
        <p:nvSpPr>
          <p:cNvPr id="13" name="Rectangle 12"/>
          <p:cNvSpPr/>
          <p:nvPr/>
        </p:nvSpPr>
        <p:spPr>
          <a:xfrm>
            <a:off x="444910" y="4902339"/>
            <a:ext cx="7924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70C0"/>
                </a:solidFill>
              </a:rPr>
              <a:t>Future Directions: </a:t>
            </a:r>
            <a:r>
              <a:rPr lang="en-US" sz="1200" dirty="0" err="1">
                <a:solidFill>
                  <a:schemeClr val="tx1"/>
                </a:solidFill>
              </a:rPr>
              <a:t>Multig</a:t>
            </a:r>
            <a:r>
              <a:rPr lang="en-US" sz="1200" dirty="0">
                <a:solidFill>
                  <a:schemeClr val="tx1"/>
                </a:solidFill>
              </a:rPr>
              <a:t> Technology can be added for easier access of data.</a:t>
            </a:r>
            <a:endParaRPr lang="en-US" sz="1200" dirty="0">
              <a:solidFill>
                <a:srgbClr val="002060"/>
              </a:solidFill>
            </a:endParaRPr>
          </a:p>
        </p:txBody>
      </p:sp>
      <p:pic>
        <p:nvPicPr>
          <p:cNvPr id="14" name="Picture 2"/>
          <p:cNvPicPr>
            <a:picLocks noChangeAspect="1" noChangeArrowheads="1"/>
          </p:cNvPicPr>
          <p:nvPr/>
        </p:nvPicPr>
        <p:blipFill>
          <a:blip r:embed="rId2"/>
          <a:srcRect/>
          <a:stretch>
            <a:fillRect/>
          </a:stretch>
        </p:blipFill>
        <p:spPr bwMode="auto">
          <a:xfrm>
            <a:off x="0" y="6077213"/>
            <a:ext cx="9144000" cy="811609"/>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604829EB-55A1-0A28-5236-DB4D3C1AF861}"/>
              </a:ext>
            </a:extLst>
          </p:cNvPr>
          <p:cNvSpPr/>
          <p:nvPr/>
        </p:nvSpPr>
        <p:spPr>
          <a:xfrm>
            <a:off x="1371600" y="6145660"/>
            <a:ext cx="77724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lstStyle/>
          <a:p>
            <a:r>
              <a:rPr lang="en-US" sz="3200" dirty="0"/>
              <a:t>LITERATURE REVIEW</a:t>
            </a:r>
          </a:p>
        </p:txBody>
      </p:sp>
      <p:sp>
        <p:nvSpPr>
          <p:cNvPr id="5" name="Content Placeholder 4"/>
          <p:cNvSpPr>
            <a:spLocks noGrp="1"/>
          </p:cNvSpPr>
          <p:nvPr>
            <p:ph idx="1"/>
          </p:nvPr>
        </p:nvSpPr>
        <p:spPr>
          <a:xfrm>
            <a:off x="0" y="6096000"/>
            <a:ext cx="91440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ECE</a:t>
            </a:r>
          </a:p>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t>
            </a:r>
          </a:p>
        </p:txBody>
      </p:sp>
      <p:sp>
        <p:nvSpPr>
          <p:cNvPr id="4" name="Rectangle 3"/>
          <p:cNvSpPr/>
          <p:nvPr/>
        </p:nvSpPr>
        <p:spPr>
          <a:xfrm>
            <a:off x="609600" y="1219200"/>
            <a:ext cx="8077200" cy="4216539"/>
          </a:xfrm>
          <a:prstGeom prst="rect">
            <a:avLst/>
          </a:prstGeom>
        </p:spPr>
        <p:txBody>
          <a:bodyPr wrap="square">
            <a:spAutoFit/>
          </a:bodyPr>
          <a:lstStyle/>
          <a:p>
            <a:endParaRPr lang="en-US" sz="2400" dirty="0">
              <a:solidFill>
                <a:srgbClr val="002060"/>
              </a:solidFill>
            </a:endParaRPr>
          </a:p>
          <a:p>
            <a:endParaRPr lang="en-US" sz="2400" dirty="0"/>
          </a:p>
          <a:p>
            <a:endParaRPr lang="en-US" sz="24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2400" dirty="0"/>
          </a:p>
          <a:p>
            <a:endParaRPr lang="en-US" sz="3200" dirty="0"/>
          </a:p>
          <a:p>
            <a:r>
              <a:rPr lang="en-US" sz="3200" i="1" dirty="0" err="1">
                <a:solidFill>
                  <a:srgbClr val="990033"/>
                </a:solidFill>
              </a:rPr>
              <a:t>Atleast</a:t>
            </a:r>
            <a:r>
              <a:rPr lang="en-US" sz="3200" i="1" dirty="0">
                <a:solidFill>
                  <a:srgbClr val="990033"/>
                </a:solidFill>
              </a:rPr>
              <a:t> 5 slides</a:t>
            </a:r>
          </a:p>
        </p:txBody>
      </p:sp>
      <p:sp>
        <p:nvSpPr>
          <p:cNvPr id="8" name="Rectangle 7"/>
          <p:cNvSpPr/>
          <p:nvPr/>
        </p:nvSpPr>
        <p:spPr>
          <a:xfrm>
            <a:off x="457200" y="685800"/>
            <a:ext cx="7924800" cy="914400"/>
          </a:xfrm>
          <a:prstGeom prst="rect">
            <a:avLst/>
          </a:prstGeom>
          <a:solidFill>
            <a:srgbClr val="FFFF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70C0"/>
                </a:solidFill>
              </a:rPr>
              <a:t>Paper Title:</a:t>
            </a:r>
            <a:r>
              <a:rPr lang="en-IN" sz="1400" dirty="0"/>
              <a:t> </a:t>
            </a:r>
            <a:r>
              <a:rPr lang="en-IN" sz="1400" dirty="0">
                <a:solidFill>
                  <a:srgbClr val="FF0000"/>
                </a:solidFill>
              </a:rPr>
              <a:t>Ethereum Blockchain Wallets </a:t>
            </a:r>
            <a:r>
              <a:rPr lang="en-IN" sz="1400" dirty="0" err="1">
                <a:solidFill>
                  <a:srgbClr val="FF0000"/>
                </a:solidFill>
              </a:rPr>
              <a:t>Himank</a:t>
            </a:r>
            <a:r>
              <a:rPr lang="en-IN" sz="1400" dirty="0">
                <a:solidFill>
                  <a:srgbClr val="FF0000"/>
                </a:solidFill>
              </a:rPr>
              <a:t> Goel1 , Harshit Gupta2 , M.L. Sharma3 , K.C. Tripathi4 1, 2, 3, 4Maharaja Agrasen Institute of Technology, Delhi</a:t>
            </a:r>
            <a:endParaRPr lang="en-US" sz="1400" dirty="0">
              <a:solidFill>
                <a:srgbClr val="FF0000"/>
              </a:solidFill>
            </a:endParaRPr>
          </a:p>
        </p:txBody>
      </p:sp>
      <p:sp>
        <p:nvSpPr>
          <p:cNvPr id="9" name="Rectangle 8"/>
          <p:cNvSpPr/>
          <p:nvPr/>
        </p:nvSpPr>
        <p:spPr>
          <a:xfrm>
            <a:off x="457200" y="1676400"/>
            <a:ext cx="7924800"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Proposed Work:</a:t>
            </a:r>
            <a:r>
              <a:rPr lang="en-US" sz="1200" dirty="0"/>
              <a:t> </a:t>
            </a:r>
            <a:r>
              <a:rPr lang="en-US" sz="1400" dirty="0">
                <a:solidFill>
                  <a:schemeClr val="tx1"/>
                </a:solidFill>
              </a:rPr>
              <a:t>This paper aims to analyze conveniences and difficulties related to the Blockchain integration to a wallet and implementation in the different fields of modern industry. </a:t>
            </a:r>
          </a:p>
        </p:txBody>
      </p:sp>
      <p:sp>
        <p:nvSpPr>
          <p:cNvPr id="10" name="Rectangle 9"/>
          <p:cNvSpPr/>
          <p:nvPr/>
        </p:nvSpPr>
        <p:spPr>
          <a:xfrm>
            <a:off x="444910" y="2679770"/>
            <a:ext cx="7924800" cy="381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Algorithm:</a:t>
            </a:r>
            <a:r>
              <a:rPr lang="en-IN" sz="1200" b="1" i="0" dirty="0">
                <a:solidFill>
                  <a:srgbClr val="202124"/>
                </a:solidFill>
                <a:effectLst/>
                <a:latin typeface="arial" panose="020B0604020202020204" pitchFamily="34" charset="0"/>
              </a:rPr>
              <a:t> </a:t>
            </a:r>
            <a:r>
              <a:rPr lang="en-IN" sz="1400" dirty="0">
                <a:solidFill>
                  <a:srgbClr val="202124"/>
                </a:solidFill>
                <a:latin typeface="arial" panose="020B0604020202020204" pitchFamily="34" charset="0"/>
              </a:rPr>
              <a:t>Smart Contracts</a:t>
            </a:r>
            <a:endParaRPr lang="en-US" sz="1400" dirty="0">
              <a:solidFill>
                <a:srgbClr val="990033"/>
              </a:solidFill>
            </a:endParaRPr>
          </a:p>
        </p:txBody>
      </p:sp>
      <p:sp>
        <p:nvSpPr>
          <p:cNvPr id="11" name="Rectangle 10"/>
          <p:cNvSpPr/>
          <p:nvPr/>
        </p:nvSpPr>
        <p:spPr>
          <a:xfrm>
            <a:off x="444910" y="3159573"/>
            <a:ext cx="7924800" cy="7774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Summary of Report Findings:</a:t>
            </a:r>
            <a:r>
              <a:rPr lang="en-US" sz="1200" dirty="0"/>
              <a:t> </a:t>
            </a:r>
            <a:r>
              <a:rPr lang="en-US" sz="1200" dirty="0">
                <a:solidFill>
                  <a:schemeClr val="tx1"/>
                </a:solidFill>
              </a:rPr>
              <a:t>With the advantages of the technology, such as the transparency, anonymity, the multiple copying of the transactions and the decentralized digital ledger, the Blockchain technology is reliable and not destructible, and attacks could disrupt the system work, not the technology. There are only a few examples of Blockchain actually getting hacked in practice.</a:t>
            </a:r>
            <a:endParaRPr lang="en-US" sz="1200" b="1" dirty="0">
              <a:solidFill>
                <a:schemeClr val="tx1"/>
              </a:solidFill>
            </a:endParaRPr>
          </a:p>
        </p:txBody>
      </p:sp>
      <p:sp>
        <p:nvSpPr>
          <p:cNvPr id="12" name="Rectangle 11"/>
          <p:cNvSpPr/>
          <p:nvPr/>
        </p:nvSpPr>
        <p:spPr>
          <a:xfrm>
            <a:off x="457200" y="4089469"/>
            <a:ext cx="7924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Issue and </a:t>
            </a:r>
            <a:r>
              <a:rPr lang="en-US" sz="1200" b="1" dirty="0" err="1">
                <a:solidFill>
                  <a:srgbClr val="0070C0"/>
                </a:solidFill>
              </a:rPr>
              <a:t>Limitations:</a:t>
            </a:r>
            <a:r>
              <a:rPr lang="en-US" sz="1200" dirty="0" err="1">
                <a:solidFill>
                  <a:schemeClr val="tx1"/>
                </a:solidFill>
              </a:rPr>
              <a:t>This</a:t>
            </a:r>
            <a:r>
              <a:rPr lang="en-US" sz="1200" dirty="0">
                <a:solidFill>
                  <a:schemeClr val="tx1"/>
                </a:solidFill>
              </a:rPr>
              <a:t> paper does not explore various applications and technologies in smart contracts.</a:t>
            </a:r>
          </a:p>
        </p:txBody>
      </p:sp>
      <p:sp>
        <p:nvSpPr>
          <p:cNvPr id="13" name="Rectangle 12"/>
          <p:cNvSpPr/>
          <p:nvPr/>
        </p:nvSpPr>
        <p:spPr>
          <a:xfrm>
            <a:off x="444910" y="4902339"/>
            <a:ext cx="7924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70C0"/>
                </a:solidFill>
              </a:rPr>
              <a:t>Future Directions: </a:t>
            </a:r>
            <a:r>
              <a:rPr lang="en-US" sz="1200" dirty="0">
                <a:solidFill>
                  <a:schemeClr val="tx1"/>
                </a:solidFill>
              </a:rPr>
              <a:t>It is necessary to keep exploring the Blockchain development and application in the different areas for the nearest future, because this new technology can help to solve many difficult problems, which are disturbing and preventing correctly systems work.</a:t>
            </a:r>
          </a:p>
        </p:txBody>
      </p:sp>
      <p:pic>
        <p:nvPicPr>
          <p:cNvPr id="14" name="Picture 2"/>
          <p:cNvPicPr>
            <a:picLocks noChangeAspect="1" noChangeArrowheads="1"/>
          </p:cNvPicPr>
          <p:nvPr/>
        </p:nvPicPr>
        <p:blipFill>
          <a:blip r:embed="rId2"/>
          <a:srcRect/>
          <a:stretch>
            <a:fillRect/>
          </a:stretch>
        </p:blipFill>
        <p:spPr bwMode="auto">
          <a:xfrm>
            <a:off x="0" y="6046391"/>
            <a:ext cx="9144000" cy="811609"/>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4EF4FEF1-EFFC-B225-3BCD-0BC73735E00C}"/>
              </a:ext>
            </a:extLst>
          </p:cNvPr>
          <p:cNvSpPr/>
          <p:nvPr/>
        </p:nvSpPr>
        <p:spPr>
          <a:xfrm>
            <a:off x="1371600" y="6096000"/>
            <a:ext cx="77724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extLst>
      <p:ext uri="{BB962C8B-B14F-4D97-AF65-F5344CB8AC3E}">
        <p14:creationId xmlns:p14="http://schemas.microsoft.com/office/powerpoint/2010/main" val="103283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lstStyle/>
          <a:p>
            <a:r>
              <a:rPr lang="en-US" sz="3200" dirty="0"/>
              <a:t>LITERATURE REVIEW</a:t>
            </a:r>
          </a:p>
        </p:txBody>
      </p:sp>
      <p:sp>
        <p:nvSpPr>
          <p:cNvPr id="5" name="Content Placeholder 4"/>
          <p:cNvSpPr>
            <a:spLocks noGrp="1"/>
          </p:cNvSpPr>
          <p:nvPr>
            <p:ph idx="1"/>
          </p:nvPr>
        </p:nvSpPr>
        <p:spPr>
          <a:xfrm>
            <a:off x="0" y="6096000"/>
            <a:ext cx="91440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ECE</a:t>
            </a:r>
          </a:p>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t>
            </a:r>
          </a:p>
        </p:txBody>
      </p:sp>
      <p:sp>
        <p:nvSpPr>
          <p:cNvPr id="4" name="Rectangle 3"/>
          <p:cNvSpPr/>
          <p:nvPr/>
        </p:nvSpPr>
        <p:spPr>
          <a:xfrm>
            <a:off x="609600" y="1157555"/>
            <a:ext cx="8077200" cy="4216539"/>
          </a:xfrm>
          <a:prstGeom prst="rect">
            <a:avLst/>
          </a:prstGeom>
        </p:spPr>
        <p:txBody>
          <a:bodyPr wrap="square">
            <a:spAutoFit/>
          </a:bodyPr>
          <a:lstStyle/>
          <a:p>
            <a:endParaRPr lang="en-US" sz="2400" dirty="0">
              <a:solidFill>
                <a:srgbClr val="002060"/>
              </a:solidFill>
            </a:endParaRPr>
          </a:p>
          <a:p>
            <a:endParaRPr lang="en-US" sz="2400" dirty="0"/>
          </a:p>
          <a:p>
            <a:endParaRPr lang="en-US" sz="24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2400" dirty="0"/>
          </a:p>
          <a:p>
            <a:endParaRPr lang="en-US" sz="3200" dirty="0"/>
          </a:p>
          <a:p>
            <a:r>
              <a:rPr lang="en-US" sz="3200" i="1" dirty="0" err="1">
                <a:solidFill>
                  <a:srgbClr val="990033"/>
                </a:solidFill>
              </a:rPr>
              <a:t>Atleast</a:t>
            </a:r>
            <a:r>
              <a:rPr lang="en-US" sz="3200" i="1" dirty="0">
                <a:solidFill>
                  <a:srgbClr val="990033"/>
                </a:solidFill>
              </a:rPr>
              <a:t> 5 slides</a:t>
            </a:r>
          </a:p>
        </p:txBody>
      </p:sp>
      <p:sp>
        <p:nvSpPr>
          <p:cNvPr id="8" name="Rectangle 7"/>
          <p:cNvSpPr/>
          <p:nvPr/>
        </p:nvSpPr>
        <p:spPr>
          <a:xfrm>
            <a:off x="457200" y="685800"/>
            <a:ext cx="7924800" cy="914400"/>
          </a:xfrm>
          <a:prstGeom prst="rect">
            <a:avLst/>
          </a:prstGeom>
          <a:solidFill>
            <a:srgbClr val="FFFF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70C0"/>
                </a:solidFill>
              </a:rPr>
              <a:t>Paper Title:</a:t>
            </a:r>
            <a:r>
              <a:rPr lang="en-IN" sz="1400" dirty="0"/>
              <a:t> </a:t>
            </a:r>
            <a:r>
              <a:rPr lang="en-IN" sz="1400" dirty="0">
                <a:solidFill>
                  <a:srgbClr val="FF0000"/>
                </a:solidFill>
              </a:rPr>
              <a:t>Wallet Contracts on Ethereum Identification, Types, Usage, and Profiles ∗ Monika di Angelo Gernot </a:t>
            </a:r>
            <a:r>
              <a:rPr lang="en-IN" sz="1400" dirty="0" err="1">
                <a:solidFill>
                  <a:srgbClr val="FF0000"/>
                </a:solidFill>
              </a:rPr>
              <a:t>Salzer</a:t>
            </a:r>
            <a:r>
              <a:rPr lang="en-IN" sz="1400" dirty="0">
                <a:solidFill>
                  <a:srgbClr val="FF0000"/>
                </a:solidFill>
              </a:rPr>
              <a:t> TU Wien, Vienna, Austria {</a:t>
            </a:r>
            <a:r>
              <a:rPr lang="en-IN" sz="1400" dirty="0" err="1">
                <a:solidFill>
                  <a:srgbClr val="FF0000"/>
                </a:solidFill>
              </a:rPr>
              <a:t>monika.di.angelo,gernot.salzer</a:t>
            </a:r>
            <a:r>
              <a:rPr lang="en-IN" sz="1400" dirty="0">
                <a:solidFill>
                  <a:srgbClr val="FF0000"/>
                </a:solidFill>
              </a:rPr>
              <a:t>}@tuwien.ac.at April 4, 2021 </a:t>
            </a:r>
            <a:endParaRPr lang="en-US" sz="1400" dirty="0">
              <a:solidFill>
                <a:srgbClr val="FF0000"/>
              </a:solidFill>
            </a:endParaRPr>
          </a:p>
        </p:txBody>
      </p:sp>
      <p:sp>
        <p:nvSpPr>
          <p:cNvPr id="9" name="Rectangle 8"/>
          <p:cNvSpPr/>
          <p:nvPr/>
        </p:nvSpPr>
        <p:spPr>
          <a:xfrm>
            <a:off x="457200" y="1676400"/>
            <a:ext cx="7924800"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Proposed Work:</a:t>
            </a:r>
            <a:r>
              <a:rPr lang="en-US" sz="1400" dirty="0"/>
              <a:t> </a:t>
            </a:r>
            <a:r>
              <a:rPr lang="en-US" sz="1400" dirty="0">
                <a:solidFill>
                  <a:schemeClr val="tx1"/>
                </a:solidFill>
              </a:rPr>
              <a:t>This work aims at a better understanding of wallet contracts on Ethereum, since they are one of the most frequently deployed smart contracts. By analyzing source code, bytecode, and execution traces, we derive usage scenarios and patterns.</a:t>
            </a:r>
          </a:p>
        </p:txBody>
      </p:sp>
      <p:sp>
        <p:nvSpPr>
          <p:cNvPr id="10" name="Rectangle 9"/>
          <p:cNvSpPr/>
          <p:nvPr/>
        </p:nvSpPr>
        <p:spPr>
          <a:xfrm>
            <a:off x="444910" y="2679770"/>
            <a:ext cx="7924800" cy="381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Algorithm:</a:t>
            </a:r>
            <a:r>
              <a:rPr lang="en-IN" sz="1200" b="1" dirty="0">
                <a:solidFill>
                  <a:srgbClr val="202124"/>
                </a:solidFill>
                <a:latin typeface="arial" panose="020B0604020202020204" pitchFamily="34" charset="0"/>
              </a:rPr>
              <a:t> </a:t>
            </a:r>
            <a:r>
              <a:rPr lang="en-IN" sz="1200" dirty="0">
                <a:solidFill>
                  <a:srgbClr val="202124"/>
                </a:solidFill>
                <a:latin typeface="arial" panose="020B0604020202020204" pitchFamily="34" charset="0"/>
              </a:rPr>
              <a:t>Various Wallet </a:t>
            </a:r>
            <a:r>
              <a:rPr lang="en-IN" sz="1400" dirty="0">
                <a:solidFill>
                  <a:srgbClr val="202124"/>
                </a:solidFill>
                <a:latin typeface="arial" panose="020B0604020202020204" pitchFamily="34" charset="0"/>
              </a:rPr>
              <a:t>Contracts</a:t>
            </a:r>
            <a:endParaRPr lang="en-US" sz="1400" dirty="0">
              <a:solidFill>
                <a:srgbClr val="990033"/>
              </a:solidFill>
            </a:endParaRPr>
          </a:p>
        </p:txBody>
      </p:sp>
      <p:sp>
        <p:nvSpPr>
          <p:cNvPr id="11" name="Rectangle 10"/>
          <p:cNvSpPr/>
          <p:nvPr/>
        </p:nvSpPr>
        <p:spPr>
          <a:xfrm>
            <a:off x="444910" y="3159573"/>
            <a:ext cx="7924800" cy="7774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Summary of Report Findings:</a:t>
            </a:r>
            <a:r>
              <a:rPr lang="en-US" sz="1200" dirty="0"/>
              <a:t> </a:t>
            </a:r>
            <a:r>
              <a:rPr lang="en-US" sz="1200" dirty="0">
                <a:solidFill>
                  <a:schemeClr val="tx1"/>
                </a:solidFill>
              </a:rPr>
              <a:t>They examined smart contracts that provide a wallet functionality on the Ethereum main chain up to block 11 500 000, mined on Dec 22, 2020. For a semi-automatic identification of wallet contracts, they  discussed methods based on deployed bytecode and interactions.</a:t>
            </a:r>
            <a:endParaRPr lang="en-US" sz="1200" b="1" dirty="0">
              <a:solidFill>
                <a:schemeClr val="tx1"/>
              </a:solidFill>
            </a:endParaRPr>
          </a:p>
        </p:txBody>
      </p:sp>
      <p:sp>
        <p:nvSpPr>
          <p:cNvPr id="12" name="Rectangle 11"/>
          <p:cNvSpPr/>
          <p:nvPr/>
        </p:nvSpPr>
        <p:spPr>
          <a:xfrm>
            <a:off x="457200" y="4089469"/>
            <a:ext cx="7924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Issue and </a:t>
            </a:r>
            <a:r>
              <a:rPr lang="en-US" sz="1200" b="1" dirty="0" err="1">
                <a:solidFill>
                  <a:srgbClr val="0070C0"/>
                </a:solidFill>
              </a:rPr>
              <a:t>Limitations:</a:t>
            </a:r>
            <a:r>
              <a:rPr lang="en-US" sz="1200" dirty="0" err="1">
                <a:solidFill>
                  <a:schemeClr val="tx1"/>
                </a:solidFill>
              </a:rPr>
              <a:t>This</a:t>
            </a:r>
            <a:r>
              <a:rPr lang="en-US" sz="1200" dirty="0">
                <a:solidFill>
                  <a:schemeClr val="tx1"/>
                </a:solidFill>
              </a:rPr>
              <a:t> paper does explain it theoretically but there is no proof of concept.</a:t>
            </a:r>
          </a:p>
        </p:txBody>
      </p:sp>
      <p:sp>
        <p:nvSpPr>
          <p:cNvPr id="13" name="Rectangle 12"/>
          <p:cNvSpPr/>
          <p:nvPr/>
        </p:nvSpPr>
        <p:spPr>
          <a:xfrm>
            <a:off x="444910" y="4902339"/>
            <a:ext cx="7924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70C0"/>
                </a:solidFill>
              </a:rPr>
              <a:t>Future Directions:</a:t>
            </a:r>
            <a:r>
              <a:rPr lang="en-US" sz="1200" dirty="0"/>
              <a:t> </a:t>
            </a:r>
            <a:r>
              <a:rPr lang="en-US" sz="1200" dirty="0">
                <a:solidFill>
                  <a:schemeClr val="tx1"/>
                </a:solidFill>
              </a:rPr>
              <a:t>To determine reliably what smart contracts actually implement, it is still indispensable to analyze bytecode. Adequate tool support for a massive automated semantic code analysis would be helpful to obtain a comprehensive picture of the smart contract ecosystem. </a:t>
            </a:r>
          </a:p>
        </p:txBody>
      </p:sp>
      <p:pic>
        <p:nvPicPr>
          <p:cNvPr id="14" name="Picture 2"/>
          <p:cNvPicPr>
            <a:picLocks noChangeAspect="1" noChangeArrowheads="1"/>
          </p:cNvPicPr>
          <p:nvPr/>
        </p:nvPicPr>
        <p:blipFill>
          <a:blip r:embed="rId2"/>
          <a:srcRect/>
          <a:stretch>
            <a:fillRect/>
          </a:stretch>
        </p:blipFill>
        <p:spPr bwMode="auto">
          <a:xfrm>
            <a:off x="0" y="6046391"/>
            <a:ext cx="9144000" cy="811609"/>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559B2BB2-CA1F-C162-9BE1-D584B3A796A8}"/>
              </a:ext>
            </a:extLst>
          </p:cNvPr>
          <p:cNvSpPr/>
          <p:nvPr/>
        </p:nvSpPr>
        <p:spPr>
          <a:xfrm>
            <a:off x="1371600" y="6096000"/>
            <a:ext cx="77724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extLst>
      <p:ext uri="{BB962C8B-B14F-4D97-AF65-F5344CB8AC3E}">
        <p14:creationId xmlns:p14="http://schemas.microsoft.com/office/powerpoint/2010/main" val="160110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lstStyle/>
          <a:p>
            <a:r>
              <a:rPr lang="en-US" sz="3200" dirty="0"/>
              <a:t>LITERATURE REVIEW</a:t>
            </a:r>
          </a:p>
        </p:txBody>
      </p:sp>
      <p:sp>
        <p:nvSpPr>
          <p:cNvPr id="5" name="Content Placeholder 4"/>
          <p:cNvSpPr>
            <a:spLocks noGrp="1"/>
          </p:cNvSpPr>
          <p:nvPr>
            <p:ph idx="1"/>
          </p:nvPr>
        </p:nvSpPr>
        <p:spPr>
          <a:xfrm>
            <a:off x="0" y="6096000"/>
            <a:ext cx="91440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ECE</a:t>
            </a:r>
          </a:p>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t>
            </a:r>
          </a:p>
        </p:txBody>
      </p:sp>
      <p:sp>
        <p:nvSpPr>
          <p:cNvPr id="4" name="Rectangle 3"/>
          <p:cNvSpPr/>
          <p:nvPr/>
        </p:nvSpPr>
        <p:spPr>
          <a:xfrm>
            <a:off x="609600" y="1219200"/>
            <a:ext cx="8077200" cy="4216539"/>
          </a:xfrm>
          <a:prstGeom prst="rect">
            <a:avLst/>
          </a:prstGeom>
        </p:spPr>
        <p:txBody>
          <a:bodyPr wrap="square">
            <a:spAutoFit/>
          </a:bodyPr>
          <a:lstStyle/>
          <a:p>
            <a:endParaRPr lang="en-US" sz="2400" dirty="0">
              <a:solidFill>
                <a:srgbClr val="002060"/>
              </a:solidFill>
            </a:endParaRPr>
          </a:p>
          <a:p>
            <a:endParaRPr lang="en-US" sz="2400" dirty="0"/>
          </a:p>
          <a:p>
            <a:endParaRPr lang="en-US" sz="24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2400" dirty="0"/>
          </a:p>
          <a:p>
            <a:endParaRPr lang="en-US" sz="3200" dirty="0"/>
          </a:p>
          <a:p>
            <a:r>
              <a:rPr lang="en-US" sz="3200" i="1" dirty="0" err="1">
                <a:solidFill>
                  <a:srgbClr val="990033"/>
                </a:solidFill>
              </a:rPr>
              <a:t>Atleast</a:t>
            </a:r>
            <a:r>
              <a:rPr lang="en-US" sz="3200" i="1" dirty="0">
                <a:solidFill>
                  <a:srgbClr val="990033"/>
                </a:solidFill>
              </a:rPr>
              <a:t> 5 slides</a:t>
            </a:r>
          </a:p>
        </p:txBody>
      </p:sp>
      <p:sp>
        <p:nvSpPr>
          <p:cNvPr id="8" name="Rectangle 7"/>
          <p:cNvSpPr/>
          <p:nvPr/>
        </p:nvSpPr>
        <p:spPr>
          <a:xfrm>
            <a:off x="457200" y="685800"/>
            <a:ext cx="7924800" cy="914400"/>
          </a:xfrm>
          <a:prstGeom prst="rect">
            <a:avLst/>
          </a:prstGeom>
          <a:solidFill>
            <a:srgbClr val="FFFF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70C0"/>
                </a:solidFill>
              </a:rPr>
              <a:t>Paper Title: </a:t>
            </a:r>
            <a:r>
              <a:rPr lang="en-US" sz="1600" dirty="0" err="1">
                <a:solidFill>
                  <a:srgbClr val="FF0000"/>
                </a:solidFill>
              </a:rPr>
              <a:t>WalliD</a:t>
            </a:r>
            <a:r>
              <a:rPr lang="en-US" sz="1600" dirty="0">
                <a:solidFill>
                  <a:srgbClr val="FF0000"/>
                </a:solidFill>
              </a:rPr>
              <a:t>: Secure your ID in an Ethereum Wallet</a:t>
            </a:r>
            <a:endParaRPr lang="en-US" sz="1400" dirty="0">
              <a:solidFill>
                <a:srgbClr val="FF0000"/>
              </a:solidFill>
            </a:endParaRPr>
          </a:p>
        </p:txBody>
      </p:sp>
      <p:sp>
        <p:nvSpPr>
          <p:cNvPr id="9" name="Rectangle 8"/>
          <p:cNvSpPr/>
          <p:nvPr/>
        </p:nvSpPr>
        <p:spPr>
          <a:xfrm>
            <a:off x="457200" y="1676400"/>
            <a:ext cx="7924800"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Proposed Work: </a:t>
            </a:r>
            <a:r>
              <a:rPr lang="en-US" sz="1200" dirty="0" err="1">
                <a:solidFill>
                  <a:schemeClr val="tx1"/>
                </a:solidFill>
              </a:rPr>
              <a:t>Wallid</a:t>
            </a:r>
            <a:r>
              <a:rPr lang="en-US" sz="1200" dirty="0">
                <a:solidFill>
                  <a:schemeClr val="tx1"/>
                </a:solidFill>
              </a:rPr>
              <a:t> is the only protocol dealing with this kind of digitally certified and globally trusted Identities and combines them with the features of decentralization, transparency, immutability and privacy in order to connect the already solved problem of identity trust in the physical world to the online world</a:t>
            </a:r>
            <a:r>
              <a:rPr lang="en-US" sz="1200" b="1" dirty="0">
                <a:solidFill>
                  <a:srgbClr val="0070C0"/>
                </a:solidFill>
              </a:rPr>
              <a:t>.</a:t>
            </a:r>
            <a:endParaRPr lang="en-US" sz="1400" dirty="0">
              <a:solidFill>
                <a:schemeClr val="tx1"/>
              </a:solidFill>
            </a:endParaRPr>
          </a:p>
        </p:txBody>
      </p:sp>
      <p:sp>
        <p:nvSpPr>
          <p:cNvPr id="10" name="Rectangle 9"/>
          <p:cNvSpPr/>
          <p:nvPr/>
        </p:nvSpPr>
        <p:spPr>
          <a:xfrm>
            <a:off x="444910" y="2679770"/>
            <a:ext cx="7924800" cy="381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Algorithm:</a:t>
            </a:r>
            <a:r>
              <a:rPr lang="en-IN" sz="1200" b="1" dirty="0">
                <a:solidFill>
                  <a:srgbClr val="202124"/>
                </a:solidFill>
                <a:latin typeface="arial" panose="020B0604020202020204" pitchFamily="34" charset="0"/>
              </a:rPr>
              <a:t> </a:t>
            </a:r>
            <a:r>
              <a:rPr lang="en-IN" sz="1200" dirty="0">
                <a:solidFill>
                  <a:srgbClr val="202124"/>
                </a:solidFill>
                <a:latin typeface="arial" panose="020B0604020202020204" pitchFamily="34" charset="0"/>
              </a:rPr>
              <a:t>Smart Contract,</a:t>
            </a:r>
            <a:r>
              <a:rPr lang="en-IN" sz="1400" b="1" i="0" dirty="0">
                <a:solidFill>
                  <a:srgbClr val="202124"/>
                </a:solidFill>
                <a:effectLst/>
                <a:latin typeface="arial" panose="020B0604020202020204" pitchFamily="34" charset="0"/>
              </a:rPr>
              <a:t> X.</a:t>
            </a:r>
            <a:r>
              <a:rPr lang="en-IN" sz="1400" b="0" i="0" dirty="0">
                <a:solidFill>
                  <a:srgbClr val="202124"/>
                </a:solidFill>
                <a:effectLst/>
                <a:latin typeface="arial" panose="020B0604020202020204" pitchFamily="34" charset="0"/>
              </a:rPr>
              <a:t> </a:t>
            </a:r>
            <a:r>
              <a:rPr lang="en-IN" sz="1400" b="1" i="0" dirty="0">
                <a:solidFill>
                  <a:srgbClr val="202124"/>
                </a:solidFill>
                <a:effectLst/>
                <a:latin typeface="arial" panose="020B0604020202020204" pitchFamily="34" charset="0"/>
              </a:rPr>
              <a:t>509 certificate</a:t>
            </a:r>
            <a:endParaRPr lang="en-US" sz="1400" dirty="0">
              <a:solidFill>
                <a:srgbClr val="990033"/>
              </a:solidFill>
            </a:endParaRPr>
          </a:p>
        </p:txBody>
      </p:sp>
      <p:sp>
        <p:nvSpPr>
          <p:cNvPr id="11" name="Rectangle 10"/>
          <p:cNvSpPr/>
          <p:nvPr/>
        </p:nvSpPr>
        <p:spPr>
          <a:xfrm>
            <a:off x="444910" y="3159573"/>
            <a:ext cx="7924800" cy="7774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Summary of Report Findings:</a:t>
            </a:r>
            <a:r>
              <a:rPr lang="en-US" sz="1200" dirty="0"/>
              <a:t> </a:t>
            </a:r>
            <a:r>
              <a:rPr lang="en-US" sz="1200" dirty="0">
                <a:solidFill>
                  <a:schemeClr val="tx1"/>
                </a:solidFill>
              </a:rPr>
              <a:t>This paper presents </a:t>
            </a:r>
            <a:r>
              <a:rPr lang="en-US" sz="1200" dirty="0" err="1">
                <a:solidFill>
                  <a:schemeClr val="tx1"/>
                </a:solidFill>
              </a:rPr>
              <a:t>WalliD</a:t>
            </a:r>
            <a:r>
              <a:rPr lang="en-US" sz="1200" dirty="0">
                <a:solidFill>
                  <a:schemeClr val="tx1"/>
                </a:solidFill>
              </a:rPr>
              <a:t>, a decentralized approach of a secure protocol to handle customer identification using Blockchain. The paper then shows a proof of concept workflow implementation of this protocol developed using an Ethereum Wallet.</a:t>
            </a:r>
            <a:endParaRPr lang="en-US" sz="1200" b="1" dirty="0">
              <a:solidFill>
                <a:schemeClr val="tx1"/>
              </a:solidFill>
            </a:endParaRPr>
          </a:p>
        </p:txBody>
      </p:sp>
      <p:sp>
        <p:nvSpPr>
          <p:cNvPr id="12" name="Rectangle 11"/>
          <p:cNvSpPr/>
          <p:nvPr/>
        </p:nvSpPr>
        <p:spPr>
          <a:xfrm>
            <a:off x="457200" y="4089469"/>
            <a:ext cx="7924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Issue and </a:t>
            </a:r>
            <a:r>
              <a:rPr lang="en-US" sz="1200" b="1" dirty="0" err="1">
                <a:solidFill>
                  <a:srgbClr val="0070C0"/>
                </a:solidFill>
              </a:rPr>
              <a:t>Limitations:</a:t>
            </a:r>
            <a:r>
              <a:rPr lang="en-US" sz="1200" dirty="0" err="1">
                <a:solidFill>
                  <a:schemeClr val="tx1"/>
                </a:solidFill>
              </a:rPr>
              <a:t>This</a:t>
            </a:r>
            <a:r>
              <a:rPr lang="en-US" sz="1200" dirty="0">
                <a:solidFill>
                  <a:schemeClr val="tx1"/>
                </a:solidFill>
              </a:rPr>
              <a:t> paper does not explain about various other cons of smart contract except privacy</a:t>
            </a:r>
          </a:p>
        </p:txBody>
      </p:sp>
      <p:sp>
        <p:nvSpPr>
          <p:cNvPr id="13" name="Rectangle 12"/>
          <p:cNvSpPr/>
          <p:nvPr/>
        </p:nvSpPr>
        <p:spPr>
          <a:xfrm>
            <a:off x="444910" y="4902339"/>
            <a:ext cx="7924800" cy="81160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70C0"/>
                </a:solidFill>
              </a:rPr>
              <a:t>Future Directions:</a:t>
            </a:r>
            <a:r>
              <a:rPr lang="en-US" sz="1200" b="0" i="0" dirty="0">
                <a:effectLst/>
                <a:latin typeface="Roboto" panose="020B0604020202020204" pitchFamily="2" charset="0"/>
              </a:rPr>
              <a:t> </a:t>
            </a:r>
            <a:r>
              <a:rPr lang="en-US" sz="1200" b="0" i="0" dirty="0">
                <a:solidFill>
                  <a:schemeClr val="tx1"/>
                </a:solidFill>
                <a:effectLst/>
                <a:latin typeface="Roboto" panose="020B0604020202020204" pitchFamily="2" charset="0"/>
              </a:rPr>
              <a:t>The legal basis and security requirements of those credentials are regulated in Europe by the standards specified in the </a:t>
            </a:r>
            <a:r>
              <a:rPr lang="en-US" sz="1200" b="0" i="0" dirty="0" err="1">
                <a:solidFill>
                  <a:schemeClr val="tx1"/>
                </a:solidFill>
                <a:effectLst/>
                <a:latin typeface="Roboto" panose="020B0604020202020204" pitchFamily="2" charset="0"/>
              </a:rPr>
              <a:t>eIDAS</a:t>
            </a:r>
            <a:r>
              <a:rPr lang="en-US" sz="1200" b="0" i="0" dirty="0">
                <a:solidFill>
                  <a:schemeClr val="tx1"/>
                </a:solidFill>
                <a:effectLst/>
                <a:latin typeface="Roboto" panose="020B0604020202020204" pitchFamily="2" charset="0"/>
              </a:rPr>
              <a:t>  regulation established by the European Commission. The project's next steps are to comply with these regulations to set the market to cover all European Union and not just the Portuguese market.</a:t>
            </a:r>
            <a:endParaRPr lang="en-US" sz="1200" dirty="0">
              <a:solidFill>
                <a:schemeClr val="tx1"/>
              </a:solidFill>
            </a:endParaRPr>
          </a:p>
        </p:txBody>
      </p:sp>
      <p:pic>
        <p:nvPicPr>
          <p:cNvPr id="14" name="Picture 2"/>
          <p:cNvPicPr>
            <a:picLocks noChangeAspect="1" noChangeArrowheads="1"/>
          </p:cNvPicPr>
          <p:nvPr/>
        </p:nvPicPr>
        <p:blipFill>
          <a:blip r:embed="rId2"/>
          <a:srcRect/>
          <a:stretch>
            <a:fillRect/>
          </a:stretch>
        </p:blipFill>
        <p:spPr bwMode="auto">
          <a:xfrm>
            <a:off x="0" y="6046391"/>
            <a:ext cx="9144000" cy="811609"/>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BFDB6E6D-F9B1-D4CE-574C-57C20D0C5262}"/>
              </a:ext>
            </a:extLst>
          </p:cNvPr>
          <p:cNvSpPr/>
          <p:nvPr/>
        </p:nvSpPr>
        <p:spPr>
          <a:xfrm>
            <a:off x="1371600" y="6096000"/>
            <a:ext cx="77724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extLst>
      <p:ext uri="{BB962C8B-B14F-4D97-AF65-F5344CB8AC3E}">
        <p14:creationId xmlns:p14="http://schemas.microsoft.com/office/powerpoint/2010/main" val="254035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lstStyle/>
          <a:p>
            <a:r>
              <a:rPr lang="en-US" sz="3200" dirty="0"/>
              <a:t>LITERATURE REVIEW</a:t>
            </a:r>
          </a:p>
        </p:txBody>
      </p:sp>
      <p:sp>
        <p:nvSpPr>
          <p:cNvPr id="5" name="Content Placeholder 4"/>
          <p:cNvSpPr>
            <a:spLocks noGrp="1"/>
          </p:cNvSpPr>
          <p:nvPr>
            <p:ph idx="1"/>
          </p:nvPr>
        </p:nvSpPr>
        <p:spPr>
          <a:xfrm>
            <a:off x="0" y="6096000"/>
            <a:ext cx="91440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ECE</a:t>
            </a:r>
          </a:p>
          <a:p>
            <a:pPr algn="ctr">
              <a:spcBef>
                <a:spcPct val="0"/>
              </a:spcBef>
              <a:buNone/>
            </a:pPr>
            <a:r>
              <a:rPr lang="en-US" sz="2000" b="1"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t>
            </a:r>
          </a:p>
        </p:txBody>
      </p:sp>
      <p:sp>
        <p:nvSpPr>
          <p:cNvPr id="4" name="Rectangle 3"/>
          <p:cNvSpPr/>
          <p:nvPr/>
        </p:nvSpPr>
        <p:spPr>
          <a:xfrm>
            <a:off x="609600" y="1219200"/>
            <a:ext cx="8077200" cy="4216539"/>
          </a:xfrm>
          <a:prstGeom prst="rect">
            <a:avLst/>
          </a:prstGeom>
        </p:spPr>
        <p:txBody>
          <a:bodyPr wrap="square">
            <a:spAutoFit/>
          </a:bodyPr>
          <a:lstStyle/>
          <a:p>
            <a:endParaRPr lang="en-US" sz="2400" dirty="0">
              <a:solidFill>
                <a:srgbClr val="002060"/>
              </a:solidFill>
            </a:endParaRPr>
          </a:p>
          <a:p>
            <a:endParaRPr lang="en-US" sz="2400" dirty="0"/>
          </a:p>
          <a:p>
            <a:endParaRPr lang="en-US" sz="24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2400" dirty="0"/>
          </a:p>
          <a:p>
            <a:endParaRPr lang="en-US" sz="3200" dirty="0"/>
          </a:p>
          <a:p>
            <a:r>
              <a:rPr lang="en-US" sz="3200" i="1" dirty="0" err="1">
                <a:solidFill>
                  <a:srgbClr val="990033"/>
                </a:solidFill>
              </a:rPr>
              <a:t>Atleast</a:t>
            </a:r>
            <a:r>
              <a:rPr lang="en-US" sz="3200" i="1" dirty="0">
                <a:solidFill>
                  <a:srgbClr val="990033"/>
                </a:solidFill>
              </a:rPr>
              <a:t> 5 slides</a:t>
            </a:r>
          </a:p>
        </p:txBody>
      </p:sp>
      <p:sp>
        <p:nvSpPr>
          <p:cNvPr id="8" name="Rectangle 7"/>
          <p:cNvSpPr/>
          <p:nvPr/>
        </p:nvSpPr>
        <p:spPr>
          <a:xfrm>
            <a:off x="457200" y="685800"/>
            <a:ext cx="7924800" cy="914400"/>
          </a:xfrm>
          <a:prstGeom prst="rect">
            <a:avLst/>
          </a:prstGeom>
          <a:solidFill>
            <a:srgbClr val="FFFF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70C0"/>
                </a:solidFill>
              </a:rPr>
              <a:t>Paper Title: </a:t>
            </a:r>
            <a:r>
              <a:rPr lang="en-US" sz="1400" dirty="0">
                <a:solidFill>
                  <a:srgbClr val="FF0000"/>
                </a:solidFill>
              </a:rPr>
              <a:t>Characteristics of Wallet Contracts on Ethereum Monika di Angelo, Gernot </a:t>
            </a:r>
            <a:r>
              <a:rPr lang="en-US" sz="1400" dirty="0" err="1">
                <a:solidFill>
                  <a:srgbClr val="FF0000"/>
                </a:solidFill>
              </a:rPr>
              <a:t>Salzer</a:t>
            </a:r>
            <a:r>
              <a:rPr lang="en-US" sz="1400" dirty="0">
                <a:solidFill>
                  <a:srgbClr val="FF0000"/>
                </a:solidFill>
              </a:rPr>
              <a:t> TU Wien, Vienna, Austria</a:t>
            </a:r>
          </a:p>
        </p:txBody>
      </p:sp>
      <p:sp>
        <p:nvSpPr>
          <p:cNvPr id="9" name="Rectangle 8"/>
          <p:cNvSpPr/>
          <p:nvPr/>
        </p:nvSpPr>
        <p:spPr>
          <a:xfrm>
            <a:off x="457200" y="1676400"/>
            <a:ext cx="7924800"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Proposed Work:</a:t>
            </a:r>
            <a:r>
              <a:rPr lang="en-US" sz="1400" dirty="0"/>
              <a:t> </a:t>
            </a:r>
            <a:r>
              <a:rPr lang="en-US" sz="1400" dirty="0">
                <a:solidFill>
                  <a:schemeClr val="tx1"/>
                </a:solidFill>
              </a:rPr>
              <a:t>In this work, we investigate smart contracts for wallets with regard to the functionality that makes use of cryptographically secured blockchain technology. </a:t>
            </a:r>
          </a:p>
        </p:txBody>
      </p:sp>
      <p:sp>
        <p:nvSpPr>
          <p:cNvPr id="10" name="Rectangle 9"/>
          <p:cNvSpPr/>
          <p:nvPr/>
        </p:nvSpPr>
        <p:spPr>
          <a:xfrm>
            <a:off x="444910" y="2679770"/>
            <a:ext cx="7924800" cy="381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Algorithm:</a:t>
            </a:r>
            <a:r>
              <a:rPr lang="en-IN" sz="1200" b="1" dirty="0">
                <a:solidFill>
                  <a:srgbClr val="202124"/>
                </a:solidFill>
                <a:latin typeface="arial" panose="020B0604020202020204" pitchFamily="34" charset="0"/>
              </a:rPr>
              <a:t> Wallet Contracts</a:t>
            </a:r>
            <a:endParaRPr lang="en-US" sz="1400" dirty="0">
              <a:solidFill>
                <a:srgbClr val="990033"/>
              </a:solidFill>
            </a:endParaRPr>
          </a:p>
        </p:txBody>
      </p:sp>
      <p:sp>
        <p:nvSpPr>
          <p:cNvPr id="11" name="Rectangle 10"/>
          <p:cNvSpPr/>
          <p:nvPr/>
        </p:nvSpPr>
        <p:spPr>
          <a:xfrm>
            <a:off x="444910" y="3159573"/>
            <a:ext cx="7924800" cy="7774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Summary of Report Findings:</a:t>
            </a:r>
            <a:r>
              <a:rPr lang="en-US" sz="1200" dirty="0"/>
              <a:t> </a:t>
            </a:r>
            <a:r>
              <a:rPr lang="en-US" sz="1200" dirty="0">
                <a:solidFill>
                  <a:schemeClr val="tx1"/>
                </a:solidFill>
              </a:rPr>
              <a:t>For a semi-automatic identification of wallet contracts, they discussed methods based on deployed bytecode and interactions. By analyzing source code, bytecode, and execution traces, they derived features and types of wallets in use, and compared their characteristics.</a:t>
            </a:r>
            <a:endParaRPr lang="en-US" sz="1200" b="1" dirty="0">
              <a:solidFill>
                <a:schemeClr val="tx1"/>
              </a:solidFill>
            </a:endParaRPr>
          </a:p>
        </p:txBody>
      </p:sp>
      <p:sp>
        <p:nvSpPr>
          <p:cNvPr id="12" name="Rectangle 11"/>
          <p:cNvSpPr/>
          <p:nvPr/>
        </p:nvSpPr>
        <p:spPr>
          <a:xfrm>
            <a:off x="457200" y="4089469"/>
            <a:ext cx="7924800" cy="685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Issue and </a:t>
            </a:r>
            <a:r>
              <a:rPr lang="en-US" sz="1200" b="1" dirty="0" err="1">
                <a:solidFill>
                  <a:srgbClr val="0070C0"/>
                </a:solidFill>
              </a:rPr>
              <a:t>Limitations:</a:t>
            </a:r>
            <a:r>
              <a:rPr lang="en-US" sz="1200" dirty="0" err="1">
                <a:solidFill>
                  <a:schemeClr val="tx1"/>
                </a:solidFill>
              </a:rPr>
              <a:t>This</a:t>
            </a:r>
            <a:r>
              <a:rPr lang="en-US" sz="1200" dirty="0">
                <a:solidFill>
                  <a:schemeClr val="tx1"/>
                </a:solidFill>
              </a:rPr>
              <a:t> paper does not explain more about the privacy concerns in contracts</a:t>
            </a:r>
          </a:p>
        </p:txBody>
      </p:sp>
      <p:sp>
        <p:nvSpPr>
          <p:cNvPr id="13" name="Rectangle 12"/>
          <p:cNvSpPr/>
          <p:nvPr/>
        </p:nvSpPr>
        <p:spPr>
          <a:xfrm>
            <a:off x="444910" y="4902339"/>
            <a:ext cx="7924800" cy="81160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70C0"/>
                </a:solidFill>
              </a:rPr>
              <a:t>Future Directions:</a:t>
            </a:r>
            <a:r>
              <a:rPr lang="en-US" sz="1200" dirty="0"/>
              <a:t> </a:t>
            </a:r>
            <a:r>
              <a:rPr lang="en-US" sz="1200" dirty="0">
                <a:solidFill>
                  <a:schemeClr val="tx1"/>
                </a:solidFill>
              </a:rPr>
              <a:t>To determine reliably what smart contracts actually implement, it is still indispensable to analyze bytecode. Adequate tool support for a massive automated semantic code analysis would be helpful to obtain a comprehensive picture of the smart contract ecosystem.</a:t>
            </a:r>
          </a:p>
        </p:txBody>
      </p:sp>
      <p:pic>
        <p:nvPicPr>
          <p:cNvPr id="14" name="Picture 2"/>
          <p:cNvPicPr>
            <a:picLocks noChangeAspect="1" noChangeArrowheads="1"/>
          </p:cNvPicPr>
          <p:nvPr/>
        </p:nvPicPr>
        <p:blipFill>
          <a:blip r:embed="rId2"/>
          <a:srcRect/>
          <a:stretch>
            <a:fillRect/>
          </a:stretch>
        </p:blipFill>
        <p:spPr bwMode="auto">
          <a:xfrm>
            <a:off x="0" y="6046391"/>
            <a:ext cx="9144000" cy="811609"/>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6585FE32-287A-0B8C-7A00-F25CACD0C4B2}"/>
              </a:ext>
            </a:extLst>
          </p:cNvPr>
          <p:cNvSpPr/>
          <p:nvPr/>
        </p:nvSpPr>
        <p:spPr>
          <a:xfrm>
            <a:off x="1295400" y="6096000"/>
            <a:ext cx="7848600" cy="762000"/>
          </a:xfrm>
          <a:prstGeom prst="rect">
            <a:avLst/>
          </a:prstGeom>
          <a:solidFill>
            <a:srgbClr val="CCFF66"/>
          </a:solidFill>
          <a:ln>
            <a:solidFill>
              <a:srgbClr val="CC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DEPARTMENT OF IT</a:t>
            </a:r>
          </a:p>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CHENNAI INSTITUTE OF TECHNOLOGY(An Autonomous Institution)</a:t>
            </a:r>
          </a:p>
        </p:txBody>
      </p:sp>
    </p:spTree>
    <p:extLst>
      <p:ext uri="{BB962C8B-B14F-4D97-AF65-F5344CB8AC3E}">
        <p14:creationId xmlns:p14="http://schemas.microsoft.com/office/powerpoint/2010/main" val="30072675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1726</Words>
  <Application>Microsoft Office PowerPoint</Application>
  <PresentationFormat>On-screen Show (4:3)</PresentationFormat>
  <Paragraphs>194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latoregular</vt:lpstr>
      <vt:lpstr>Roboto</vt:lpstr>
      <vt:lpstr>system-ui</vt:lpstr>
      <vt:lpstr>Default Design</vt:lpstr>
      <vt:lpstr>Ethereum wallet using Blockchain Technology</vt:lpstr>
      <vt:lpstr>ABSTRACT</vt:lpstr>
      <vt:lpstr>OBJECTIVE</vt:lpstr>
      <vt:lpstr>PROBLEM DEFINITION</vt:lpstr>
      <vt:lpstr>LITERATURE REVIEW</vt:lpstr>
      <vt:lpstr>LITERATURE REVIEW</vt:lpstr>
      <vt:lpstr>LITERATURE REVIEW</vt:lpstr>
      <vt:lpstr>LITERATURE REVIEW</vt:lpstr>
      <vt:lpstr>LITERATURE REVIEW</vt:lpstr>
      <vt:lpstr>PROPOSED SYSTEM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(should not be same as the title in the base paper)</dc:title>
  <dc:creator>mahameenakshis</dc:creator>
  <cp:lastModifiedBy>Deepika Shankar</cp:lastModifiedBy>
  <cp:revision>21</cp:revision>
  <dcterms:created xsi:type="dcterms:W3CDTF">2015-06-10T07:22:14Z</dcterms:created>
  <dcterms:modified xsi:type="dcterms:W3CDTF">2023-02-06T07:40:59Z</dcterms:modified>
</cp:coreProperties>
</file>