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3"/>
    <p:sldMasterId id="2147483672" r:id="rId4"/>
  </p:sldMasterIdLst>
  <p:notesMasterIdLst>
    <p:notesMasterId r:id="rId21"/>
  </p:notesMasterIdLst>
  <p:handoutMasterIdLst>
    <p:handoutMasterId r:id="rId22"/>
  </p:handoutMasterIdLst>
  <p:sldIdLst>
    <p:sldId id="257" r:id="rId5"/>
    <p:sldId id="401" r:id="rId6"/>
    <p:sldId id="403" r:id="rId7"/>
    <p:sldId id="419" r:id="rId8"/>
    <p:sldId id="423" r:id="rId9"/>
    <p:sldId id="409" r:id="rId10"/>
    <p:sldId id="424" r:id="rId11"/>
    <p:sldId id="427" r:id="rId12"/>
    <p:sldId id="420" r:id="rId13"/>
    <p:sldId id="411" r:id="rId14"/>
    <p:sldId id="425" r:id="rId15"/>
    <p:sldId id="422" r:id="rId16"/>
    <p:sldId id="426" r:id="rId17"/>
    <p:sldId id="416" r:id="rId18"/>
    <p:sldId id="417" r:id="rId19"/>
    <p:sldId id="418" r:id="rId20"/>
  </p:sldIdLst>
  <p:sldSz cx="9144000" cy="6858000" type="screen4x3"/>
  <p:notesSz cx="6797675" cy="9926320"/>
  <p:defaultTextStyle>
    <a:defPPr>
      <a:defRPr lang="en-US"/>
    </a:defPPr>
    <a:lvl1pPr algn="l" rtl="0" eaLnBrk="0" fontAlgn="base" hangingPunct="0">
      <a:spcBef>
        <a:spcPct val="0"/>
      </a:spcBef>
      <a:spcAft>
        <a:spcPct val="0"/>
      </a:spcAft>
      <a:defRPr sz="2000" kern="1200">
        <a:solidFill>
          <a:schemeClr val="tx1"/>
        </a:solidFill>
        <a:latin typeface="Comic Sans MS" pitchFamily="2"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itchFamily="2"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itchFamily="2"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itchFamily="2"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itchFamily="2" charset="0"/>
        <a:ea typeface="+mn-ea"/>
        <a:cs typeface="+mn-cs"/>
      </a:defRPr>
    </a:lvl5pPr>
    <a:lvl6pPr marL="2286000" algn="l" defTabSz="914400" rtl="0" eaLnBrk="1" latinLnBrk="0" hangingPunct="1">
      <a:defRPr sz="2000" kern="1200">
        <a:solidFill>
          <a:schemeClr val="tx1"/>
        </a:solidFill>
        <a:latin typeface="Comic Sans MS" pitchFamily="2" charset="0"/>
        <a:ea typeface="+mn-ea"/>
        <a:cs typeface="+mn-cs"/>
      </a:defRPr>
    </a:lvl6pPr>
    <a:lvl7pPr marL="2743200" algn="l" defTabSz="914400" rtl="0" eaLnBrk="1" latinLnBrk="0" hangingPunct="1">
      <a:defRPr sz="2000" kern="1200">
        <a:solidFill>
          <a:schemeClr val="tx1"/>
        </a:solidFill>
        <a:latin typeface="Comic Sans MS" pitchFamily="2" charset="0"/>
        <a:ea typeface="+mn-ea"/>
        <a:cs typeface="+mn-cs"/>
      </a:defRPr>
    </a:lvl7pPr>
    <a:lvl8pPr marL="3200400" algn="l" defTabSz="914400" rtl="0" eaLnBrk="1" latinLnBrk="0" hangingPunct="1">
      <a:defRPr sz="2000" kern="1200">
        <a:solidFill>
          <a:schemeClr val="tx1"/>
        </a:solidFill>
        <a:latin typeface="Comic Sans MS" pitchFamily="2" charset="0"/>
        <a:ea typeface="+mn-ea"/>
        <a:cs typeface="+mn-cs"/>
      </a:defRPr>
    </a:lvl8pPr>
    <a:lvl9pPr marL="3657600" algn="l" defTabSz="914400" rtl="0" eaLnBrk="1" latinLnBrk="0" hangingPunct="1">
      <a:defRPr sz="2000" kern="1200">
        <a:solidFill>
          <a:schemeClr val="tx1"/>
        </a:solidFill>
        <a:latin typeface="Comic Sans MS"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2" autoAdjust="0"/>
    <p:restoredTop sz="93741" autoAdjust="0"/>
  </p:normalViewPr>
  <p:slideViewPr>
    <p:cSldViewPr>
      <p:cViewPr varScale="1">
        <p:scale>
          <a:sx n="82" d="100"/>
          <a:sy n="82" d="100"/>
        </p:scale>
        <p:origin x="17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pPr>
              <a:defRPr/>
            </a:pPr>
            <a:endParaRPr lang="en-US"/>
          </a:p>
        </p:txBody>
      </p:sp>
      <p:sp>
        <p:nvSpPr>
          <p:cNvPr id="26627" name="Rectangle 3"/>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pPr>
              <a:defRPr/>
            </a:pPr>
            <a:endParaRPr lang="en-US"/>
          </a:p>
        </p:txBody>
      </p:sp>
      <p:sp>
        <p:nvSpPr>
          <p:cNvPr id="26628" name="Rectangle 4"/>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pPr>
              <a:defRPr/>
            </a:pPr>
            <a:endParaRPr lang="en-US"/>
          </a:p>
        </p:txBody>
      </p:sp>
      <p:sp>
        <p:nvSpPr>
          <p:cNvPr id="26629" name="Rectangle 5"/>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pPr>
              <a:defRPr/>
            </a:pPr>
            <a:fld id="{23612026-7FA0-3045-A815-2CA7D75663D3}"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pPr>
              <a:defRPr/>
            </a:pPr>
            <a:endParaRPr lang="en-US"/>
          </a:p>
        </p:txBody>
      </p:sp>
      <p:sp>
        <p:nvSpPr>
          <p:cNvPr id="4099" name="Rectangle 3"/>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pPr>
              <a:defRPr/>
            </a:pPr>
            <a:endParaRPr lang="en-US"/>
          </a:p>
        </p:txBody>
      </p:sp>
      <p:sp>
        <p:nvSpPr>
          <p:cNvPr id="25604" name="Rectangle 4"/>
          <p:cNvSpPr/>
          <p:nvPr>
            <p:ph type="sldImg" idx="2"/>
          </p:nvPr>
        </p:nvSpPr>
        <p:spPr bwMode="auto">
          <a:xfrm>
            <a:off x="920750" y="744538"/>
            <a:ext cx="4960938" cy="37211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102" name="Rectangle 6"/>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pPr>
              <a:defRPr/>
            </a:pPr>
            <a:endParaRPr lang="en-US"/>
          </a:p>
        </p:txBody>
      </p:sp>
      <p:sp>
        <p:nvSpPr>
          <p:cNvPr id="4103" name="Rectangle 7"/>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pPr>
              <a:defRPr/>
            </a:pPr>
            <a:fld id="{5A615FC7-BC5E-9A43-82EA-A344408698F4}"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3323421A-4037-7D41-88C2-BD38628C73E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GB"/>
              <a:t>Click to edit Master title style</a:t>
            </a:r>
            <a:endParaRPr lang="en-US"/>
          </a:p>
        </p:txBody>
      </p:sp>
      <p:sp>
        <p:nvSpPr>
          <p:cNvPr id="3" name="Vertical Text Placeholder 2"/>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C0B65765-3F21-CB40-AE97-C1E3E199F52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C87618CD-5DAE-AE40-944D-E125A4AF68D6}"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54827FE3-2DA1-1249-B9BE-68F97B44027A}"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Content Placeholder 2"/>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2614606B-879E-7A48-8034-2C6C5F8D9702}"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74BAE1EF-3F62-9E49-815F-BEAB5DC0703D}"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Content Placeholder 2"/>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DB6CC417-1604-5B49-96A7-68A9DF90505C}"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lvl1pPr>
              <a:defRPr/>
            </a:lvl1pPr>
          </a:lstStyle>
          <a:p>
            <a:r>
              <a:rPr lang="en-US"/>
              <a:t>Click to edit Master title style</a:t>
            </a:r>
            <a:endParaRPr lang="en-US"/>
          </a:p>
        </p:txBody>
      </p:sp>
      <p:sp>
        <p:nvSpPr>
          <p:cNvPr id="3" name="Text Placeholder 2"/>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p:nvPr>
            <p:ph type="dt" sz="half" idx="10"/>
          </p:nvPr>
        </p:nvSpPr>
        <p:spPr/>
        <p:txBody>
          <a:bodyPr/>
          <a:lstStyle>
            <a:lvl1pPr>
              <a:defRPr/>
            </a:lvl1pPr>
          </a:lstStyle>
          <a:p>
            <a:pPr>
              <a:defRPr/>
            </a:pPr>
            <a:endParaRPr lang="en-US"/>
          </a:p>
        </p:txBody>
      </p:sp>
      <p:sp>
        <p:nvSpPr>
          <p:cNvPr id="8" name="Footer Placeholder 4"/>
          <p:cNvSpPr/>
          <p:nvPr>
            <p:ph type="ftr" sz="quarter" idx="11"/>
          </p:nvPr>
        </p:nvSpPr>
        <p:spPr/>
        <p:txBody>
          <a:bodyPr/>
          <a:lstStyle>
            <a:lvl1pPr>
              <a:defRPr/>
            </a:lvl1pPr>
          </a:lstStyle>
          <a:p>
            <a:pPr>
              <a:defRPr/>
            </a:pPr>
            <a:endParaRPr lang="en-US"/>
          </a:p>
        </p:txBody>
      </p:sp>
      <p:sp>
        <p:nvSpPr>
          <p:cNvPr id="9" name="Slide Number Placeholder 5"/>
          <p:cNvSpPr/>
          <p:nvPr>
            <p:ph type="sldNum" sz="quarter" idx="12"/>
          </p:nvPr>
        </p:nvSpPr>
        <p:spPr/>
        <p:txBody>
          <a:bodyPr/>
          <a:lstStyle>
            <a:lvl1pPr>
              <a:defRPr/>
            </a:lvl1pPr>
          </a:lstStyle>
          <a:p>
            <a:pPr>
              <a:defRPr/>
            </a:pPr>
            <a:fld id="{23702DDC-8BF7-F745-9FD5-F3C6573D87EA}"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Date Placeholder 3"/>
          <p:cNvSpPr/>
          <p:nvPr>
            <p:ph type="dt" sz="half" idx="10"/>
          </p:nvPr>
        </p:nvSpPr>
        <p:spPr/>
        <p:txBody>
          <a:bodyPr/>
          <a:lstStyle>
            <a:lvl1pPr>
              <a:defRPr/>
            </a:lvl1pPr>
          </a:lstStyle>
          <a:p>
            <a:pPr>
              <a:defRPr/>
            </a:pPr>
            <a:endParaRPr lang="en-US"/>
          </a:p>
        </p:txBody>
      </p:sp>
      <p:sp>
        <p:nvSpPr>
          <p:cNvPr id="4" name="Footer Placeholder 4"/>
          <p:cNvSpPr/>
          <p:nvPr>
            <p:ph type="ftr" sz="quarter" idx="11"/>
          </p:nvPr>
        </p:nvSpPr>
        <p:spPr/>
        <p:txBody>
          <a:bodyPr/>
          <a:lstStyle>
            <a:lvl1pPr>
              <a:defRPr/>
            </a:lvl1pPr>
          </a:lstStyle>
          <a:p>
            <a:pPr>
              <a:defRPr/>
            </a:pPr>
            <a:endParaRPr lang="en-US"/>
          </a:p>
        </p:txBody>
      </p:sp>
      <p:sp>
        <p:nvSpPr>
          <p:cNvPr id="5" name="Slide Number Placeholder 5"/>
          <p:cNvSpPr/>
          <p:nvPr>
            <p:ph type="sldNum" sz="quarter" idx="12"/>
          </p:nvPr>
        </p:nvSpPr>
        <p:spPr/>
        <p:txBody>
          <a:bodyPr/>
          <a:lstStyle>
            <a:lvl1pPr>
              <a:defRPr/>
            </a:lvl1pPr>
          </a:lstStyle>
          <a:p>
            <a:pPr>
              <a:defRPr/>
            </a:pPr>
            <a:fld id="{8FE57AF5-C0DE-E54C-AD9B-DB8B22810F23}"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p:nvPr>
            <p:ph type="dt" sz="half" idx="10"/>
          </p:nvPr>
        </p:nvSpPr>
        <p:spPr/>
        <p:txBody>
          <a:bodyPr/>
          <a:lstStyle>
            <a:lvl1pPr>
              <a:defRPr/>
            </a:lvl1pPr>
          </a:lstStyle>
          <a:p>
            <a:pPr>
              <a:defRPr/>
            </a:pPr>
            <a:endParaRPr lang="en-US"/>
          </a:p>
        </p:txBody>
      </p:sp>
      <p:sp>
        <p:nvSpPr>
          <p:cNvPr id="3" name="Footer Placeholder 4"/>
          <p:cNvSpPr/>
          <p:nvPr>
            <p:ph type="ftr" sz="quarter" idx="11"/>
          </p:nvPr>
        </p:nvSpPr>
        <p:spPr/>
        <p:txBody>
          <a:bodyPr/>
          <a:lstStyle>
            <a:lvl1pPr>
              <a:defRPr/>
            </a:lvl1pPr>
          </a:lstStyle>
          <a:p>
            <a:pPr>
              <a:defRPr/>
            </a:pPr>
            <a:endParaRPr lang="en-US"/>
          </a:p>
        </p:txBody>
      </p:sp>
      <p:sp>
        <p:nvSpPr>
          <p:cNvPr id="4" name="Slide Number Placeholder 5"/>
          <p:cNvSpPr/>
          <p:nvPr>
            <p:ph type="sldNum" sz="quarter" idx="12"/>
          </p:nvPr>
        </p:nvSpPr>
        <p:spPr/>
        <p:txBody>
          <a:bodyPr/>
          <a:lstStyle>
            <a:lvl1pPr>
              <a:defRPr/>
            </a:lvl1pPr>
          </a:lstStyle>
          <a:p>
            <a:pPr>
              <a:defRPr/>
            </a:pPr>
            <a:fld id="{3D275004-6780-2E4F-8253-E8612E18E33F}"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665BF84E-D9F8-F444-8F7C-59F6E157250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GB"/>
              <a:t>Click to edit Master title style</a:t>
            </a:r>
            <a:endParaRPr lang="en-US"/>
          </a:p>
        </p:txBody>
      </p:sp>
      <p:sp>
        <p:nvSpPr>
          <p:cNvPr id="3" name="Content Placeholder 2"/>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C52D1E4E-BC30-894B-82D2-0E9D54893364}"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DE4083C1-A538-4E44-A799-F139E4BD886E}"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Vertical Text Placeholder 2"/>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4CF7F5CB-9159-4244-A308-8BE7B5692F90}"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D5147C23-2CBD-0545-B66C-8EA6A3D59ADD}"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itchFamily="2" charset="0"/>
              </a:defRPr>
            </a:lvl1pPr>
            <a:lvl2pPr marL="742950" indent="-285750">
              <a:defRPr sz="2000">
                <a:solidFill>
                  <a:schemeClr val="tx1"/>
                </a:solidFill>
                <a:latin typeface="Comic Sans MS" pitchFamily="2" charset="0"/>
              </a:defRPr>
            </a:lvl2pPr>
            <a:lvl3pPr marL="1143000" indent="-228600">
              <a:defRPr sz="2000">
                <a:solidFill>
                  <a:schemeClr val="tx1"/>
                </a:solidFill>
                <a:latin typeface="Comic Sans MS" pitchFamily="2" charset="0"/>
              </a:defRPr>
            </a:lvl3pPr>
            <a:lvl4pPr marL="1600200" indent="-228600">
              <a:defRPr sz="2000">
                <a:solidFill>
                  <a:schemeClr val="tx1"/>
                </a:solidFill>
                <a:latin typeface="Comic Sans MS" pitchFamily="2" charset="0"/>
              </a:defRPr>
            </a:lvl4pPr>
            <a:lvl5pPr marL="2057400" indent="-228600">
              <a:defRPr sz="2000">
                <a:solidFill>
                  <a:schemeClr val="tx1"/>
                </a:solidFill>
                <a:latin typeface="Comic Sans MS" pitchFamily="2" charset="0"/>
              </a:defRPr>
            </a:lvl5pPr>
            <a:lvl6pPr marL="2514600" indent="-228600" eaLnBrk="0" fontAlgn="base" hangingPunct="0">
              <a:spcBef>
                <a:spcPct val="0"/>
              </a:spcBef>
              <a:spcAft>
                <a:spcPct val="0"/>
              </a:spcAft>
              <a:defRPr sz="2000">
                <a:solidFill>
                  <a:schemeClr val="tx1"/>
                </a:solidFill>
                <a:latin typeface="Comic Sans MS" pitchFamily="2" charset="0"/>
              </a:defRPr>
            </a:lvl6pPr>
            <a:lvl7pPr marL="2971800" indent="-228600" eaLnBrk="0" fontAlgn="base" hangingPunct="0">
              <a:spcBef>
                <a:spcPct val="0"/>
              </a:spcBef>
              <a:spcAft>
                <a:spcPct val="0"/>
              </a:spcAft>
              <a:defRPr sz="2000">
                <a:solidFill>
                  <a:schemeClr val="tx1"/>
                </a:solidFill>
                <a:latin typeface="Comic Sans MS" pitchFamily="2" charset="0"/>
              </a:defRPr>
            </a:lvl7pPr>
            <a:lvl8pPr marL="3429000" indent="-228600" eaLnBrk="0" fontAlgn="base" hangingPunct="0">
              <a:spcBef>
                <a:spcPct val="0"/>
              </a:spcBef>
              <a:spcAft>
                <a:spcPct val="0"/>
              </a:spcAft>
              <a:defRPr sz="2000">
                <a:solidFill>
                  <a:schemeClr val="tx1"/>
                </a:solidFill>
                <a:latin typeface="Comic Sans MS" pitchFamily="2" charset="0"/>
              </a:defRPr>
            </a:lvl8pPr>
            <a:lvl9pPr marL="3886200" indent="-228600" eaLnBrk="0" fontAlgn="base" hangingPunct="0">
              <a:spcBef>
                <a:spcPct val="0"/>
              </a:spcBef>
              <a:spcAft>
                <a:spcPct val="0"/>
              </a:spcAft>
              <a:defRPr sz="2000">
                <a:solidFill>
                  <a:schemeClr val="tx1"/>
                </a:solidFill>
                <a:latin typeface="Comic Sans MS" pitchFamily="2" charset="0"/>
              </a:defRPr>
            </a:lvl9pPr>
          </a:lstStyle>
          <a:p>
            <a:pPr algn="ctr" eaLnBrk="1" hangingPunct="1"/>
            <a:r>
              <a:rPr lang="en-US" altLang="en-US" sz="6600"/>
              <a:t>SUBJECT NAME</a:t>
            </a:r>
            <a:endParaRPr lang="en-IN" altLang="en-US" sz="6600"/>
          </a:p>
        </p:txBody>
      </p:sp>
      <p:sp>
        <p:nvSpPr>
          <p:cNvPr id="4" name="Title 1"/>
          <p:cNvSpPr txBox="1"/>
          <p:nvPr/>
        </p:nvSpPr>
        <p:spPr>
          <a:xfrm>
            <a:off x="644525" y="1600200"/>
            <a:ext cx="7688263" cy="649288"/>
          </a:xfrm>
          <a:prstGeom prst="rect">
            <a:avLst/>
          </a:prstGeom>
        </p:spPr>
        <p:txBody>
          <a:bodyPr/>
          <a:lstStyle>
            <a:lvl1pPr algn="ctr" defTabSz="852805"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p:cNvSpPr txBox="1"/>
          <p:nvPr/>
        </p:nvSpPr>
        <p:spPr>
          <a:xfrm>
            <a:off x="612775" y="2246313"/>
            <a:ext cx="7689850" cy="649287"/>
          </a:xfrm>
          <a:prstGeom prst="rect">
            <a:avLst/>
          </a:prstGeom>
        </p:spPr>
        <p:txBody>
          <a:bodyPr/>
          <a:lstStyle>
            <a:lvl1pPr algn="ctr" defTabSz="852805"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(Unit No)</a:t>
            </a:r>
            <a:endParaRPr lang="en-US" sz="3080" b="1" dirty="0"/>
          </a:p>
          <a:p>
            <a:pPr fontAlgn="auto">
              <a:spcAft>
                <a:spcPts val="0"/>
              </a:spcAft>
              <a:defRPr/>
            </a:pPr>
            <a:r>
              <a:rPr lang="en-US" sz="3080" b="1" dirty="0"/>
              <a:t>(Related CO’s, PO’s &amp; PSO’s)</a:t>
            </a:r>
            <a:endParaRPr lang="en-IN" sz="3080" b="1" dirty="0"/>
          </a:p>
        </p:txBody>
      </p:sp>
      <p:sp>
        <p:nvSpPr>
          <p:cNvPr id="6" name="Title 1"/>
          <p:cNvSpPr txBox="1"/>
          <p:nvPr/>
        </p:nvSpPr>
        <p:spPr>
          <a:xfrm>
            <a:off x="612775" y="3762375"/>
            <a:ext cx="7689850" cy="649288"/>
          </a:xfrm>
          <a:prstGeom prst="rect">
            <a:avLst/>
          </a:prstGeom>
        </p:spPr>
        <p:txBody>
          <a:bodyPr/>
          <a:lstStyle>
            <a:lvl1pPr algn="ctr" defTabSz="852805"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Faculty Name</a:t>
            </a:r>
            <a:endParaRPr lang="en-US" sz="3080" b="1" dirty="0"/>
          </a:p>
          <a:p>
            <a:pPr fontAlgn="auto">
              <a:spcAft>
                <a:spcPts val="0"/>
              </a:spcAft>
              <a:defRPr/>
            </a:pPr>
            <a:r>
              <a:rPr lang="en-US" sz="2700" dirty="0"/>
              <a:t>Designation</a:t>
            </a:r>
            <a:endParaRPr lang="en-US" sz="2700" dirty="0"/>
          </a:p>
          <a:p>
            <a:pPr fontAlgn="auto">
              <a:spcAft>
                <a:spcPts val="0"/>
              </a:spcAft>
              <a:defRPr/>
            </a:pPr>
            <a:r>
              <a:rPr lang="en-US" sz="2700" dirty="0"/>
              <a:t>Department Name</a:t>
            </a:r>
            <a:endParaRPr lang="en-IN" sz="27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p:nvPr>
            <p:ph idx="1"/>
          </p:nvPr>
        </p:nvSpPr>
        <p:spPr>
          <a:xfrm>
            <a:off x="457200" y="1600203"/>
            <a:ext cx="8229600" cy="4525963"/>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p:cNvSpPr/>
          <p:nvPr>
            <p:ph type="sldNum" sz="quarter" idx="12"/>
          </p:nvPr>
        </p:nvSpPr>
        <p:spPr>
          <a:xfrm>
            <a:off x="7010400" y="6494462"/>
            <a:ext cx="2133600" cy="365125"/>
          </a:xfrm>
          <a:prstGeom prst="rect">
            <a:avLst/>
          </a:prstGeom>
        </p:spPr>
        <p:txBody>
          <a:bodyPr/>
          <a:lstStyle>
            <a:lvl1pPr algn="r" eaLnBrk="1" hangingPunct="1">
              <a:defRPr sz="1200"/>
            </a:lvl1pPr>
          </a:lstStyle>
          <a:p>
            <a:pPr>
              <a:defRPr/>
            </a:pPr>
            <a:fld id="{165922B6-AAE1-E24B-9DCA-69C320E3E55E}"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p:nvPr>
            <p:ph type="dt" sz="half" idx="10"/>
          </p:nvPr>
        </p:nvSpPr>
        <p:spPr/>
        <p:txBody>
          <a:bodyPr/>
          <a:lstStyle>
            <a:lvl1pPr>
              <a:defRPr/>
            </a:lvl1pPr>
          </a:lstStyle>
          <a:p>
            <a:pPr>
              <a:defRPr/>
            </a:pPr>
            <a:endParaRPr lang="en-US"/>
          </a:p>
        </p:txBody>
      </p:sp>
      <p:sp>
        <p:nvSpPr>
          <p:cNvPr id="5" name="Footer Placeholder 4"/>
          <p:cNvSpPr/>
          <p:nvPr>
            <p:ph type="ftr" sz="quarter" idx="11"/>
          </p:nvPr>
        </p:nvSpPr>
        <p:spPr/>
        <p:txBody>
          <a:bodyPr/>
          <a:lstStyle>
            <a:lvl1pPr>
              <a:defRPr/>
            </a:lvl1pPr>
          </a:lstStyle>
          <a:p>
            <a:pPr>
              <a:defRPr/>
            </a:pPr>
            <a:endParaRPr lang="en-US"/>
          </a:p>
        </p:txBody>
      </p:sp>
      <p:sp>
        <p:nvSpPr>
          <p:cNvPr id="6" name="Slide Number Placeholder 5"/>
          <p:cNvSpPr/>
          <p:nvPr>
            <p:ph type="sldNum" sz="quarter" idx="12"/>
          </p:nvPr>
        </p:nvSpPr>
        <p:spPr/>
        <p:txBody>
          <a:bodyPr/>
          <a:lstStyle>
            <a:lvl1pPr>
              <a:defRPr/>
            </a:lvl1pPr>
          </a:lstStyle>
          <a:p>
            <a:pPr>
              <a:defRPr/>
            </a:pPr>
            <a:fld id="{7DE71AC4-7935-0342-9520-CAECF9DCD920}"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GB"/>
              <a:t>Click to edit Master title style</a:t>
            </a:r>
            <a:endParaRPr lang="en-US"/>
          </a:p>
        </p:txBody>
      </p:sp>
      <p:sp>
        <p:nvSpPr>
          <p:cNvPr id="3" name="Content Placeholder 2"/>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C116737E-1893-2B4A-8D75-ED8DE734F167}"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lvl1pPr>
              <a:defRPr/>
            </a:lvl1pPr>
          </a:lstStyle>
          <a:p>
            <a:r>
              <a:rPr lang="en-GB"/>
              <a:t>Click to edit Master title style</a:t>
            </a:r>
            <a:endParaRPr lang="en-US"/>
          </a:p>
        </p:txBody>
      </p:sp>
      <p:sp>
        <p:nvSpPr>
          <p:cNvPr id="3" name="Text Placeholder 2"/>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3"/>
          <p:cNvSpPr/>
          <p:nvPr>
            <p:ph type="dt" sz="half" idx="10"/>
          </p:nvPr>
        </p:nvSpPr>
        <p:spPr/>
        <p:txBody>
          <a:bodyPr/>
          <a:lstStyle>
            <a:lvl1pPr>
              <a:defRPr/>
            </a:lvl1pPr>
          </a:lstStyle>
          <a:p>
            <a:pPr>
              <a:defRPr/>
            </a:pPr>
            <a:endParaRPr lang="en-US"/>
          </a:p>
        </p:txBody>
      </p:sp>
      <p:sp>
        <p:nvSpPr>
          <p:cNvPr id="8" name="Footer Placeholder 4"/>
          <p:cNvSpPr/>
          <p:nvPr>
            <p:ph type="ftr" sz="quarter" idx="11"/>
          </p:nvPr>
        </p:nvSpPr>
        <p:spPr/>
        <p:txBody>
          <a:bodyPr/>
          <a:lstStyle>
            <a:lvl1pPr>
              <a:defRPr/>
            </a:lvl1pPr>
          </a:lstStyle>
          <a:p>
            <a:pPr>
              <a:defRPr/>
            </a:pPr>
            <a:endParaRPr lang="en-US"/>
          </a:p>
        </p:txBody>
      </p:sp>
      <p:sp>
        <p:nvSpPr>
          <p:cNvPr id="9" name="Slide Number Placeholder 5"/>
          <p:cNvSpPr/>
          <p:nvPr>
            <p:ph type="sldNum" sz="quarter" idx="12"/>
          </p:nvPr>
        </p:nvSpPr>
        <p:spPr/>
        <p:txBody>
          <a:bodyPr/>
          <a:lstStyle>
            <a:lvl1pPr>
              <a:defRPr/>
            </a:lvl1pPr>
          </a:lstStyle>
          <a:p>
            <a:pPr>
              <a:defRPr/>
            </a:pPr>
            <a:fld id="{AA3647EC-18B7-9F4A-8743-0D462DD069C0}"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GB"/>
              <a:t>Click to edit Master title style</a:t>
            </a:r>
            <a:endParaRPr lang="en-US"/>
          </a:p>
        </p:txBody>
      </p:sp>
      <p:sp>
        <p:nvSpPr>
          <p:cNvPr id="3" name="Date Placeholder 3"/>
          <p:cNvSpPr/>
          <p:nvPr>
            <p:ph type="dt" sz="half" idx="10"/>
          </p:nvPr>
        </p:nvSpPr>
        <p:spPr/>
        <p:txBody>
          <a:bodyPr/>
          <a:lstStyle>
            <a:lvl1pPr>
              <a:defRPr/>
            </a:lvl1pPr>
          </a:lstStyle>
          <a:p>
            <a:pPr>
              <a:defRPr/>
            </a:pPr>
            <a:endParaRPr lang="en-US"/>
          </a:p>
        </p:txBody>
      </p:sp>
      <p:sp>
        <p:nvSpPr>
          <p:cNvPr id="4" name="Footer Placeholder 4"/>
          <p:cNvSpPr/>
          <p:nvPr>
            <p:ph type="ftr" sz="quarter" idx="11"/>
          </p:nvPr>
        </p:nvSpPr>
        <p:spPr/>
        <p:txBody>
          <a:bodyPr/>
          <a:lstStyle>
            <a:lvl1pPr>
              <a:defRPr/>
            </a:lvl1pPr>
          </a:lstStyle>
          <a:p>
            <a:pPr>
              <a:defRPr/>
            </a:pPr>
            <a:endParaRPr lang="en-US"/>
          </a:p>
        </p:txBody>
      </p:sp>
      <p:sp>
        <p:nvSpPr>
          <p:cNvPr id="5" name="Slide Number Placeholder 5"/>
          <p:cNvSpPr/>
          <p:nvPr>
            <p:ph type="sldNum" sz="quarter" idx="12"/>
          </p:nvPr>
        </p:nvSpPr>
        <p:spPr/>
        <p:txBody>
          <a:bodyPr/>
          <a:lstStyle>
            <a:lvl1pPr>
              <a:defRPr/>
            </a:lvl1pPr>
          </a:lstStyle>
          <a:p>
            <a:pPr>
              <a:defRPr/>
            </a:pPr>
            <a:fld id="{31C99B5F-B182-3D42-9F8F-B15614B382BF}"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p:nvPr>
            <p:ph type="dt" sz="half" idx="10"/>
          </p:nvPr>
        </p:nvSpPr>
        <p:spPr/>
        <p:txBody>
          <a:bodyPr/>
          <a:lstStyle>
            <a:lvl1pPr>
              <a:defRPr/>
            </a:lvl1pPr>
          </a:lstStyle>
          <a:p>
            <a:pPr>
              <a:defRPr/>
            </a:pPr>
            <a:endParaRPr lang="en-US"/>
          </a:p>
        </p:txBody>
      </p:sp>
      <p:sp>
        <p:nvSpPr>
          <p:cNvPr id="3" name="Footer Placeholder 4"/>
          <p:cNvSpPr/>
          <p:nvPr>
            <p:ph type="ftr" sz="quarter" idx="11"/>
          </p:nvPr>
        </p:nvSpPr>
        <p:spPr/>
        <p:txBody>
          <a:bodyPr/>
          <a:lstStyle>
            <a:lvl1pPr>
              <a:defRPr/>
            </a:lvl1pPr>
          </a:lstStyle>
          <a:p>
            <a:pPr>
              <a:defRPr/>
            </a:pPr>
            <a:endParaRPr lang="en-US"/>
          </a:p>
        </p:txBody>
      </p:sp>
      <p:sp>
        <p:nvSpPr>
          <p:cNvPr id="4" name="Slide Number Placeholder 5"/>
          <p:cNvSpPr/>
          <p:nvPr>
            <p:ph type="sldNum" sz="quarter" idx="12"/>
          </p:nvPr>
        </p:nvSpPr>
        <p:spPr/>
        <p:txBody>
          <a:bodyPr/>
          <a:lstStyle>
            <a:lvl1pPr>
              <a:defRPr/>
            </a:lvl1pPr>
          </a:lstStyle>
          <a:p>
            <a:pPr>
              <a:defRPr/>
            </a:pPr>
            <a:fld id="{9A3BC816-2A40-4A42-8408-D903E271967D}"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C5CA8D89-2914-784B-862C-96CDDC5818F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p:nvPr>
            <p:ph type="dt" sz="half" idx="10"/>
          </p:nvPr>
        </p:nvSpPr>
        <p:spPr/>
        <p:txBody>
          <a:bodyPr/>
          <a:lstStyle>
            <a:lvl1pPr>
              <a:defRPr/>
            </a:lvl1pPr>
          </a:lstStyle>
          <a:p>
            <a:pPr>
              <a:defRPr/>
            </a:pPr>
            <a:endParaRPr lang="en-US"/>
          </a:p>
        </p:txBody>
      </p:sp>
      <p:sp>
        <p:nvSpPr>
          <p:cNvPr id="6" name="Footer Placeholder 4"/>
          <p:cNvSpPr/>
          <p:nvPr>
            <p:ph type="ftr" sz="quarter" idx="11"/>
          </p:nvPr>
        </p:nvSpPr>
        <p:spPr/>
        <p:txBody>
          <a:bodyPr/>
          <a:lstStyle>
            <a:lvl1pPr>
              <a:defRPr/>
            </a:lvl1pPr>
          </a:lstStyle>
          <a:p>
            <a:pPr>
              <a:defRPr/>
            </a:pPr>
            <a:endParaRPr lang="en-US"/>
          </a:p>
        </p:txBody>
      </p:sp>
      <p:sp>
        <p:nvSpPr>
          <p:cNvPr id="7" name="Slide Number Placeholder 5"/>
          <p:cNvSpPr/>
          <p:nvPr>
            <p:ph type="sldNum" sz="quarter" idx="12"/>
          </p:nvPr>
        </p:nvSpPr>
        <p:spPr/>
        <p:txBody>
          <a:bodyPr/>
          <a:lstStyle>
            <a:lvl1pPr>
              <a:defRPr/>
            </a:lvl1pPr>
          </a:lstStyle>
          <a:p>
            <a:pPr>
              <a:defRPr/>
            </a:pPr>
            <a:fld id="{A096DC85-FE09-434F-84FE-8AE7BB7A073D}"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en-US"/>
              <a:t>Click to edit Master title style</a:t>
            </a:r>
            <a:endParaRPr lang="en-US" altLang="en-US"/>
          </a:p>
        </p:txBody>
      </p:sp>
      <p:sp>
        <p:nvSpPr>
          <p:cNvPr id="1027" name="Text Placeholder 2"/>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US" altLang="en-US"/>
          </a:p>
        </p:txBody>
      </p:sp>
      <p:sp>
        <p:nvSpPr>
          <p:cNvPr id="4" name="Date Placeholder 3"/>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F4B69183-83A9-AE4B-A007-46A484DCEAB8}"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3315" name="Text Placeholder 2"/>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85E0C0E3-8D9E-6D4D-9C45-B8A96DCFA16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itchFamily="34" charset="0"/>
        </a:defRPr>
      </a:lvl2pPr>
      <a:lvl3pPr algn="l" rtl="0" fontAlgn="base">
        <a:lnSpc>
          <a:spcPct val="90000"/>
        </a:lnSpc>
        <a:spcBef>
          <a:spcPct val="0"/>
        </a:spcBef>
        <a:spcAft>
          <a:spcPct val="0"/>
        </a:spcAft>
        <a:defRPr sz="3300">
          <a:solidFill>
            <a:schemeClr val="tx1"/>
          </a:solidFill>
          <a:latin typeface="Calibri Light" pitchFamily="34" charset="0"/>
        </a:defRPr>
      </a:lvl3pPr>
      <a:lvl4pPr algn="l" rtl="0" fontAlgn="base">
        <a:lnSpc>
          <a:spcPct val="90000"/>
        </a:lnSpc>
        <a:spcBef>
          <a:spcPct val="0"/>
        </a:spcBef>
        <a:spcAft>
          <a:spcPct val="0"/>
        </a:spcAft>
        <a:defRPr sz="3300">
          <a:solidFill>
            <a:schemeClr val="tx1"/>
          </a:solidFill>
          <a:latin typeface="Calibri Light" pitchFamily="34" charset="0"/>
        </a:defRPr>
      </a:lvl4pPr>
      <a:lvl5pPr algn="l" rtl="0" fontAlgn="base">
        <a:lnSpc>
          <a:spcPct val="90000"/>
        </a:lnSpc>
        <a:spcBef>
          <a:spcPct val="0"/>
        </a:spcBef>
        <a:spcAft>
          <a:spcPct val="0"/>
        </a:spcAft>
        <a:defRPr sz="3300">
          <a:solidFill>
            <a:schemeClr val="tx1"/>
          </a:solidFill>
          <a:latin typeface="Calibri Light"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rtl="0" fontAlgn="base">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p:nvPr>
            <p:ph type="title"/>
          </p:nvPr>
        </p:nvSpPr>
        <p:spPr>
          <a:xfrm>
            <a:off x="471485" y="1425961"/>
            <a:ext cx="8443915" cy="834629"/>
          </a:xfrm>
        </p:spPr>
        <p:txBody>
          <a:bodyPr/>
          <a:lstStyle/>
          <a:p>
            <a:pPr algn="ctr"/>
            <a:br>
              <a:rPr lang="en-US" sz="2200" dirty="0">
                <a:latin typeface="Times New Roman" pitchFamily="18" charset="0"/>
                <a:cs typeface="Times New Roman" pitchFamily="18" charset="0"/>
              </a:rPr>
            </a:br>
            <a:r>
              <a:rPr lang="en-US" sz="2600" dirty="0">
                <a:latin typeface="Times New Roman" pitchFamily="18" charset="0"/>
                <a:cs typeface="Times New Roman" pitchFamily="18" charset="0"/>
              </a:rPr>
              <a:t> Department of Electronics and Communication Engineering</a:t>
            </a:r>
            <a:endParaRPr lang="en-US" sz="2600" dirty="0">
              <a:latin typeface="Times New Roman" pitchFamily="18" charset="0"/>
              <a:cs typeface="Times New Roman" pitchFamily="18" charset="0"/>
            </a:endParaRPr>
          </a:p>
        </p:txBody>
      </p:sp>
      <p:pic>
        <p:nvPicPr>
          <p:cNvPr id="2097153" name="Picture 9"/>
          <p:cNvPicPr>
            <a:picLocks noChangeAspect="1" noChangeArrowheads="1"/>
          </p:cNvPicPr>
          <p:nvPr/>
        </p:nvPicPr>
        <p:blipFill>
          <a:blip r:embed="rId1"/>
          <a:srcRect/>
          <a:stretch>
            <a:fillRect/>
          </a:stretch>
        </p:blipFill>
        <p:spPr bwMode="auto">
          <a:xfrm>
            <a:off x="3695098" y="2249605"/>
            <a:ext cx="1605321" cy="1454400"/>
          </a:xfrm>
          <a:prstGeom prst="rect">
            <a:avLst/>
          </a:prstGeom>
          <a:noFill/>
          <a:ln w="9525">
            <a:noFill/>
            <a:miter lim="800000"/>
            <a:headEnd/>
            <a:tailEnd/>
          </a:ln>
          <a:effectLst/>
        </p:spPr>
      </p:pic>
      <p:sp>
        <p:nvSpPr>
          <p:cNvPr id="9" name="TextBox 8"/>
          <p:cNvSpPr txBox="1"/>
          <p:nvPr/>
        </p:nvSpPr>
        <p:spPr>
          <a:xfrm>
            <a:off x="1030784" y="418714"/>
            <a:ext cx="7082432" cy="1554480"/>
          </a:xfrm>
          <a:prstGeom prst="rect">
            <a:avLst/>
          </a:prstGeom>
          <a:noFill/>
        </p:spPr>
        <p:txBody>
          <a:bodyPr wrap="square" rtlCol="0">
            <a:spAutoFit/>
          </a:bodyPr>
          <a:lstStyle/>
          <a:p>
            <a:pPr algn="ctr"/>
            <a:r>
              <a:rPr lang="en-AU" altLang="en-US" sz="3200" b="1" dirty="0">
                <a:solidFill>
                  <a:srgbClr val="0070C0"/>
                </a:solidFill>
                <a:latin typeface="Times New Roman" pitchFamily="18" charset="0"/>
                <a:cs typeface="Times New Roman" pitchFamily="18" charset="0"/>
              </a:rPr>
              <a:t>Smart shopping cart: Enhancing Retail Experience with IOT and automated Billing </a:t>
            </a:r>
            <a:endParaRPr lang="en-AU" altLang="en-US" sz="3200" b="1" dirty="0">
              <a:solidFill>
                <a:srgbClr val="0070C0"/>
              </a:solidFill>
              <a:latin typeface="Times New Roman" pitchFamily="18" charset="0"/>
              <a:cs typeface="Times New Roman" pitchFamily="18" charset="0"/>
            </a:endParaRPr>
          </a:p>
        </p:txBody>
      </p:sp>
      <p:sp>
        <p:nvSpPr>
          <p:cNvPr id="2" name="TextBox 1"/>
          <p:cNvSpPr txBox="1"/>
          <p:nvPr/>
        </p:nvSpPr>
        <p:spPr>
          <a:xfrm>
            <a:off x="0" y="3918946"/>
            <a:ext cx="3816424" cy="1150571"/>
          </a:xfrm>
          <a:prstGeom prst="rect">
            <a:avLst/>
          </a:prstGeom>
          <a:noFill/>
        </p:spPr>
        <p:txBody>
          <a:bodyPr wrap="square" rtlCol="0">
            <a:spAutoFit/>
          </a:bodyPr>
          <a:lstStyle/>
          <a:p>
            <a:pPr algn="ctr">
              <a:lnSpc>
                <a:spcPct val="150000"/>
              </a:lnSpc>
            </a:pPr>
            <a:r>
              <a:rPr lang="en-GB" sz="1800" b="1" dirty="0">
                <a:latin typeface="Times New Roman" pitchFamily="18" charset="0"/>
                <a:cs typeface="Times New Roman" pitchFamily="18" charset="0"/>
              </a:rPr>
              <a:t>Name of the Guide</a:t>
            </a:r>
            <a:endParaRPr lang="en-GB" sz="1800" b="1" dirty="0">
              <a:latin typeface="Times New Roman" pitchFamily="18" charset="0"/>
              <a:cs typeface="Times New Roman" pitchFamily="18" charset="0"/>
            </a:endParaRPr>
          </a:p>
          <a:p>
            <a:pPr defTabSz="914400">
              <a:lnSpc>
                <a:spcPct val="100000"/>
              </a:lnSpc>
              <a:tabLst>
                <a:tab pos="0" algn="l"/>
              </a:tabLst>
            </a:pPr>
            <a:r>
              <a:rPr lang="en-US" sz="1800" b="0" u="none" strike="noStrike" dirty="0">
                <a:solidFill>
                  <a:schemeClr val="dk1"/>
                </a:solidFill>
                <a:uFillTx/>
                <a:latin typeface="Calibri" pitchFamily="34" charset="0"/>
                <a:ea typeface="SimSun" charset="-122"/>
              </a:rPr>
              <a:t>         </a:t>
            </a:r>
            <a:r>
              <a:rPr lang="en-US" sz="1800" b="0" u="none" strike="noStrike" dirty="0">
                <a:solidFill>
                  <a:schemeClr val="dk1"/>
                </a:solidFill>
                <a:uFillTx/>
                <a:latin typeface="Times New Roman" pitchFamily="18" charset="0"/>
                <a:ea typeface="SimSun" charset="-122"/>
                <a:cs typeface="Times New Roman" pitchFamily="18" charset="0"/>
              </a:rPr>
              <a:t>Mr. Mohammed Abdul Aziz</a:t>
            </a:r>
            <a:endParaRPr lang="en-IN" sz="1800" b="0" u="none" strike="noStrike" dirty="0">
              <a:solidFill>
                <a:srgbClr val="000000"/>
              </a:solidFill>
              <a:uFillTx/>
              <a:latin typeface="Times New Roman" pitchFamily="18" charset="0"/>
              <a:cs typeface="Times New Roman" pitchFamily="18" charset="0"/>
            </a:endParaRPr>
          </a:p>
          <a:p>
            <a:pPr algn="ctr">
              <a:lnSpc>
                <a:spcPct val="150000"/>
              </a:lnSpc>
            </a:pPr>
            <a:r>
              <a:rPr lang="en-GB" sz="1800" dirty="0">
                <a:latin typeface="Times New Roman" pitchFamily="18" charset="0"/>
                <a:cs typeface="Times New Roman" pitchFamily="18" charset="0"/>
              </a:rPr>
              <a:t>Asst. Prof</a:t>
            </a:r>
            <a:endParaRPr lang="en-GB" sz="1800" dirty="0">
              <a:latin typeface="Times New Roman" pitchFamily="18" charset="0"/>
              <a:cs typeface="Times New Roman" pitchFamily="18" charset="0"/>
            </a:endParaRPr>
          </a:p>
        </p:txBody>
      </p:sp>
      <p:sp>
        <p:nvSpPr>
          <p:cNvPr id="11" name="TextBox 10"/>
          <p:cNvSpPr txBox="1"/>
          <p:nvPr/>
        </p:nvSpPr>
        <p:spPr>
          <a:xfrm>
            <a:off x="4876800" y="3908589"/>
            <a:ext cx="4038600" cy="2397066"/>
          </a:xfrm>
          <a:prstGeom prst="rect">
            <a:avLst/>
          </a:prstGeom>
          <a:noFill/>
        </p:spPr>
        <p:txBody>
          <a:bodyPr wrap="square">
            <a:spAutoFit/>
          </a:bodyPr>
          <a:lstStyle/>
          <a:p>
            <a:pPr>
              <a:lnSpc>
                <a:spcPct val="150000"/>
              </a:lnSpc>
            </a:pPr>
            <a:r>
              <a:rPr lang="en-GB" sz="1800" b="1" dirty="0">
                <a:latin typeface="Times New Roman" pitchFamily="18" charset="0"/>
                <a:cs typeface="Times New Roman" pitchFamily="18" charset="0"/>
              </a:rPr>
              <a:t>Students Name and Roll Numbers</a:t>
            </a:r>
            <a:endParaRPr lang="en-GB" sz="1800" b="1" dirty="0">
              <a:latin typeface="Times New Roman" pitchFamily="18" charset="0"/>
              <a:cs typeface="Times New Roman" pitchFamily="18" charset="0"/>
            </a:endParaRPr>
          </a:p>
          <a:p>
            <a:pPr defTabSz="914400">
              <a:lnSpc>
                <a:spcPct val="100000"/>
              </a:lnSpc>
              <a:tabLst>
                <a:tab pos="0" algn="l"/>
              </a:tabLst>
            </a:pPr>
            <a:r>
              <a:rPr lang="en-GB" sz="1800" dirty="0">
                <a:latin typeface="Times New Roman" pitchFamily="18" charset="0"/>
                <a:cs typeface="Times New Roman" pitchFamily="18" charset="0"/>
              </a:rPr>
              <a:t>1.</a:t>
            </a:r>
            <a:r>
              <a:rPr lang="en-US" sz="1800" b="0" u="none" strike="noStrike" dirty="0">
                <a:solidFill>
                  <a:schemeClr val="dk1"/>
                </a:solidFill>
                <a:uFillTx/>
                <a:latin typeface="Times New Roman" pitchFamily="18" charset="0"/>
                <a:ea typeface="SimSun" charset="-122"/>
                <a:cs typeface="Times New Roman" pitchFamily="18" charset="0"/>
              </a:rPr>
              <a:t> 218T1A0480(</a:t>
            </a:r>
            <a:r>
              <a:rPr lang="en-US" sz="1800" b="0" u="none" strike="noStrike" dirty="0" err="1">
                <a:solidFill>
                  <a:schemeClr val="dk1"/>
                </a:solidFill>
                <a:uFillTx/>
                <a:latin typeface="Times New Roman" pitchFamily="18" charset="0"/>
                <a:ea typeface="SimSun" charset="-122"/>
                <a:cs typeface="Times New Roman" pitchFamily="18" charset="0"/>
              </a:rPr>
              <a:t>M.Sowmika</a:t>
            </a:r>
            <a:r>
              <a:rPr lang="en-US" sz="1800" b="0" u="none" strike="noStrike" dirty="0">
                <a:solidFill>
                  <a:schemeClr val="dk1"/>
                </a:solidFill>
                <a:uFillTx/>
                <a:latin typeface="Times New Roman" pitchFamily="18" charset="0"/>
                <a:ea typeface="SimSun" charset="-122"/>
                <a:cs typeface="Times New Roman" pitchFamily="18" charset="0"/>
              </a:rPr>
              <a:t>)</a:t>
            </a:r>
            <a:endParaRPr lang="en-IN" sz="1800" b="0" u="none" strike="noStrike" dirty="0">
              <a:solidFill>
                <a:srgbClr val="000000"/>
              </a:solidFill>
              <a:uFillTx/>
              <a:latin typeface="Times New Roman" pitchFamily="18" charset="0"/>
              <a:cs typeface="Times New Roman" pitchFamily="18" charset="0"/>
            </a:endParaRPr>
          </a:p>
          <a:p>
            <a:pPr defTabSz="914400">
              <a:lnSpc>
                <a:spcPct val="100000"/>
              </a:lnSpc>
              <a:tabLst>
                <a:tab pos="0" algn="l"/>
              </a:tabLst>
            </a:pPr>
            <a:r>
              <a:rPr lang="en-US" sz="1800" b="0" u="none" strike="noStrike" dirty="0">
                <a:solidFill>
                  <a:schemeClr val="dk1"/>
                </a:solidFill>
                <a:uFillTx/>
                <a:latin typeface="Times New Roman" pitchFamily="18" charset="0"/>
                <a:ea typeface="SimSun" charset="-122"/>
                <a:cs typeface="Times New Roman" pitchFamily="18" charset="0"/>
              </a:rPr>
              <a:t>2.218T1A0483(</a:t>
            </a:r>
            <a:r>
              <a:rPr lang="en-US" sz="1800" b="0" u="none" strike="noStrike" dirty="0" err="1">
                <a:solidFill>
                  <a:schemeClr val="dk1"/>
                </a:solidFill>
                <a:uFillTx/>
                <a:latin typeface="Times New Roman" pitchFamily="18" charset="0"/>
                <a:ea typeface="SimSun" charset="-122"/>
                <a:cs typeface="Times New Roman" pitchFamily="18" charset="0"/>
              </a:rPr>
              <a:t>M.Venkata</a:t>
            </a:r>
            <a:r>
              <a:rPr lang="en-US" sz="1800" b="0" u="none" strike="noStrike" dirty="0">
                <a:solidFill>
                  <a:schemeClr val="dk1"/>
                </a:solidFill>
                <a:uFillTx/>
                <a:latin typeface="Times New Roman" pitchFamily="18" charset="0"/>
                <a:ea typeface="SimSun" charset="-122"/>
                <a:cs typeface="Times New Roman" pitchFamily="18" charset="0"/>
              </a:rPr>
              <a:t> Subhash)</a:t>
            </a:r>
            <a:endParaRPr lang="en-IN" sz="1800" b="0" u="none" strike="noStrike" dirty="0">
              <a:solidFill>
                <a:srgbClr val="000000"/>
              </a:solidFill>
              <a:uFillTx/>
              <a:latin typeface="Times New Roman" pitchFamily="18" charset="0"/>
              <a:cs typeface="Times New Roman" pitchFamily="18" charset="0"/>
            </a:endParaRPr>
          </a:p>
          <a:p>
            <a:pPr defTabSz="914400">
              <a:lnSpc>
                <a:spcPct val="100000"/>
              </a:lnSpc>
              <a:tabLst>
                <a:tab pos="0" algn="l"/>
              </a:tabLst>
            </a:pPr>
            <a:r>
              <a:rPr lang="en-US" sz="1800" b="0" u="none" strike="noStrike" dirty="0">
                <a:solidFill>
                  <a:schemeClr val="dk1"/>
                </a:solidFill>
                <a:uFillTx/>
                <a:latin typeface="Times New Roman" pitchFamily="18" charset="0"/>
                <a:ea typeface="SimSun" charset="-122"/>
                <a:cs typeface="Times New Roman" pitchFamily="18" charset="0"/>
              </a:rPr>
              <a:t>3.218T1A0453(</a:t>
            </a:r>
            <a:r>
              <a:rPr lang="en-US" sz="1800" b="0" u="none" strike="noStrike" dirty="0" err="1">
                <a:solidFill>
                  <a:schemeClr val="dk1"/>
                </a:solidFill>
                <a:uFillTx/>
                <a:latin typeface="Times New Roman" pitchFamily="18" charset="0"/>
                <a:ea typeface="SimSun" charset="-122"/>
                <a:cs typeface="Times New Roman" pitchFamily="18" charset="0"/>
              </a:rPr>
              <a:t>A.S.N.M.Vasanth</a:t>
            </a:r>
            <a:r>
              <a:rPr lang="en-US" sz="1800" b="0" u="none" strike="noStrike" dirty="0">
                <a:solidFill>
                  <a:schemeClr val="dk1"/>
                </a:solidFill>
                <a:uFillTx/>
                <a:latin typeface="Times New Roman" pitchFamily="18" charset="0"/>
                <a:ea typeface="SimSun" charset="-122"/>
                <a:cs typeface="Times New Roman" pitchFamily="18" charset="0"/>
              </a:rPr>
              <a:t>)</a:t>
            </a:r>
            <a:endParaRPr lang="en-IN" sz="1800" b="0" u="none" strike="noStrike" dirty="0">
              <a:solidFill>
                <a:srgbClr val="000000"/>
              </a:solidFill>
              <a:uFillTx/>
              <a:latin typeface="Times New Roman" pitchFamily="18" charset="0"/>
              <a:cs typeface="Times New Roman" pitchFamily="18" charset="0"/>
            </a:endParaRPr>
          </a:p>
          <a:p>
            <a:pPr defTabSz="914400">
              <a:lnSpc>
                <a:spcPct val="100000"/>
              </a:lnSpc>
              <a:tabLst>
                <a:tab pos="0" algn="l"/>
              </a:tabLst>
            </a:pPr>
            <a:r>
              <a:rPr lang="en-US" sz="1800" dirty="0">
                <a:solidFill>
                  <a:schemeClr val="dk1"/>
                </a:solidFill>
                <a:latin typeface="Times New Roman" pitchFamily="18" charset="0"/>
                <a:ea typeface="SimSun" charset="-122"/>
                <a:cs typeface="Times New Roman" pitchFamily="18" charset="0"/>
              </a:rPr>
              <a:t>4.</a:t>
            </a:r>
            <a:r>
              <a:rPr lang="en-US" sz="1800" b="0" u="none" strike="noStrike" dirty="0">
                <a:solidFill>
                  <a:schemeClr val="dk1"/>
                </a:solidFill>
                <a:uFillTx/>
                <a:latin typeface="Times New Roman" pitchFamily="18" charset="0"/>
                <a:ea typeface="SimSun" charset="-122"/>
                <a:cs typeface="Times New Roman" pitchFamily="18" charset="0"/>
              </a:rPr>
              <a:t>218T1A0490(</a:t>
            </a:r>
            <a:r>
              <a:rPr lang="en-US" sz="1800" b="0" u="none" strike="noStrike" dirty="0" err="1">
                <a:solidFill>
                  <a:schemeClr val="dk1"/>
                </a:solidFill>
                <a:uFillTx/>
                <a:latin typeface="Times New Roman" pitchFamily="18" charset="0"/>
                <a:ea typeface="SimSun" charset="-122"/>
                <a:cs typeface="Times New Roman" pitchFamily="18" charset="0"/>
              </a:rPr>
              <a:t>P.Yaswanth</a:t>
            </a:r>
            <a:r>
              <a:rPr lang="en-US" sz="1800" b="0" u="none" strike="noStrike" dirty="0">
                <a:solidFill>
                  <a:schemeClr val="dk1"/>
                </a:solidFill>
                <a:uFillTx/>
                <a:latin typeface="Times New Roman" pitchFamily="18" charset="0"/>
                <a:ea typeface="SimSun" charset="-122"/>
                <a:cs typeface="Times New Roman" pitchFamily="18" charset="0"/>
              </a:rPr>
              <a:t>)</a:t>
            </a:r>
            <a:endParaRPr lang="en-IN" sz="1800" b="0" u="none" strike="noStrike" dirty="0">
              <a:solidFill>
                <a:srgbClr val="000000"/>
              </a:solidFill>
              <a:uFillTx/>
              <a:latin typeface="Times New Roman" pitchFamily="18" charset="0"/>
              <a:cs typeface="Times New Roman" pitchFamily="18" charset="0"/>
            </a:endParaRPr>
          </a:p>
          <a:p>
            <a:pPr>
              <a:lnSpc>
                <a:spcPct val="150000"/>
              </a:lnSpc>
            </a:pPr>
            <a:endParaRPr lang="en-GB" sz="1800" dirty="0">
              <a:latin typeface="Times New Roman" pitchFamily="18" charset="0"/>
              <a:cs typeface="Times New Roman" pitchFamily="18" charset="0"/>
            </a:endParaRPr>
          </a:p>
          <a:p>
            <a:pPr>
              <a:lnSpc>
                <a:spcPct val="150000"/>
              </a:lnSpc>
            </a:pPr>
            <a:endParaRPr lang="en-GB" sz="1800" dirty="0">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Block Diagram</a:t>
            </a:r>
            <a:endParaRPr lang="en-US" sz="3500" b="1" dirty="0">
              <a:solidFill>
                <a:schemeClr val="accent1"/>
              </a:solidFill>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2400" y="914400"/>
            <a:ext cx="8991600" cy="4952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
        <p:nvSpPr>
          <p:cNvPr id="6" name="Title 1"/>
          <p:cNvSpPr/>
          <p:nvPr>
            <p:ph idx="1"/>
          </p:nvPr>
        </p:nvSpPr>
        <p:spPr>
          <a:xfrm>
            <a:off x="76200" y="1219200"/>
            <a:ext cx="8610600" cy="4906963"/>
          </a:xfrm>
        </p:spPr>
        <p:txBody>
          <a:bodyPr/>
          <a:lstStyle/>
          <a:p>
            <a:pPr marL="342900" indent="-342900">
              <a:buFont typeface="Arial" charset="0"/>
              <a:buChar char="•"/>
            </a:pPr>
            <a:r>
              <a:rPr lang="en-IN" sz="2000" dirty="0">
                <a:latin typeface="Times New Roman" pitchFamily="18" charset="0"/>
                <a:cs typeface="Times New Roman" pitchFamily="18" charset="0"/>
              </a:rPr>
              <a:t>ESP32 is responsible for communication with a mobile device. It connects via </a:t>
            </a:r>
            <a:r>
              <a:rPr lang="en-IN" sz="2000" dirty="0" err="1">
                <a:latin typeface="Times New Roman" pitchFamily="18" charset="0"/>
                <a:cs typeface="Times New Roman" pitchFamily="18" charset="0"/>
              </a:rPr>
              <a:t>WiFi</a:t>
            </a:r>
            <a:r>
              <a:rPr lang="en-IN" sz="2000" dirty="0">
                <a:latin typeface="Times New Roman" pitchFamily="18" charset="0"/>
                <a:cs typeface="Times New Roman" pitchFamily="18" charset="0"/>
              </a:rPr>
              <a:t>/Bluetooth to transfer shopping cart data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Arduino UNO controls all operations  including motor movement, RFID scanning, and display updates also sends control signals to the motor driver and RFID reader.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Motor driver L298n receives control signals from Arduino Uno and converts the signals into motor power to drive the DC motors.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RFID System (Product Detection) scans RFID tags attached to products in the shopping cart and sends item details to Arduino for further processing.</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 Switch Button (ON/OFF Control) used for powering ON/OFF the RFID reader. When ON, the RFID reader scans product tags. When OFF, scanned product will be removed.</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 LCD Display (User Interface) shows product details, total cost, and cart status after scanning.</a:t>
            </a:r>
            <a:endParaRPr lang="en-IN" sz="2000" dirty="0">
              <a:latin typeface="Times New Roman" pitchFamily="18" charset="0"/>
              <a:cs typeface="Times New Roman" pitchFamily="18" charset="0"/>
            </a:endParaRPr>
          </a:p>
          <a:p>
            <a:endParaRPr lang="en-IN" dirty="0"/>
          </a:p>
        </p:txBody>
      </p:sp>
      <p:sp>
        <p:nvSpPr>
          <p:cNvPr id="8" name="TextBox 7"/>
          <p:cNvSpPr txBox="1"/>
          <p:nvPr/>
        </p:nvSpPr>
        <p:spPr>
          <a:xfrm>
            <a:off x="292359" y="450791"/>
            <a:ext cx="2679441" cy="630942"/>
          </a:xfrm>
          <a:prstGeom prst="rect">
            <a:avLst/>
          </a:prstGeom>
          <a:noFill/>
        </p:spPr>
        <p:txBody>
          <a:bodyPr wrap="square">
            <a:spAutoFit/>
          </a:bodyPr>
          <a:lstStyle/>
          <a:p>
            <a:pPr algn="ctr"/>
            <a:r>
              <a:rPr lang="en-US" sz="3500" b="1" dirty="0">
                <a:solidFill>
                  <a:schemeClr val="accent1"/>
                </a:solidFill>
                <a:latin typeface="Times New Roman" pitchFamily="18" charset="0"/>
                <a:cs typeface="Times New Roman" pitchFamily="18" charset="0"/>
              </a:rPr>
              <a:t>Explanation</a:t>
            </a:r>
            <a:endParaRPr lang="en-IN" sz="3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Results</a:t>
            </a:r>
            <a:endParaRPr lang="en-US" sz="3500" b="1" dirty="0">
              <a:solidFill>
                <a:schemeClr val="accent1"/>
              </a:solidFill>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63420" y="846138"/>
            <a:ext cx="4114800" cy="26590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599" y="846139"/>
            <a:ext cx="4267201" cy="2582862"/>
          </a:xfrm>
          <a:prstGeom prst="rect">
            <a:avLst/>
          </a:prstGeom>
          <a:noFill/>
          <a:ln>
            <a:noFill/>
          </a:ln>
        </p:spPr>
      </p:pic>
      <p:sp>
        <p:nvSpPr>
          <p:cNvPr id="10" name="TextBox 9"/>
          <p:cNvSpPr txBox="1"/>
          <p:nvPr/>
        </p:nvSpPr>
        <p:spPr>
          <a:xfrm>
            <a:off x="457200" y="3657599"/>
            <a:ext cx="4127240" cy="1839606"/>
          </a:xfrm>
          <a:prstGeom prst="rect">
            <a:avLst/>
          </a:prstGeom>
          <a:noFill/>
        </p:spPr>
        <p:txBody>
          <a:bodyPr wrap="square">
            <a:spAutoFit/>
          </a:bodyPr>
          <a:lstStyle/>
          <a:p>
            <a:pPr algn="just" defTabSz="-635">
              <a:lnSpc>
                <a:spcPct val="115000"/>
              </a:lnSpc>
              <a:spcAft>
                <a:spcPts val="1000"/>
              </a:spcAft>
              <a:tabLst>
                <a:tab pos="2125980" algn="l"/>
              </a:tabLst>
            </a:pPr>
            <a:r>
              <a:rPr lang="en-IN" sz="2000" dirty="0">
                <a:solidFill>
                  <a:srgbClr val="172B4D"/>
                </a:solidFill>
                <a:effectLst/>
                <a:latin typeface="Times New Roman" pitchFamily="18" charset="0"/>
                <a:ea typeface="Calibri" pitchFamily="34" charset="0"/>
                <a:cs typeface="Times New Roman" pitchFamily="18" charset="0"/>
              </a:rPr>
              <a:t>The "SMART TROLLEY - DIET" is a smart shopping trolley system. The trolley has successfully established a connection with a server, database, or user authentication system. </a:t>
            </a:r>
            <a:endParaRPr lang="en-IN" sz="2800" dirty="0">
              <a:effectLst/>
              <a:latin typeface="Calibri" pitchFamily="34" charset="0"/>
              <a:ea typeface="Calibri" pitchFamily="34" charset="0"/>
              <a:cs typeface="Times New Roman" pitchFamily="18" charset="0"/>
            </a:endParaRPr>
          </a:p>
        </p:txBody>
      </p:sp>
      <p:sp>
        <p:nvSpPr>
          <p:cNvPr id="12" name="TextBox 11"/>
          <p:cNvSpPr txBox="1"/>
          <p:nvPr/>
        </p:nvSpPr>
        <p:spPr>
          <a:xfrm>
            <a:off x="4724400" y="3657598"/>
            <a:ext cx="4267201" cy="2193549"/>
          </a:xfrm>
          <a:prstGeom prst="rect">
            <a:avLst/>
          </a:prstGeom>
          <a:noFill/>
        </p:spPr>
        <p:txBody>
          <a:bodyPr wrap="square">
            <a:spAutoFit/>
          </a:bodyPr>
          <a:lstStyle/>
          <a:p>
            <a:pPr algn="just" defTabSz="-635">
              <a:lnSpc>
                <a:spcPct val="115000"/>
              </a:lnSpc>
              <a:spcAft>
                <a:spcPts val="1000"/>
              </a:spcAft>
              <a:tabLst>
                <a:tab pos="2125980" algn="l"/>
              </a:tabLst>
            </a:pPr>
            <a:r>
              <a:rPr lang="en-IN" sz="2000" dirty="0">
                <a:solidFill>
                  <a:srgbClr val="172B4D"/>
                </a:solidFill>
                <a:effectLst/>
                <a:latin typeface="Times New Roman" pitchFamily="18" charset="0"/>
                <a:ea typeface="Calibri" pitchFamily="34" charset="0"/>
                <a:cs typeface="Times New Roman" pitchFamily="18" charset="0"/>
              </a:rPr>
              <a:t>The RFID tag scans an item, detecting product details. The LCD screen displays the item name, price, and total amount. The servo motor gently opens, allowing the product to be placed inside the trolley. </a:t>
            </a:r>
            <a:endParaRPr lang="en-IN" sz="2800" dirty="0">
              <a:effectLst/>
              <a:latin typeface="Calibri" pitchFamily="34" charset="0"/>
              <a:ea typeface="Calibri" pitchFamily="34"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5800" y="914400"/>
            <a:ext cx="7620000" cy="4571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Conclusion</a:t>
            </a:r>
            <a:endParaRPr lang="en-US" sz="3500" b="1" dirty="0">
              <a:solidFill>
                <a:schemeClr val="accent1"/>
              </a:solidFill>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sp>
        <p:nvSpPr>
          <p:cNvPr id="4" name="Content Placeholder 2"/>
          <p:cNvSpPr/>
          <p:nvPr>
            <p:ph idx="1"/>
          </p:nvPr>
        </p:nvSpPr>
        <p:spPr>
          <a:xfrm>
            <a:off x="457200" y="914400"/>
            <a:ext cx="8229600" cy="4876800"/>
          </a:xfrm>
        </p:spPr>
        <p:txBody>
          <a:bodyPr/>
          <a:lstStyle/>
          <a:p>
            <a:pPr marL="342900" indent="-342900">
              <a:buFont typeface="Arial" charset="0"/>
              <a:buChar char="•"/>
            </a:pPr>
            <a:r>
              <a:rPr lang="en-IN" sz="2000" dirty="0">
                <a:latin typeface="Times New Roman" pitchFamily="18" charset="0"/>
                <a:cs typeface="Times New Roman" pitchFamily="18" charset="0"/>
              </a:rPr>
              <a:t>By enabling customers to connect their smartphones to the trolley via a secure QR code link, the system ensures seamless interaction throughout the shopping process.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The trolley's autonomous movement, powered by Wi-Fi communication and real-time data processing, eliminates manual pushing and allows effortless navigation based on predefined thresholds.</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Replacing traditional barcode scanning with RFID technology further enhances efficiency by automatically detecting product prices and updating the total bill in real time.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This approach reduces errors, minimizes manual intervention, and ensures accurate expense tracking for customers via the mobile application. </a:t>
            </a:r>
            <a:endParaRPr lang="en-IN" sz="2000" dirty="0">
              <a:latin typeface="Times New Roman" pitchFamily="18" charset="0"/>
              <a:cs typeface="Times New Roman" pitchFamily="18" charset="0"/>
            </a:endParaRPr>
          </a:p>
          <a:p>
            <a:pPr marL="342900" indent="-342900">
              <a:buFont typeface="Arial" charset="0"/>
              <a:buChar char="•"/>
            </a:pPr>
            <a:r>
              <a:rPr lang="en-IN" sz="2000" dirty="0">
                <a:latin typeface="Times New Roman" pitchFamily="18" charset="0"/>
                <a:cs typeface="Times New Roman" pitchFamily="18" charset="0"/>
              </a:rPr>
              <a:t>The final step of digital billing simplifies the checkout process, allowing customers to pay directly through the application, thereby eliminating long queues and crowded counters.</a:t>
            </a:r>
            <a:endParaRPr lang="en-IN" sz="20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References</a:t>
            </a:r>
            <a:endParaRPr lang="en-US" sz="3500" b="1" dirty="0">
              <a:solidFill>
                <a:schemeClr val="accent1"/>
              </a:solidFill>
              <a:latin typeface="Times New Roman" pitchFamily="18" charset="0"/>
              <a:cs typeface="Times New Roman" pitchFamily="18" charset="0"/>
            </a:endParaRPr>
          </a:p>
        </p:txBody>
      </p:sp>
      <p:sp>
        <p:nvSpPr>
          <p:cNvPr id="5" name="Content Placeholder 4"/>
          <p:cNvSpPr/>
          <p:nvPr>
            <p:ph idx="1"/>
          </p:nvPr>
        </p:nvSpPr>
        <p:spPr>
          <a:xfrm>
            <a:off x="304800" y="914400"/>
            <a:ext cx="8534400" cy="4777581"/>
          </a:xfrm>
        </p:spPr>
        <p:txBody>
          <a:bodyPr/>
          <a:lstStyle/>
          <a:p>
            <a:pPr marL="342900" indent="-342900" defTabSz="-635">
              <a:buFont typeface="Arial" charset="0"/>
              <a:buChar char="•"/>
              <a:tabLst>
                <a:tab pos="0" algn="l"/>
              </a:tabLst>
            </a:pPr>
            <a:r>
              <a:rPr lang="en-IN" sz="2000" dirty="0">
                <a:latin typeface="Times New Roman" pitchFamily="18" charset="0"/>
                <a:cs typeface="Times New Roman" pitchFamily="18" charset="0"/>
              </a:rPr>
              <a:t>A. Kumar, A. Gupta, S. Balamurugan, S. Balaji, and R. Marimuthu, “Smart shopping cart,” in 2017 International conference on Microelectronic Devices, Circuits and Systems (ICMDCS), Aug 2017, pp. 1–4. </a:t>
            </a:r>
            <a:endParaRPr lang="en-IN" sz="2000" dirty="0">
              <a:latin typeface="Times New Roman" pitchFamily="18" charset="0"/>
              <a:cs typeface="Times New Roman" pitchFamily="18" charset="0"/>
            </a:endParaRPr>
          </a:p>
          <a:p>
            <a:pPr marL="342900" indent="-342900" defTabSz="-635">
              <a:buFont typeface="Arial" charset="0"/>
              <a:buChar char="•"/>
              <a:tabLst>
                <a:tab pos="0" algn="l"/>
              </a:tabLst>
            </a:pPr>
            <a:r>
              <a:rPr lang="en-IN" sz="2000" dirty="0">
                <a:latin typeface="Times New Roman" pitchFamily="18" charset="0"/>
                <a:cs typeface="Times New Roman" pitchFamily="18" charset="0"/>
              </a:rPr>
              <a:t>S. </a:t>
            </a:r>
            <a:r>
              <a:rPr lang="en-IN" sz="2000" dirty="0" err="1">
                <a:latin typeface="Times New Roman" pitchFamily="18" charset="0"/>
                <a:cs typeface="Times New Roman" pitchFamily="18" charset="0"/>
              </a:rPr>
              <a:t>Karjol</a:t>
            </a:r>
            <a:r>
              <a:rPr lang="en-IN" sz="2000" dirty="0">
                <a:latin typeface="Times New Roman" pitchFamily="18" charset="0"/>
                <a:cs typeface="Times New Roman" pitchFamily="18" charset="0"/>
              </a:rPr>
              <a:t>, A. Holla, and A. c b, An IOT Based Smart Shopping Cart for Smart Shopping, 04 2018, pp. 373–385.</a:t>
            </a:r>
            <a:endParaRPr lang="en-IN" sz="2000" dirty="0">
              <a:latin typeface="Times New Roman" pitchFamily="18" charset="0"/>
              <a:cs typeface="Times New Roman" pitchFamily="18" charset="0"/>
            </a:endParaRPr>
          </a:p>
          <a:p>
            <a:pPr marL="342900" indent="-342900" defTabSz="-635">
              <a:buFont typeface="Arial" charset="0"/>
              <a:buChar char="•"/>
              <a:tabLst>
                <a:tab pos="0" algn="l"/>
              </a:tabLst>
            </a:pPr>
            <a:r>
              <a:rPr lang="en-IN" sz="2000" dirty="0">
                <a:latin typeface="Times New Roman" pitchFamily="18" charset="0"/>
                <a:cs typeface="Times New Roman" pitchFamily="18" charset="0"/>
              </a:rPr>
              <a:t>P. Chandrasekar and T. Sangeetha, “Smart shopping cart with automatic billing system through </a:t>
            </a:r>
            <a:r>
              <a:rPr lang="en-IN" sz="2000" dirty="0" err="1">
                <a:latin typeface="Times New Roman" pitchFamily="18" charset="0"/>
                <a:cs typeface="Times New Roman" pitchFamily="18" charset="0"/>
              </a:rPr>
              <a:t>rfid</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zigbee</a:t>
            </a:r>
            <a:r>
              <a:rPr lang="en-IN" sz="2000" dirty="0">
                <a:latin typeface="Times New Roman" pitchFamily="18" charset="0"/>
                <a:cs typeface="Times New Roman" pitchFamily="18" charset="0"/>
              </a:rPr>
              <a:t>,” 2014 International Conference on Information Communication and Embedded Systems, ICICES 2014, 02 2015. </a:t>
            </a:r>
            <a:endParaRPr lang="en-IN" sz="2000" dirty="0">
              <a:latin typeface="Times New Roman" pitchFamily="18" charset="0"/>
              <a:cs typeface="Times New Roman" pitchFamily="18" charset="0"/>
            </a:endParaRPr>
          </a:p>
          <a:p>
            <a:pPr marL="342900" indent="-342900" defTabSz="-635">
              <a:buFont typeface="Arial" charset="0"/>
              <a:buChar char="•"/>
              <a:tabLst>
                <a:tab pos="0" algn="l"/>
              </a:tabLst>
            </a:pPr>
            <a:r>
              <a:rPr lang="en-IN" sz="2000" dirty="0">
                <a:latin typeface="Times New Roman" pitchFamily="18" charset="0"/>
                <a:cs typeface="Times New Roman" pitchFamily="18" charset="0"/>
              </a:rPr>
              <a:t>S. </a:t>
            </a:r>
            <a:r>
              <a:rPr lang="en-IN" sz="2000" dirty="0" err="1">
                <a:latin typeface="Times New Roman" pitchFamily="18" charset="0"/>
                <a:cs typeface="Times New Roman" pitchFamily="18" charset="0"/>
              </a:rPr>
              <a:t>Nitnaware</a:t>
            </a:r>
            <a:r>
              <a:rPr lang="en-IN" sz="2000" dirty="0">
                <a:latin typeface="Times New Roman" pitchFamily="18" charset="0"/>
                <a:cs typeface="Times New Roman" pitchFamily="18" charset="0"/>
              </a:rPr>
              <a:t>, “Smart trolley using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International Journal for Research in Applied Science and Engineering Technology, vol. V, pp. 1990– 1991, 10 2017.</a:t>
            </a:r>
            <a:endParaRPr lang="en-IN" sz="2000" dirty="0">
              <a:latin typeface="Times New Roman" pitchFamily="18" charset="0"/>
              <a:cs typeface="Times New Roman" pitchFamily="18" charset="0"/>
            </a:endParaRPr>
          </a:p>
          <a:p>
            <a:pPr marL="342900" indent="-342900" defTabSz="-635">
              <a:buFont typeface="Arial" charset="0"/>
              <a:buChar char="•"/>
              <a:tabLst>
                <a:tab pos="0" algn="l"/>
              </a:tabLst>
            </a:pPr>
            <a:r>
              <a:rPr lang="en-US" sz="2000" dirty="0">
                <a:latin typeface="Times New Roman" pitchFamily="18" charset="0"/>
                <a:cs typeface="Times New Roman" pitchFamily="18" charset="0"/>
              </a:rPr>
              <a:t>W. Shi, J. Cao, Q. Zhang, Y. Li, and L. Xu, “Edge computing: Vision and challenges,” IEEE Internet of Things Journal, vol. 3, no. 5, pp. 637–646, Oct 2016.</a:t>
            </a:r>
            <a:endParaRPr lang="en-IN" sz="2000" b="0" u="none" strike="noStrike" dirty="0">
              <a:solidFill>
                <a:srgbClr val="000000"/>
              </a:solidFill>
              <a:uFillTx/>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2895600" y="2532413"/>
            <a:ext cx="3352800" cy="896587"/>
          </a:xfrm>
        </p:spPr>
        <p:txBody>
          <a:bodyPr/>
          <a:lstStyle/>
          <a:p>
            <a:r>
              <a:rPr lang="en-US" sz="5000" b="1" dirty="0">
                <a:solidFill>
                  <a:schemeClr val="accent1"/>
                </a:solidFill>
                <a:latin typeface="Times New Roman" pitchFamily="18" charset="0"/>
                <a:cs typeface="Times New Roman" pitchFamily="18" charset="0"/>
              </a:rPr>
              <a:t>Thank You</a:t>
            </a:r>
            <a:endParaRPr lang="en-US" sz="5000" b="1" dirty="0">
              <a:solidFill>
                <a:schemeClr val="accent1"/>
              </a:solidFill>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Contents</a:t>
            </a:r>
            <a:endParaRPr lang="en-US" sz="3500" b="1" dirty="0">
              <a:solidFill>
                <a:schemeClr val="accent1"/>
              </a:solidFill>
              <a:latin typeface="Times New Roman" pitchFamily="18" charset="0"/>
              <a:cs typeface="Times New Roman" pitchFamily="18" charset="0"/>
            </a:endParaRPr>
          </a:p>
        </p:txBody>
      </p:sp>
      <p:sp>
        <p:nvSpPr>
          <p:cNvPr id="3" name="Content Placeholder 2"/>
          <p:cNvSpPr/>
          <p:nvPr>
            <p:ph idx="1"/>
          </p:nvPr>
        </p:nvSpPr>
        <p:spPr>
          <a:xfrm>
            <a:off x="457200" y="882236"/>
            <a:ext cx="8229600" cy="4525963"/>
          </a:xfrm>
        </p:spPr>
        <p:txBody>
          <a:bodyPr/>
          <a:lstStyle/>
          <a:p>
            <a:pPr algn="just">
              <a:buFont typeface="Wingdings" charset="2"/>
              <a:buChar char="§"/>
            </a:pPr>
            <a:r>
              <a:rPr lang="en-IN" dirty="0">
                <a:latin typeface="Times New Roman" pitchFamily="18" charset="0"/>
                <a:cs typeface="Times New Roman" pitchFamily="18" charset="0"/>
              </a:rPr>
              <a:t>Abstract</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Literature survey</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Existing methodology</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Proposed methodology</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a:p>
            <a:pPr algn="just">
              <a:buFont typeface="Wingdings" charset="2"/>
              <a:buChar char="§"/>
            </a:pPr>
            <a:r>
              <a:rPr lang="en-IN" dirty="0">
                <a:latin typeface="Times New Roman" pitchFamily="18" charset="0"/>
                <a:cs typeface="Times New Roman" pitchFamily="18" charset="0"/>
              </a:rPr>
              <a:t>References </a:t>
            </a:r>
            <a:endParaRPr lang="en-US" dirty="0">
              <a:latin typeface="Times New Roman" pitchFamily="18" charset="0"/>
              <a:cs typeface="Times New Roman" pitchFamily="18" charset="0"/>
            </a:endParaRPr>
          </a:p>
          <a:p>
            <a:endParaRPr lang="en-US" dirty="0"/>
          </a:p>
        </p:txBody>
      </p:sp>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Abstract</a:t>
            </a:r>
            <a:endParaRPr lang="en-US" sz="3500" b="1" dirty="0">
              <a:solidFill>
                <a:schemeClr val="accent1"/>
              </a:solidFill>
              <a:latin typeface="Times New Roman" pitchFamily="18" charset="0"/>
              <a:cs typeface="Times New Roman" pitchFamily="18" charset="0"/>
            </a:endParaRPr>
          </a:p>
        </p:txBody>
      </p:sp>
      <p:sp>
        <p:nvSpPr>
          <p:cNvPr id="3" name="Content Placeholder 2"/>
          <p:cNvSpPr/>
          <p:nvPr>
            <p:ph idx="1"/>
          </p:nvPr>
        </p:nvSpPr>
        <p:spPr>
          <a:xfrm>
            <a:off x="441158" y="990600"/>
            <a:ext cx="8229600" cy="4525963"/>
          </a:xfrm>
        </p:spPr>
        <p:txBody>
          <a:bodyPr/>
          <a:lstStyle/>
          <a:p>
            <a:r>
              <a:rPr lang="en-US" sz="2000" dirty="0">
                <a:latin typeface="Times New Roman" pitchFamily="18" charset="0"/>
                <a:cs typeface="Times New Roman" pitchFamily="18" charset="0"/>
              </a:rPr>
              <a:t>With the increasing number of shoppers in urban areas, especially during holidays and special promotions, long queues at supermarket checkout counters have become a major inconvenience.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Traditional shopping methods require customers to manually collect items, carry a basket or cart, and wait in long lines for billing, which results in inefficiencies and wasted time. To address these challenges, this research proposes the development of a </a:t>
            </a:r>
            <a:r>
              <a:rPr lang="en-US" sz="2000" b="1" dirty="0">
                <a:latin typeface="Times New Roman" pitchFamily="18" charset="0"/>
                <a:cs typeface="Times New Roman" pitchFamily="18" charset="0"/>
              </a:rPr>
              <a:t>smart shopping basket</a:t>
            </a:r>
            <a:r>
              <a:rPr lang="en-US" sz="2000" dirty="0">
                <a:latin typeface="Times New Roman" pitchFamily="18" charset="0"/>
                <a:cs typeface="Times New Roman" pitchFamily="18" charset="0"/>
              </a:rPr>
              <a:t> integrated with barcode scanning and real-time billing features</a:t>
            </a:r>
            <a:r>
              <a:rPr lang="en-US" dirty="0"/>
              <a:t>.</a:t>
            </a:r>
            <a:endParaRPr lang="en-US" dirty="0"/>
          </a:p>
          <a:p>
            <a:r>
              <a:rPr lang="en-US" sz="2000" dirty="0">
                <a:latin typeface="Times New Roman" pitchFamily="18" charset="0"/>
                <a:cs typeface="Times New Roman" pitchFamily="18" charset="0"/>
              </a:rPr>
              <a:t>By integrating </a:t>
            </a:r>
            <a:r>
              <a:rPr lang="en-US" sz="2000" b="1" dirty="0">
                <a:latin typeface="Times New Roman" pitchFamily="18" charset="0"/>
                <a:cs typeface="Times New Roman" pitchFamily="18" charset="0"/>
              </a:rPr>
              <a:t>real-time price calculation, automated billing, and IoT-based data transfer</a:t>
            </a:r>
            <a:r>
              <a:rPr lang="en-US" sz="2000" dirty="0">
                <a:latin typeface="Times New Roman" pitchFamily="18" charset="0"/>
                <a:cs typeface="Times New Roman" pitchFamily="18" charset="0"/>
              </a:rPr>
              <a:t>, this smart shopping basket enhances convenience, reduces shopping time, and improves the overall retail experience</a:t>
            </a:r>
            <a:r>
              <a:rPr lang="en-US" dirty="0"/>
              <a:t>.</a:t>
            </a:r>
            <a:endParaRPr lang="en-US" dirty="0"/>
          </a:p>
          <a:p>
            <a:r>
              <a:rPr lang="en-US" sz="2000" dirty="0">
                <a:latin typeface="Times New Roman" pitchFamily="18" charset="0"/>
                <a:cs typeface="Times New Roman" pitchFamily="18" charset="0"/>
              </a:rPr>
              <a:t>This innovation aims to revolutionize supermarket shopping by introducing a seamless, efficient, and user-friendly alternative to traditional checkout systems.</a:t>
            </a:r>
            <a:endParaRPr lang="en-IN" sz="2000" b="0" u="none" strike="noStrike" dirty="0">
              <a:solidFill>
                <a:schemeClr val="dk1"/>
              </a:solidFill>
              <a:uFillTx/>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424052" y="198437"/>
            <a:ext cx="8229600" cy="1143000"/>
          </a:xfrm>
        </p:spPr>
        <p:txBody>
          <a:bodyPr/>
          <a:lstStyle/>
          <a:p>
            <a:r>
              <a:rPr lang="en-US" sz="3500" b="1" dirty="0">
                <a:solidFill>
                  <a:schemeClr val="accent1"/>
                </a:solidFill>
                <a:latin typeface="Times New Roman" pitchFamily="18" charset="0"/>
                <a:cs typeface="Times New Roman" pitchFamily="18" charset="0"/>
              </a:rPr>
              <a:t>Introduction</a:t>
            </a:r>
            <a:endParaRPr lang="en-US" sz="3500" b="1" dirty="0">
              <a:solidFill>
                <a:schemeClr val="accent1"/>
              </a:solidFill>
              <a:latin typeface="Times New Roman" pitchFamily="18" charset="0"/>
              <a:cs typeface="Times New Roman" pitchFamily="18" charset="0"/>
            </a:endParaRPr>
          </a:p>
        </p:txBody>
      </p:sp>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
        <p:nvSpPr>
          <p:cNvPr id="5" name="Content Placeholder 2"/>
          <p:cNvSpPr/>
          <p:nvPr>
            <p:ph idx="1"/>
          </p:nvPr>
        </p:nvSpPr>
        <p:spPr>
          <a:xfrm>
            <a:off x="441158" y="990600"/>
            <a:ext cx="8229600" cy="4525963"/>
          </a:xfrm>
        </p:spPr>
        <p:txBody>
          <a:bodyPr/>
          <a:lstStyle/>
          <a:p>
            <a:r>
              <a:rPr lang="en-US" sz="2000" dirty="0">
                <a:effectLst/>
                <a:latin typeface="Times New Roman" pitchFamily="18" charset="0"/>
                <a:ea typeface="Calibri" pitchFamily="34" charset="0"/>
              </a:rPr>
              <a:t>The current shopping system struggles with the time-consuming billing process and the need for trolleys with children. </a:t>
            </a:r>
            <a:endParaRPr lang="en-US" sz="2000" dirty="0">
              <a:effectLst/>
              <a:latin typeface="Times New Roman" pitchFamily="18" charset="0"/>
              <a:ea typeface="Calibri" pitchFamily="34" charset="0"/>
            </a:endParaRPr>
          </a:p>
          <a:p>
            <a:r>
              <a:rPr lang="en-US" sz="2000" dirty="0">
                <a:effectLst/>
                <a:latin typeface="Times New Roman" pitchFamily="18" charset="0"/>
                <a:ea typeface="Calibri" pitchFamily="34" charset="0"/>
              </a:rPr>
              <a:t>A project aims to reduce this by implementing an automatic billing system using RFID technology. </a:t>
            </a:r>
            <a:endParaRPr lang="en-US" sz="2000" dirty="0">
              <a:effectLst/>
              <a:latin typeface="Times New Roman" pitchFamily="18" charset="0"/>
              <a:ea typeface="Calibri" pitchFamily="34" charset="0"/>
            </a:endParaRPr>
          </a:p>
          <a:p>
            <a:r>
              <a:rPr lang="en-US" sz="2000" dirty="0">
                <a:effectLst/>
                <a:latin typeface="Times New Roman" pitchFamily="18" charset="0"/>
                <a:ea typeface="Calibri" pitchFamily="34" charset="0"/>
              </a:rPr>
              <a:t>The system also allows trolleys to move based on </a:t>
            </a:r>
            <a:r>
              <a:rPr lang="en-US" sz="2000" dirty="0" err="1">
                <a:effectLst/>
                <a:latin typeface="Times New Roman" pitchFamily="18" charset="0"/>
                <a:ea typeface="Calibri" pitchFamily="34" charset="0"/>
              </a:rPr>
              <a:t>WiFi</a:t>
            </a:r>
            <a:r>
              <a:rPr lang="en-US" sz="2000" dirty="0">
                <a:effectLst/>
                <a:latin typeface="Times New Roman" pitchFamily="18" charset="0"/>
                <a:ea typeface="Calibri" pitchFamily="34" charset="0"/>
              </a:rPr>
              <a:t> signal strength, allowing customers to shop conveniently while their children are present. </a:t>
            </a:r>
            <a:endParaRPr lang="en-US" sz="2000" dirty="0">
              <a:effectLst/>
              <a:latin typeface="Times New Roman" pitchFamily="18" charset="0"/>
              <a:ea typeface="Calibri" pitchFamily="34" charset="0"/>
            </a:endParaRPr>
          </a:p>
          <a:p>
            <a:r>
              <a:rPr lang="en-US" sz="2000" dirty="0">
                <a:effectLst/>
                <a:latin typeface="Times New Roman" pitchFamily="18" charset="0"/>
                <a:ea typeface="Calibri" pitchFamily="34" charset="0"/>
              </a:rPr>
              <a:t>This innovative solution improves the shopping experience.</a:t>
            </a:r>
            <a:r>
              <a:rPr lang="en-US" sz="2000" dirty="0">
                <a:effectLst/>
                <a:latin typeface="Calibri" pitchFamily="34" charset="0"/>
                <a:ea typeface="Calibri" pitchFamily="34" charset="0"/>
                <a:cs typeface="Times New Roman" pitchFamily="18" charset="0"/>
              </a:rPr>
              <a:t> </a:t>
            </a:r>
            <a:r>
              <a:rPr lang="en-US" sz="2000" dirty="0">
                <a:effectLst/>
                <a:latin typeface="Times New Roman" pitchFamily="18" charset="0"/>
                <a:ea typeface="Calibri" pitchFamily="34" charset="0"/>
              </a:rPr>
              <a:t>The Internet of Things (IoT) is a network of devices with sensors, processing capabilities, and software that connect and exchange data over the internet.</a:t>
            </a:r>
            <a:endParaRPr lang="en-US" sz="2000" dirty="0">
              <a:effectLst/>
              <a:latin typeface="Times New Roman" pitchFamily="18" charset="0"/>
              <a:ea typeface="Calibri" pitchFamily="34" charset="0"/>
            </a:endParaRPr>
          </a:p>
          <a:p>
            <a:r>
              <a:rPr lang="en-US" sz="2000" dirty="0">
                <a:effectLst/>
                <a:latin typeface="Times New Roman" pitchFamily="18" charset="0"/>
                <a:ea typeface="Calibri" pitchFamily="34" charset="0"/>
              </a:rPr>
              <a:t>IoT applications offer significant value in our lives, with wireless networks, superior sensors, and computing capabilities. </a:t>
            </a:r>
            <a:endParaRPr lang="en-US" sz="2000" dirty="0">
              <a:effectLst/>
              <a:latin typeface="Times New Roman" pitchFamily="18" charset="0"/>
              <a:ea typeface="Calibri" pitchFamily="34" charset="0"/>
            </a:endParaRPr>
          </a:p>
          <a:p>
            <a:r>
              <a:rPr lang="en-US" sz="2000" dirty="0">
                <a:effectLst/>
                <a:latin typeface="Times New Roman" pitchFamily="18" charset="0"/>
                <a:ea typeface="Calibri" pitchFamily="34" charset="0"/>
              </a:rPr>
              <a:t>With billions of everyday objects equipped, IoT applications could become the next frontier.</a:t>
            </a:r>
            <a:r>
              <a:rPr lang="en-US" sz="2000" dirty="0">
                <a:effectLst/>
                <a:latin typeface="Times New Roman" pitchFamily="18" charset="0"/>
                <a:ea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Literature Survey</a:t>
            </a:r>
            <a:endParaRPr lang="en-IN" sz="3500" b="1" dirty="0">
              <a:solidFill>
                <a:schemeClr val="accent1"/>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000" y="1066800"/>
            <a:ext cx="8305800" cy="4572000"/>
          </a:xfrm>
        </p:spPr>
      </p:pic>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Problem statement</a:t>
            </a:r>
            <a:endParaRPr lang="en-US" sz="3500" b="1" dirty="0">
              <a:solidFill>
                <a:schemeClr val="accent1"/>
              </a:solidFill>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343400" y="914401"/>
            <a:ext cx="4572000" cy="4267200"/>
          </a:xfrm>
          <a:prstGeom prst="rect">
            <a:avLst/>
          </a:prstGeom>
        </p:spPr>
      </p:pic>
      <p:sp>
        <p:nvSpPr>
          <p:cNvPr id="12" name="TextBox 11"/>
          <p:cNvSpPr txBox="1"/>
          <p:nvPr/>
        </p:nvSpPr>
        <p:spPr>
          <a:xfrm>
            <a:off x="76200" y="980451"/>
            <a:ext cx="4114800" cy="4401205"/>
          </a:xfrm>
          <a:prstGeom prst="rect">
            <a:avLst/>
          </a:prstGeom>
          <a:noFill/>
        </p:spPr>
        <p:txBody>
          <a:bodyPr wrap="square">
            <a:spAutoFit/>
          </a:bodyPr>
          <a:lstStyle/>
          <a:p>
            <a:pPr marL="342900" indent="-342900">
              <a:buFont typeface="Arial" charset="0"/>
              <a:buChar char="•"/>
            </a:pPr>
            <a:r>
              <a:rPr lang="en-US" sz="2000" dirty="0">
                <a:latin typeface="Times New Roman" pitchFamily="18" charset="0"/>
                <a:cs typeface="Times New Roman" pitchFamily="18" charset="0"/>
              </a:rPr>
              <a:t>Customers often face long checkout queues due to the manual billing process, leading to inconvenience and time wastage.</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Additionally, carts lack smart features such as automatic product detection and real-time billing updates.</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The waiting time and congestion can make shopping a stressful experience.</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Customers may avoid physical stores and prefer online shopping due to inefficiencies.</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2401" y="914400"/>
            <a:ext cx="4800600" cy="4495800"/>
          </a:xfrm>
          <a:prstGeom prst="rect">
            <a:avLst/>
          </a:prstGeom>
        </p:spPr>
      </p:pic>
      <p:sp>
        <p:nvSpPr>
          <p:cNvPr id="7" name="TextBox 6"/>
          <p:cNvSpPr txBox="1"/>
          <p:nvPr/>
        </p:nvSpPr>
        <p:spPr>
          <a:xfrm>
            <a:off x="4991100" y="609600"/>
            <a:ext cx="4038600" cy="5324535"/>
          </a:xfrm>
          <a:prstGeom prst="rect">
            <a:avLst/>
          </a:prstGeom>
          <a:noFill/>
        </p:spPr>
        <p:txBody>
          <a:bodyPr wrap="square">
            <a:spAutoFit/>
          </a:bodyPr>
          <a:lstStyle/>
          <a:p>
            <a:pPr marL="342900" indent="-342900">
              <a:buFont typeface="Arial" charset="0"/>
              <a:buChar char="•"/>
            </a:pPr>
            <a:r>
              <a:rPr lang="en-US" sz="2000" dirty="0">
                <a:latin typeface="Times New Roman" pitchFamily="18" charset="0"/>
                <a:cs typeface="Times New Roman" pitchFamily="18" charset="0"/>
              </a:rPr>
              <a:t>Shopping carts, while widely used, come with several disadvantages.</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Maneuvering heavy carts can be physically demanding, especially for elderly shoppers.</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Moreover, hygiene remains a major issue, as multiple users frequently touch cart handles, increasing the risk of germ transmission. </a:t>
            </a:r>
            <a:endParaRPr lang="en-US" sz="2000" dirty="0">
              <a:latin typeface="Times New Roman" pitchFamily="18" charset="0"/>
              <a:cs typeface="Times New Roman" pitchFamily="18" charset="0"/>
            </a:endParaRPr>
          </a:p>
          <a:p>
            <a:pPr marL="342900" indent="-342900">
              <a:buFont typeface="Arial" charset="0"/>
              <a:buChar char="•"/>
            </a:pPr>
            <a:r>
              <a:rPr lang="en-US" sz="2000" dirty="0">
                <a:latin typeface="Times New Roman" pitchFamily="18" charset="0"/>
                <a:cs typeface="Times New Roman" pitchFamily="18" charset="0"/>
              </a:rPr>
              <a:t>These challenges highlight the need for an innovative smart shopping cart system that enhances efficiency, security, and customer experience."</a:t>
            </a:r>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200" b="1" dirty="0">
                <a:solidFill>
                  <a:schemeClr val="accent1"/>
                </a:solidFill>
                <a:latin typeface="Times New Roman" pitchFamily="18" charset="0"/>
                <a:cs typeface="Times New Roman" pitchFamily="18" charset="0"/>
              </a:rPr>
              <a:t>Existing Methodology </a:t>
            </a:r>
            <a:endParaRPr lang="en-IN" dirty="0"/>
          </a:p>
        </p:txBody>
      </p:sp>
      <p:sp>
        <p:nvSpPr>
          <p:cNvPr id="3" name="Content Placeholder 2"/>
          <p:cNvSpPr/>
          <p:nvPr>
            <p:ph idx="1"/>
          </p:nvPr>
        </p:nvSpPr>
        <p:spPr>
          <a:xfrm>
            <a:off x="457200" y="990600"/>
            <a:ext cx="8229600" cy="5135567"/>
          </a:xfrm>
        </p:spPr>
        <p:txBody>
          <a:bodyPr/>
          <a:lstStyle/>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Product Scanning with Barcode Technology:</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Customers use a barcode scanner integrated into a mobile application to scan product barcodes as they place items in the smart shopping basket.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Weight Sensor Verification:</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A weight sensor (load cell) is installed at the base of the shopping basket. The weight of the added products is recorded and compared with the expected weight from the barcode database to ensure accuracy and prevent fraud.</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Real-Time Data Processing and Billing:</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The scanned product details and total cost are processed by a microcontroller and stored in memory.</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r>
              <a:rPr lang="en-US" sz="2000" b="1" dirty="0">
                <a:latin typeface="Times New Roman" pitchFamily="18" charset="0"/>
                <a:cs typeface="Times New Roman" pitchFamily="18" charset="0"/>
              </a:rPr>
              <a:t>Wireless Communication and IoT Integration: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basket communicates wirelessly with the store’s central computer using Wi-Fi or another communication protocol.</a:t>
            </a:r>
            <a:endParaRPr lang="en-US" sz="2000" dirty="0">
              <a:latin typeface="Times New Roman" pitchFamily="18" charset="0"/>
              <a:cs typeface="Times New Roman" pitchFamily="18" charset="0"/>
            </a:endParaRPr>
          </a:p>
          <a:p>
            <a:endParaRPr lang="en-IN" dirty="0"/>
          </a:p>
        </p:txBody>
      </p:sp>
      <p:sp>
        <p:nvSpPr>
          <p:cNvPr id="4" name="Slide Number Placeholder 3"/>
          <p:cNvSpPr/>
          <p:nvPr>
            <p:ph type="sldNum" sz="quarter" idx="12"/>
          </p:nvPr>
        </p:nvSpPr>
        <p:spPr/>
        <p:txBody>
          <a:bodyPr/>
          <a:lstStyle/>
          <a:p>
            <a:pPr>
              <a:defRPr/>
            </a:pPr>
            <a:fld id="{165922B6-AAE1-E24B-9DCA-69C320E3E55E}"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3500" b="1" dirty="0">
                <a:solidFill>
                  <a:schemeClr val="accent1"/>
                </a:solidFill>
                <a:latin typeface="Times New Roman" pitchFamily="18" charset="0"/>
                <a:cs typeface="Times New Roman" pitchFamily="18" charset="0"/>
              </a:rPr>
              <a:t>Proposed Methodology </a:t>
            </a:r>
            <a:endParaRPr lang="en-US" sz="3500" b="1" dirty="0">
              <a:solidFill>
                <a:schemeClr val="accent1"/>
              </a:solidFill>
              <a:latin typeface="Times New Roman" pitchFamily="18" charset="0"/>
              <a:cs typeface="Times New Roman" pitchFamily="18" charset="0"/>
            </a:endParaRPr>
          </a:p>
        </p:txBody>
      </p:sp>
      <p:sp>
        <p:nvSpPr>
          <p:cNvPr id="3" name="Slide Number Placeholder 2"/>
          <p:cNvSpPr/>
          <p:nvPr>
            <p:ph type="sldNum" sz="quarter" idx="12"/>
          </p:nvPr>
        </p:nvSpPr>
        <p:spPr/>
        <p:txBody>
          <a:bodyPr/>
          <a:lstStyle/>
          <a:p>
            <a:pPr>
              <a:defRPr/>
            </a:pPr>
            <a:fld id="{165922B6-AAE1-E24B-9DCA-69C320E3E55E}" type="slidenum">
              <a:rPr lang="en-US" altLang="en-US" smtClean="0"/>
            </a:fld>
            <a:endParaRPr lang="en-US" altLang="en-US"/>
          </a:p>
        </p:txBody>
      </p:sp>
      <p:sp>
        <p:nvSpPr>
          <p:cNvPr id="4" name="Content Placeholder 2"/>
          <p:cNvSpPr/>
          <p:nvPr>
            <p:ph idx="1"/>
          </p:nvPr>
        </p:nvSpPr>
        <p:spPr>
          <a:xfrm>
            <a:off x="441158" y="990600"/>
            <a:ext cx="8229600" cy="4876800"/>
          </a:xfrm>
        </p:spPr>
        <p:txBody>
          <a:bodyPr/>
          <a:lstStyle/>
          <a:p>
            <a:pPr marL="342900" marR="0" lvl="0" indent="-342900" algn="l" defTabSz="914400" rtl="0" eaLnBrk="0" fontAlgn="base" latinLnBrk="0" hangingPunct="0">
              <a:lnSpc>
                <a:spcPct val="100000"/>
              </a:lnSpc>
              <a:spcBef>
                <a:spcPct val="0"/>
              </a:spcBef>
              <a:spcAft>
                <a:spcPct val="0"/>
              </a:spcAft>
              <a:buClrTx/>
              <a:buSzTx/>
              <a:buFont typeface="Arial" charset="0"/>
              <a:buChar char="•"/>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The system begins with the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customer connecting their smartphone to the trolley using a QR code</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establishing a secure link between the trolley and the mobile application. This application manages billing, tracking, and user preferences throughout the shopping process.</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charset="0"/>
              <a:buChar char="•"/>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Once connected, the trolley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autonomously follows the customer</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using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Wi-Fi communication and its signal strength by</a:t>
            </a:r>
            <a:r>
              <a:rPr kumimoji="0" lang="en-US" altLang="en-US" sz="2000" b="1" i="0" u="none" strike="noStrike" cap="none" normalizeH="0" dirty="0">
                <a:ln>
                  <a:noFill/>
                </a:ln>
                <a:solidFill>
                  <a:schemeClr val="tx1"/>
                </a:solidFill>
                <a:effectLst/>
                <a:latin typeface="Times New Roman" pitchFamily="18" charset="0"/>
                <a:cs typeface="Times New Roman" pitchFamily="18" charset="0"/>
              </a:rPr>
              <a:t> having threshold</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 values</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eliminating the need for manual pushing.</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charset="0"/>
              <a:buChar char="•"/>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The trolley adjusts its speed and position based on real-time data, ensuring smooth and effortless movement. Instead of traditional barcode scanning,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RFID technology is used to automatically detect product prices</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allowing seamless item addition without manual intervention. The total bill is continuously updated and displayed on the mobile app, enabling customers to track their expenses in real time.</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charset="0"/>
              <a:buChar char="•"/>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Finally, the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billing process is completed digitally</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allowing customers to pay directly through the application, avoiding long queues and crowded checkout areas. </a:t>
            </a:r>
            <a:br>
              <a:rPr kumimoji="0" lang="en-US" altLang="en-US" sz="1600" b="0" i="0" u="none" strike="noStrike" cap="none" normalizeH="0" baseline="0" dirty="0">
                <a:ln>
                  <a:noFill/>
                </a:ln>
                <a:solidFill>
                  <a:schemeClr val="tx1"/>
                </a:solidFill>
                <a:effectLst/>
                <a:latin typeface="Arial" charset="0"/>
              </a:rPr>
            </a:br>
            <a:endParaRPr kumimoji="0" lang="en-US" altLang="en-US" sz="1600" b="0" i="0" u="none" strike="noStrike" cap="none" normalizeH="0" baseline="0" dirty="0">
              <a:ln>
                <a:noFill/>
              </a:ln>
              <a:solidFill>
                <a:schemeClr val="tx1"/>
              </a:solidFill>
              <a:effectLst/>
              <a:latin typeface="Arial" charset="0"/>
            </a:endParaRPr>
          </a:p>
          <a:p>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1_Custom Design</Template>
  <TotalTime>0</TotalTime>
  <Words>0</Words>
  <Application/>
  <PresentationFormat>On-screen Show (4:3)</PresentationFormat>
  <Paragraphs>96</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16</vt:i4>
      </vt:variant>
    </vt:vector>
  </HeadingPairs>
  <TitlesOfParts>
    <vt:vector size="26" baseType="lpstr">
      <vt:lpstr>Arial</vt:lpstr>
      <vt:lpstr>SimSun</vt:lpstr>
      <vt:lpstr>Wingdings</vt:lpstr>
      <vt:lpstr>Comic Sans MS</vt:lpstr>
      <vt:lpstr>Calibri</vt:lpstr>
      <vt:lpstr>Calibri Light</vt:lpstr>
      <vt:lpstr>Times New Roman</vt:lpstr>
      <vt:lpstr>1_Custom Design</vt:lpstr>
      <vt:lpstr>Custom Design</vt:lpstr>
      <vt:lpstr>Unit-2_Lec-1</vt:lpstr>
      <vt:lpstr>  Department of Electronics and Communication Engineering</vt:lpstr>
      <vt:lpstr>Contents</vt:lpstr>
      <vt:lpstr>Abstract</vt:lpstr>
      <vt:lpstr>Introduction</vt:lpstr>
      <vt:lpstr>Literature Survey</vt:lpstr>
      <vt:lpstr>Problem statement</vt:lpstr>
      <vt:lpstr>PowerPoint 演示文稿</vt:lpstr>
      <vt:lpstr>Existing Methodology </vt:lpstr>
      <vt:lpstr>Proposed Methodology </vt:lpstr>
      <vt:lpstr>Block Diagram</vt:lpstr>
      <vt:lpstr>PowerPoint 演示文稿</vt:lpstr>
      <vt:lpstr>Results</vt:lpstr>
      <vt:lpstr>PowerPoint 演示文稿</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iPhone</cp:lastModifiedBy>
  <cp:revision>125</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56696D3293011783ACDBF867B45B61E0_32</vt:lpwstr>
  </property>
  <property fmtid="{D5CDD505-2E9C-101B-9397-08002B2CF9AE}" pid="3" name="KSOProductBuildVer">
    <vt:lpwstr>3081-11.33.90</vt:lpwstr>
  </property>
</Properties>
</file>