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71" r:id="rId7"/>
    <p:sldId id="260" r:id="rId8"/>
    <p:sldId id="261" r:id="rId9"/>
    <p:sldId id="265" r:id="rId10"/>
    <p:sldId id="262" r:id="rId11"/>
    <p:sldId id="266" r:id="rId12"/>
    <p:sldId id="267" r:id="rId13"/>
    <p:sldId id="268" r:id="rId14"/>
    <p:sldId id="269" r:id="rId15"/>
    <p:sldId id="263" r:id="rId16"/>
    <p:sldId id="270" r:id="rId17"/>
    <p:sldId id="272" r:id="rId18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13193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48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75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onysowmini@gmail.com" TargetMode="External"/><Relationship Id="rId2" Type="http://schemas.openxmlformats.org/officeDocument/2006/relationships/hyperlink" Target="mailto:ksatish@iitg.ac.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IN"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3200" b="1" i="0" dirty="0">
                <a:solidFill>
                  <a:srgbClr val="36394D"/>
                </a:solidFill>
                <a:effectLst/>
                <a:latin typeface="Montserrat" panose="020B0604020202020204" charset="0"/>
              </a:rPr>
              <a:t>World Bank Global Education Analysis</a:t>
            </a:r>
            <a:br>
              <a:rPr lang="en-US" sz="1100" b="1" i="0" dirty="0">
                <a:solidFill>
                  <a:srgbClr val="36394D"/>
                </a:solidFill>
                <a:effectLst/>
                <a:latin typeface="Montserrat" panose="020B0604020202020204" charset="0"/>
              </a:rPr>
            </a:br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E045-1E9B-4385-8462-CE2F3C87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124"/>
            <a:ext cx="8520600" cy="572700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Future analysis</a:t>
            </a:r>
            <a:endParaRPr lang="en-IN" b="1" dirty="0">
              <a:latin typeface="Montserra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1E0A2-E3AC-46B3-9A77-C83B6707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544"/>
            <a:ext cx="9144000" cy="36874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9D4E40-D0D1-4BD2-98FA-D4536688C36B}"/>
              </a:ext>
            </a:extLst>
          </p:cNvPr>
          <p:cNvSpPr/>
          <p:nvPr/>
        </p:nvSpPr>
        <p:spPr>
          <a:xfrm>
            <a:off x="3161036" y="659724"/>
            <a:ext cx="14109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2020-2100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9AEA-B8AE-4FD0-BCE8-E4659DB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3419"/>
            <a:ext cx="8520600" cy="572700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Education analysis in India</a:t>
            </a:r>
            <a:endParaRPr lang="en-IN" b="1" dirty="0">
              <a:latin typeface="Montserra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DEA57-BDD8-4484-A4C9-10C7CA24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30" y="716119"/>
            <a:ext cx="5282939" cy="42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477D-0864-46E9-97A5-8B7A047A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4" y="111871"/>
            <a:ext cx="8520600" cy="572700"/>
          </a:xfrm>
        </p:spPr>
        <p:txBody>
          <a:bodyPr/>
          <a:lstStyle/>
          <a:p>
            <a:r>
              <a:rPr lang="en-US" sz="2000" b="1" dirty="0">
                <a:latin typeface="Montserrat" panose="020B0604020202020204" charset="0"/>
              </a:rPr>
              <a:t>Literacy rate analysis in India</a:t>
            </a:r>
            <a:endParaRPr lang="en-IN" sz="2000" b="1" dirty="0">
              <a:latin typeface="Montserra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1D091-51DB-43F9-85F7-8642BC8B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" y="1373374"/>
            <a:ext cx="2812983" cy="23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53FAD-F6A8-49FD-B09B-D1036420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696" y="1350223"/>
            <a:ext cx="2977054" cy="23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0B7CC-BEAE-4FDD-A4D5-DC4585226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305" y="1337375"/>
            <a:ext cx="2945129" cy="2369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430728-82B7-439D-B81D-AE01E7B1C17E}"/>
              </a:ext>
            </a:extLst>
          </p:cNvPr>
          <p:cNvSpPr/>
          <p:nvPr/>
        </p:nvSpPr>
        <p:spPr>
          <a:xfrm>
            <a:off x="361508" y="1144376"/>
            <a:ext cx="258023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000" b="1" dirty="0">
                <a:ln/>
                <a:solidFill>
                  <a:schemeClr val="bg1"/>
                </a:solidFill>
                <a:latin typeface="Montserrat" panose="020B0604020202020204" charset="0"/>
              </a:rPr>
              <a:t>overall analysis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BE780-D048-449A-9A05-3C322B715F59}"/>
              </a:ext>
            </a:extLst>
          </p:cNvPr>
          <p:cNvSpPr/>
          <p:nvPr/>
        </p:nvSpPr>
        <p:spPr>
          <a:xfrm>
            <a:off x="3166251" y="990487"/>
            <a:ext cx="27525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000" b="1" dirty="0">
                <a:ln/>
                <a:solidFill>
                  <a:schemeClr val="bg1"/>
                </a:solidFill>
                <a:latin typeface="Montserrat" panose="020B0604020202020204" charset="0"/>
              </a:rPr>
              <a:t>Youth, adult and elderly aged literacy analysis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63131A-2C0A-4598-A624-198203FBC3D1}"/>
              </a:ext>
            </a:extLst>
          </p:cNvPr>
          <p:cNvSpPr/>
          <p:nvPr/>
        </p:nvSpPr>
        <p:spPr>
          <a:xfrm>
            <a:off x="6239599" y="1067431"/>
            <a:ext cx="275254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000" b="1" dirty="0">
                <a:ln/>
                <a:solidFill>
                  <a:schemeClr val="bg1"/>
                </a:solidFill>
                <a:latin typeface="Montserrat" panose="020B0604020202020204" charset="0"/>
              </a:rPr>
              <a:t>Male vs Female literacy rate</a:t>
            </a:r>
          </a:p>
        </p:txBody>
      </p:sp>
    </p:spTree>
    <p:extLst>
      <p:ext uri="{BB962C8B-B14F-4D97-AF65-F5344CB8AC3E}">
        <p14:creationId xmlns:p14="http://schemas.microsoft.com/office/powerpoint/2010/main" val="221698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53B9-A6E5-47DD-B6DA-549D793A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1447"/>
            <a:ext cx="8520600" cy="572700"/>
          </a:xfrm>
        </p:spPr>
        <p:txBody>
          <a:bodyPr/>
          <a:lstStyle/>
          <a:p>
            <a:r>
              <a:rPr lang="en-US" sz="1800" b="1" dirty="0">
                <a:latin typeface="Montserrat" panose="020B0604020202020204" charset="0"/>
              </a:rPr>
              <a:t>Enrolment analysis in India</a:t>
            </a:r>
            <a:endParaRPr lang="en-IN" sz="1800" b="1" dirty="0">
              <a:latin typeface="Montserra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7463C-BF36-4551-95BB-214EA49F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00" y="464842"/>
            <a:ext cx="6967493" cy="200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B3867-130D-4AEC-86FF-4313769E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00" y="2669920"/>
            <a:ext cx="6967493" cy="24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12B6-4A8E-476F-A018-2AEC5560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4" y="33780"/>
            <a:ext cx="8520600" cy="572700"/>
          </a:xfrm>
        </p:spPr>
        <p:txBody>
          <a:bodyPr/>
          <a:lstStyle/>
          <a:p>
            <a:r>
              <a:rPr lang="en-US" sz="1600" b="1" dirty="0">
                <a:latin typeface="Montserrat" panose="020B0604020202020204" charset="0"/>
              </a:rPr>
              <a:t>Analysis of future mean years of education in India</a:t>
            </a:r>
            <a:endParaRPr lang="en-IN" sz="1600" b="1" dirty="0">
              <a:latin typeface="Montserra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CD878-8128-4165-A81A-6C00A815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02" y="457624"/>
            <a:ext cx="8215423" cy="195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D81FF-9BC1-4CA1-A805-F0543616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02" y="2651050"/>
            <a:ext cx="8300484" cy="24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1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4301-5034-4390-8EEC-07E40EBD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Challenges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3A2D9-01BB-42DB-9784-259943908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Dealing with missing data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Identifying important indicators (among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3665)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with non null values.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Plotting heat map of entire data is time taking.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Lack of data and irregular reporting.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6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2121-297A-4312-807A-380EF01E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9462"/>
            <a:ext cx="8520600" cy="572700"/>
          </a:xfrm>
        </p:spPr>
        <p:txBody>
          <a:bodyPr/>
          <a:lstStyle/>
          <a:p>
            <a:r>
              <a:rPr lang="en-US" sz="2400" b="1" dirty="0">
                <a:latin typeface="Montserrat" panose="020B0604020202020204" charset="0"/>
              </a:rPr>
              <a:t>Conclusion</a:t>
            </a:r>
            <a:endParaRPr lang="en-IN" sz="2400" b="1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9BDD-FF5D-4A68-9FA0-05564204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8991"/>
            <a:ext cx="8520600" cy="3416400"/>
          </a:xfrm>
        </p:spPr>
        <p:txBody>
          <a:bodyPr/>
          <a:lstStyle/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1400" dirty="0">
                <a:solidFill>
                  <a:schemeClr val="accent2"/>
                </a:solidFill>
              </a:rPr>
              <a:t>We can see that Literacy rate is reported in less number of countries before 1999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1400" dirty="0">
                <a:solidFill>
                  <a:schemeClr val="accent2"/>
                </a:solidFill>
              </a:rPr>
              <a:t>Europe and central Asian countries reported highest literacy rates in all time zones.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1400" dirty="0">
                <a:solidFill>
                  <a:schemeClr val="accent2"/>
                </a:solidFill>
              </a:rPr>
              <a:t>Continuous increase in Enrolment ratio is observed in Central Asia and Australia.  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IN" sz="1400" dirty="0">
                <a:solidFill>
                  <a:srgbClr val="1D1C1D"/>
                </a:solidFill>
                <a:latin typeface="Slack-Lato"/>
              </a:rPr>
              <a:t>Niger has least number of literacy and enrolment rate in all time zones.</a:t>
            </a:r>
            <a:endParaRPr lang="en-US" sz="1400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1400" dirty="0">
                <a:solidFill>
                  <a:schemeClr val="accent2"/>
                </a:solidFill>
              </a:rPr>
              <a:t>Literacy rate in India has raised form 45%(in </a:t>
            </a:r>
            <a:r>
              <a:rPr lang="en-IN" sz="1400" dirty="0">
                <a:solidFill>
                  <a:schemeClr val="accent2"/>
                </a:solidFill>
              </a:rPr>
              <a:t>1990-1999) to </a:t>
            </a:r>
            <a:r>
              <a:rPr lang="en-US" sz="1400" dirty="0">
                <a:solidFill>
                  <a:schemeClr val="accent2"/>
                </a:solidFill>
              </a:rPr>
              <a:t>57%(in 1999-2015).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1400" dirty="0">
                <a:solidFill>
                  <a:schemeClr val="accent2"/>
                </a:solidFill>
              </a:rPr>
              <a:t>Greenland has the highest literacy rate of 100% in the time zone 1999-2015.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1400" dirty="0">
                <a:solidFill>
                  <a:schemeClr val="accent2"/>
                </a:solidFill>
              </a:rPr>
              <a:t>Sub-Saharan Africa has the least literacy rate among all the regions.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1400" dirty="0">
                <a:solidFill>
                  <a:schemeClr val="accent2"/>
                </a:solidFill>
              </a:rPr>
              <a:t>Males have high literacy rate compared to females in India.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1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1600-DF7C-4DC6-91C3-EFBDEF6C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Teammates: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4A06-E9C9-467C-893E-96DC97F18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Satish Chandra </a:t>
            </a:r>
            <a:r>
              <a:rPr lang="en-US">
                <a:solidFill>
                  <a:schemeClr val="tx2">
                    <a:lumMod val="10000"/>
                  </a:schemeClr>
                </a:solidFill>
              </a:rPr>
              <a:t>Katikala– </a:t>
            </a:r>
            <a:r>
              <a:rPr lang="en-IN" b="0" i="0" u="none" strike="noStrike" dirty="0">
                <a:effectLst/>
                <a:latin typeface="Slack-Lato"/>
                <a:hlinkClick r:id="rId2"/>
              </a:rPr>
              <a:t>ksatish@iitg.ac.in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Raavi Sowmini Chowdary – </a:t>
            </a:r>
            <a:r>
              <a:rPr lang="en-IN" b="0" i="0" u="none" strike="noStrike" dirty="0">
                <a:effectLst/>
                <a:latin typeface="Slack-Lato"/>
                <a:hlinkClick r:id="rId3"/>
              </a:rPr>
              <a:t>sonysowmini@gmail.com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2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70121"/>
            <a:ext cx="8520600" cy="5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b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20B0604020202020204" charset="0"/>
              </a:rPr>
            </a:b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20B0604020202020204" charset="0"/>
              </a:rPr>
              <a:t>Content</a:t>
            </a:r>
            <a:endParaRPr lang="en-IN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BF1B0-BF24-4AB6-A708-5BCC89CD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55797"/>
            <a:ext cx="8520600" cy="4050119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Analysis based on: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/>
                <a:sym typeface="Montserrat"/>
              </a:rPr>
              <a:t>Time zone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/>
                <a:sym typeface="Montserrat"/>
              </a:rPr>
              <a:t>Country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/>
                <a:sym typeface="Montserrat"/>
              </a:rPr>
              <a:t>Region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0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Trends: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/>
                <a:sym typeface="Montserrat"/>
              </a:rPr>
              <a:t>Average Literacy rate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/>
                <a:sym typeface="Montserrat"/>
              </a:rPr>
              <a:t>Average enrolment rate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/>
                <a:sym typeface="Montserrat"/>
              </a:rPr>
              <a:t>Predicted mean years of education</a:t>
            </a:r>
          </a:p>
          <a:p>
            <a:pPr marL="114300" indent="0">
              <a:buNone/>
            </a:pPr>
            <a:endParaRPr lang="en-US" sz="1000" b="1" dirty="0">
              <a:solidFill>
                <a:schemeClr val="bg1"/>
              </a:solidFill>
              <a:latin typeface="Montserrat"/>
              <a:ea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Education in India: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/>
                <a:sym typeface="Montserrat"/>
              </a:rPr>
              <a:t>Male , female literacy rate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/>
                <a:sym typeface="Montserrat"/>
              </a:rPr>
              <a:t>Youth, adult , elderly literacy rate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/>
                <a:sym typeface="Montserrat"/>
              </a:rPr>
              <a:t>Male, female enrolment rate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1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8D01-8084-4FBB-81C7-18C3E5DF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tserrat" panose="020B0604020202020204" charset="0"/>
              </a:rPr>
              <a:t>Problem statements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27838-6F2C-4E07-A742-149ECA8B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Analysis based on literacy rates in three time zones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Analysis based on Gross enrolment rates in three time zones.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Education analysis in India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Analysis based on future predictions</a:t>
            </a:r>
          </a:p>
          <a:p>
            <a:pPr marL="11430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</a:pP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7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9C5F-8260-41FC-96A3-CFEEDD09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tserrat" panose="020B0604020202020204" charset="0"/>
              </a:rPr>
              <a:t>Data Summary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AE65-C345-4101-ADFF-15E47E277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data set contains information of 3665 indicators in 242 countries from 1970 to 2100.</a:t>
            </a: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Shape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114300" indent="0">
              <a:buNone/>
            </a:pPr>
            <a:r>
              <a:rPr lang="en-IN" sz="1400" b="0" i="0" dirty="0">
                <a:solidFill>
                  <a:srgbClr val="212121"/>
                </a:solidFill>
                <a:effectLst/>
                <a:latin typeface="+mn-lt"/>
              </a:rPr>
              <a:t>886930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 rows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70 columns</a:t>
            </a: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Important indicators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Indicators containing literacy rates of different age groups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Indicators containing gross enrollment ratio of different age groups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Indicators containing mean years of schooling of different age groups</a:t>
            </a: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4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2BB3-87CC-413C-B008-72D208B2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5798"/>
            <a:ext cx="8520600" cy="572700"/>
          </a:xfrm>
        </p:spPr>
        <p:txBody>
          <a:bodyPr/>
          <a:lstStyle/>
          <a:p>
            <a:r>
              <a:rPr lang="en-US" sz="2000" b="1" dirty="0">
                <a:latin typeface="Montserrat" panose="020B0604020202020204" charset="0"/>
              </a:rPr>
              <a:t>Null values in the data set</a:t>
            </a:r>
            <a:endParaRPr lang="en-IN" sz="2000" b="1" dirty="0">
              <a:latin typeface="Montserra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31D42-9570-4F0F-8B90-BADFE978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96" y="708498"/>
            <a:ext cx="5388607" cy="42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9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2BB3-87CC-413C-B008-72D208B2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5798"/>
            <a:ext cx="8520600" cy="572700"/>
          </a:xfrm>
        </p:spPr>
        <p:txBody>
          <a:bodyPr/>
          <a:lstStyle/>
          <a:p>
            <a:r>
              <a:rPr lang="en-US" sz="2000" b="1" dirty="0">
                <a:latin typeface="Montserrat" panose="020B0604020202020204" charset="0"/>
              </a:rPr>
              <a:t>Average number of Indicators reported each year</a:t>
            </a:r>
            <a:endParaRPr lang="en-IN" sz="2000" b="1" dirty="0">
              <a:latin typeface="Montserra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23" y="944677"/>
            <a:ext cx="6710739" cy="36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3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435-BC24-4CCF-82EC-8BCFBED9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43245"/>
            <a:ext cx="8520600" cy="297712"/>
          </a:xfrm>
        </p:spPr>
        <p:txBody>
          <a:bodyPr/>
          <a:lstStyle/>
          <a:p>
            <a:r>
              <a:rPr lang="en-US" sz="2000" b="1" dirty="0">
                <a:latin typeface="Montserrat" panose="020B0604020202020204" charset="0"/>
              </a:rPr>
              <a:t>Literacy rate analysis in %</a:t>
            </a:r>
            <a:endParaRPr lang="en-IN" sz="2000" b="1" dirty="0">
              <a:latin typeface="Montserrat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4E062B-4A3B-4B05-A48C-0EFBA11F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1" y="484838"/>
            <a:ext cx="4529658" cy="20869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012EC6-F4B3-49DC-80F7-C414F5E671A7}"/>
              </a:ext>
            </a:extLst>
          </p:cNvPr>
          <p:cNvSpPr/>
          <p:nvPr/>
        </p:nvSpPr>
        <p:spPr>
          <a:xfrm>
            <a:off x="1486478" y="2001704"/>
            <a:ext cx="103906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1975-1990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0805B0-CBFA-4E98-A30B-D6D02062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125" y="2678695"/>
            <a:ext cx="5921107" cy="22953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685D32-A4F9-49E8-96D7-17A00EC72D6D}"/>
              </a:ext>
            </a:extLst>
          </p:cNvPr>
          <p:cNvSpPr/>
          <p:nvPr/>
        </p:nvSpPr>
        <p:spPr>
          <a:xfrm>
            <a:off x="3667612" y="4350885"/>
            <a:ext cx="103906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1999-2015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614EB0-2080-47F3-931C-DB17CFFD7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677" y="467620"/>
            <a:ext cx="4373527" cy="21213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30D8D0-93CF-40D5-8D43-46363979E2F3}"/>
              </a:ext>
            </a:extLst>
          </p:cNvPr>
          <p:cNvSpPr/>
          <p:nvPr/>
        </p:nvSpPr>
        <p:spPr>
          <a:xfrm>
            <a:off x="5962787" y="2001704"/>
            <a:ext cx="10192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1990-1999</a:t>
            </a:r>
          </a:p>
        </p:txBody>
      </p:sp>
    </p:spTree>
    <p:extLst>
      <p:ext uri="{BB962C8B-B14F-4D97-AF65-F5344CB8AC3E}">
        <p14:creationId xmlns:p14="http://schemas.microsoft.com/office/powerpoint/2010/main" val="9553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C818-3125-4900-BA29-42C8EAE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6222"/>
            <a:ext cx="8520600" cy="572700"/>
          </a:xfrm>
        </p:spPr>
        <p:txBody>
          <a:bodyPr/>
          <a:lstStyle/>
          <a:p>
            <a:r>
              <a:rPr lang="en-US" sz="2000" b="1" dirty="0"/>
              <a:t>Region wise literacy rate analysis in %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CB05E-5B71-4230-AEDB-4816A992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956"/>
            <a:ext cx="2906232" cy="304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1F36B-FCAA-49D7-82CC-B550EE14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573" y="921956"/>
            <a:ext cx="2841013" cy="300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B8B527-1CD0-4A88-B58B-6AD0A86FF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754" y="921956"/>
            <a:ext cx="2919526" cy="29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2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C1CC-15DA-4AF4-B4A4-03B819D8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4783"/>
            <a:ext cx="8520600" cy="572700"/>
          </a:xfrm>
        </p:spPr>
        <p:txBody>
          <a:bodyPr/>
          <a:lstStyle/>
          <a:p>
            <a:r>
              <a:rPr lang="en-US" sz="1600" b="1" dirty="0">
                <a:latin typeface="Montserrat" panose="020B0604020202020204" charset="0"/>
              </a:rPr>
              <a:t>Enrolment rate analysis in %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6AC79-0F97-42BB-8CDF-D648B996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375"/>
            <a:ext cx="4572000" cy="18903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78D3EC-BAD5-4870-9808-8B2A79BBE1FB}"/>
              </a:ext>
            </a:extLst>
          </p:cNvPr>
          <p:cNvSpPr/>
          <p:nvPr/>
        </p:nvSpPr>
        <p:spPr>
          <a:xfrm>
            <a:off x="642150" y="2053377"/>
            <a:ext cx="2356232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1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1970-1990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8D270-4248-43D8-83F5-F7708EF2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83382"/>
            <a:ext cx="4572000" cy="18883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8366F-9403-4F05-B3E1-10409EDCCF9F}"/>
              </a:ext>
            </a:extLst>
          </p:cNvPr>
          <p:cNvSpPr/>
          <p:nvPr/>
        </p:nvSpPr>
        <p:spPr>
          <a:xfrm>
            <a:off x="5143266" y="2032094"/>
            <a:ext cx="2356232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1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1990-1999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55EF9B-F31C-4B98-B93D-40C23730F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544" y="2607832"/>
            <a:ext cx="6088912" cy="25356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F08D37-602E-45C3-A80E-F9706763BBA2}"/>
              </a:ext>
            </a:extLst>
          </p:cNvPr>
          <p:cNvSpPr/>
          <p:nvPr/>
        </p:nvSpPr>
        <p:spPr>
          <a:xfrm>
            <a:off x="2690690" y="4460118"/>
            <a:ext cx="23562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1999-2015</a:t>
            </a:r>
          </a:p>
        </p:txBody>
      </p:sp>
    </p:spTree>
    <p:extLst>
      <p:ext uri="{BB962C8B-B14F-4D97-AF65-F5344CB8AC3E}">
        <p14:creationId xmlns:p14="http://schemas.microsoft.com/office/powerpoint/2010/main" val="3428879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386</Words>
  <Application>Microsoft Office PowerPoint</Application>
  <PresentationFormat>On-screen Show (16:9)</PresentationFormat>
  <Paragraphs>89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Wingdings</vt:lpstr>
      <vt:lpstr>Slack-Lato</vt:lpstr>
      <vt:lpstr>Montserrat</vt:lpstr>
      <vt:lpstr>Arial Rounded MT Bold</vt:lpstr>
      <vt:lpstr>Simple Light</vt:lpstr>
      <vt:lpstr>           Capstone Project  World Bank Global Education Analysis    </vt:lpstr>
      <vt:lpstr> Content</vt:lpstr>
      <vt:lpstr>Problem statements</vt:lpstr>
      <vt:lpstr>Data Summary</vt:lpstr>
      <vt:lpstr>Null values in the data set</vt:lpstr>
      <vt:lpstr>Average number of Indicators reported each year</vt:lpstr>
      <vt:lpstr>Literacy rate analysis in %</vt:lpstr>
      <vt:lpstr>Region wise literacy rate analysis in %</vt:lpstr>
      <vt:lpstr>Enrolment rate analysis in %</vt:lpstr>
      <vt:lpstr>Future analysis</vt:lpstr>
      <vt:lpstr>Education analysis in India</vt:lpstr>
      <vt:lpstr>Literacy rate analysis in India</vt:lpstr>
      <vt:lpstr>Enrolment analysis in India</vt:lpstr>
      <vt:lpstr>Analysis of future mean years of education in India</vt:lpstr>
      <vt:lpstr>Challenges </vt:lpstr>
      <vt:lpstr>Conclusion</vt:lpstr>
      <vt:lpstr>Teammates: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World Bank Global Education Analysis</dc:title>
  <dc:creator>Sowmini</dc:creator>
  <cp:lastModifiedBy>raavi sowmini</cp:lastModifiedBy>
  <cp:revision>41</cp:revision>
  <dcterms:modified xsi:type="dcterms:W3CDTF">2021-05-24T12:52:49Z</dcterms:modified>
</cp:coreProperties>
</file>