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mailto:ksatish@iitg.ac.in" TargetMode="External"/><Relationship Id="rId4" Type="http://schemas.openxmlformats.org/officeDocument/2006/relationships/hyperlink" Target="mailto:sonysowmini@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1175807"/>
            <a:ext cx="8512500" cy="37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Capstone Project</a:t>
            </a:r>
            <a:br>
              <a:rPr b="1" lang="en-US" sz="4200">
                <a:solidFill>
                  <a:srgbClr val="CC0000"/>
                </a:solidFill>
                <a:latin typeface="Montserrat"/>
                <a:ea typeface="Montserrat"/>
                <a:cs typeface="Montserrat"/>
                <a:sym typeface="Montserrat"/>
              </a:rPr>
            </a:b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br>
              <a:rPr b="1" i="0" lang="en-US" sz="1100">
                <a:solidFill>
                  <a:srgbClr val="36394D"/>
                </a:solidFill>
                <a:latin typeface="Montserrat"/>
                <a:ea typeface="Montserrat"/>
                <a:cs typeface="Montserrat"/>
                <a:sym typeface="Montserrat"/>
              </a:rPr>
            </a:br>
            <a:r>
              <a:rPr b="1" lang="en-US" sz="3200">
                <a:solidFill>
                  <a:srgbClr val="36394D"/>
                </a:solidFill>
                <a:latin typeface="Montserrat"/>
                <a:ea typeface="Montserrat"/>
                <a:cs typeface="Montserrat"/>
                <a:sym typeface="Montserrat"/>
              </a:rPr>
              <a:t>Yes Bank Stock Closing Price Prediction</a:t>
            </a:r>
            <a:br>
              <a:rPr b="1" i="0" lang="en-US" sz="1100">
                <a:solidFill>
                  <a:srgbClr val="333333"/>
                </a:solidFill>
                <a:latin typeface="Arial"/>
                <a:ea typeface="Arial"/>
                <a:cs typeface="Arial"/>
                <a:sym typeface="Arial"/>
              </a:rPr>
            </a:b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88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Linear Regression</a:t>
            </a:r>
            <a:endParaRPr/>
          </a:p>
        </p:txBody>
      </p:sp>
      <p:sp>
        <p:nvSpPr>
          <p:cNvPr id="116" name="Google Shape;116;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p:txBody>
      </p:sp>
      <p:pic>
        <p:nvPicPr>
          <p:cNvPr id="117" name="Google Shape;117;p22"/>
          <p:cNvPicPr preferRelativeResize="0"/>
          <p:nvPr/>
        </p:nvPicPr>
        <p:blipFill rotWithShape="1">
          <a:blip r:embed="rId3">
            <a:alphaModFix/>
          </a:blip>
          <a:srcRect b="0" l="0" r="0" t="0"/>
          <a:stretch/>
        </p:blipFill>
        <p:spPr>
          <a:xfrm>
            <a:off x="1112685" y="1152475"/>
            <a:ext cx="6174161"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rotWithShape="1">
          <a:blip r:embed="rId3">
            <a:alphaModFix/>
          </a:blip>
          <a:srcRect b="0" l="0" r="0" t="0"/>
          <a:stretch/>
        </p:blipFill>
        <p:spPr>
          <a:xfrm>
            <a:off x="94343" y="435428"/>
            <a:ext cx="8875486" cy="47080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rotWithShape="1">
          <a:blip r:embed="rId3">
            <a:alphaModFix/>
          </a:blip>
          <a:srcRect b="0" l="0" r="0" t="0"/>
          <a:stretch/>
        </p:blipFill>
        <p:spPr>
          <a:xfrm>
            <a:off x="1885507" y="1152475"/>
            <a:ext cx="4416056" cy="3164344"/>
          </a:xfrm>
          <a:prstGeom prst="rect">
            <a:avLst/>
          </a:prstGeom>
          <a:noFill/>
          <a:ln>
            <a:noFill/>
          </a:ln>
        </p:spPr>
      </p:pic>
      <p:sp>
        <p:nvSpPr>
          <p:cNvPr id="128" name="Google Shape;128;p24"/>
          <p:cNvSpPr/>
          <p:nvPr/>
        </p:nvSpPr>
        <p:spPr>
          <a:xfrm>
            <a:off x="1291586" y="513514"/>
            <a:ext cx="5603898"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Overview of Linear regression performance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Regularization</a:t>
            </a:r>
            <a:endParaRPr/>
          </a:p>
        </p:txBody>
      </p:sp>
      <p:sp>
        <p:nvSpPr>
          <p:cNvPr id="134" name="Google Shape;134;p25"/>
          <p:cNvSpPr/>
          <p:nvPr/>
        </p:nvSpPr>
        <p:spPr>
          <a:xfrm>
            <a:off x="1746749" y="1085100"/>
            <a:ext cx="1206022"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chemeClr val="accent5"/>
                </a:solidFill>
                <a:latin typeface="Arial"/>
                <a:ea typeface="Arial"/>
                <a:cs typeface="Arial"/>
                <a:sym typeface="Arial"/>
              </a:rPr>
              <a:t>Lasso</a:t>
            </a:r>
            <a:endParaRPr/>
          </a:p>
        </p:txBody>
      </p:sp>
      <p:sp>
        <p:nvSpPr>
          <p:cNvPr id="135" name="Google Shape;135;p25"/>
          <p:cNvSpPr/>
          <p:nvPr/>
        </p:nvSpPr>
        <p:spPr>
          <a:xfrm>
            <a:off x="6162260" y="1056907"/>
            <a:ext cx="1206022"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chemeClr val="accent5"/>
                </a:solidFill>
                <a:latin typeface="Arial"/>
                <a:ea typeface="Arial"/>
                <a:cs typeface="Arial"/>
                <a:sym typeface="Arial"/>
              </a:rPr>
              <a:t>Ridge</a:t>
            </a:r>
            <a:endParaRPr/>
          </a:p>
        </p:txBody>
      </p:sp>
      <p:pic>
        <p:nvPicPr>
          <p:cNvPr id="136" name="Google Shape;136;p25"/>
          <p:cNvPicPr preferRelativeResize="0"/>
          <p:nvPr/>
        </p:nvPicPr>
        <p:blipFill rotWithShape="1">
          <a:blip r:embed="rId3">
            <a:alphaModFix/>
          </a:blip>
          <a:srcRect b="0" l="0" r="0" t="0"/>
          <a:stretch/>
        </p:blipFill>
        <p:spPr>
          <a:xfrm>
            <a:off x="184228" y="1552585"/>
            <a:ext cx="4331065" cy="2906001"/>
          </a:xfrm>
          <a:prstGeom prst="rect">
            <a:avLst/>
          </a:prstGeom>
          <a:noFill/>
          <a:ln>
            <a:noFill/>
          </a:ln>
        </p:spPr>
      </p:pic>
      <p:pic>
        <p:nvPicPr>
          <p:cNvPr id="137" name="Google Shape;137;p25"/>
          <p:cNvPicPr preferRelativeResize="0"/>
          <p:nvPr/>
        </p:nvPicPr>
        <p:blipFill rotWithShape="1">
          <a:blip r:embed="rId4">
            <a:alphaModFix/>
          </a:blip>
          <a:srcRect b="0" l="0" r="0" t="0"/>
          <a:stretch/>
        </p:blipFill>
        <p:spPr>
          <a:xfrm>
            <a:off x="4628709" y="1552585"/>
            <a:ext cx="4273125" cy="2906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699" y="251312"/>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Boosting</a:t>
            </a:r>
            <a:endParaRPr/>
          </a:p>
        </p:txBody>
      </p:sp>
      <p:sp>
        <p:nvSpPr>
          <p:cNvPr id="143" name="Google Shape;143;p26"/>
          <p:cNvSpPr/>
          <p:nvPr/>
        </p:nvSpPr>
        <p:spPr>
          <a:xfrm>
            <a:off x="3527969" y="824012"/>
            <a:ext cx="2442479"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chemeClr val="accent5"/>
                </a:solidFill>
                <a:latin typeface="Arial"/>
                <a:ea typeface="Arial"/>
                <a:cs typeface="Arial"/>
                <a:sym typeface="Arial"/>
              </a:rPr>
              <a:t>XGboost</a:t>
            </a:r>
            <a:endParaRPr b="1" i="0" sz="2000" u="none" cap="none" strike="noStrike">
              <a:solidFill>
                <a:schemeClr val="accent5"/>
              </a:solidFill>
              <a:latin typeface="Arial"/>
              <a:ea typeface="Arial"/>
              <a:cs typeface="Arial"/>
              <a:sym typeface="Arial"/>
            </a:endParaRPr>
          </a:p>
        </p:txBody>
      </p:sp>
      <p:pic>
        <p:nvPicPr>
          <p:cNvPr id="144" name="Google Shape;144;p26"/>
          <p:cNvPicPr preferRelativeResize="0"/>
          <p:nvPr/>
        </p:nvPicPr>
        <p:blipFill rotWithShape="1">
          <a:blip r:embed="rId3">
            <a:alphaModFix/>
          </a:blip>
          <a:srcRect b="0" l="0" r="0" t="0"/>
          <a:stretch/>
        </p:blipFill>
        <p:spPr>
          <a:xfrm>
            <a:off x="1811276" y="1342921"/>
            <a:ext cx="5677392" cy="34216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KNN</a:t>
            </a:r>
            <a:endParaRPr/>
          </a:p>
        </p:txBody>
      </p:sp>
      <p:pic>
        <p:nvPicPr>
          <p:cNvPr id="150" name="Google Shape;150;p27"/>
          <p:cNvPicPr preferRelativeResize="0"/>
          <p:nvPr/>
        </p:nvPicPr>
        <p:blipFill rotWithShape="1">
          <a:blip r:embed="rId3">
            <a:alphaModFix/>
          </a:blip>
          <a:srcRect b="0" l="0" r="0" t="0"/>
          <a:stretch/>
        </p:blipFill>
        <p:spPr>
          <a:xfrm>
            <a:off x="1702821" y="1009514"/>
            <a:ext cx="5738357" cy="31244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254993" y="18249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Performance metrices</a:t>
            </a:r>
            <a:endParaRPr/>
          </a:p>
        </p:txBody>
      </p:sp>
      <p:sp>
        <p:nvSpPr>
          <p:cNvPr id="156" name="Google Shape;156;p28"/>
          <p:cNvSpPr txBox="1"/>
          <p:nvPr>
            <p:ph idx="1" type="body"/>
          </p:nvPr>
        </p:nvSpPr>
        <p:spPr>
          <a:xfrm>
            <a:off x="148667" y="75519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sz="1600">
                <a:solidFill>
                  <a:srgbClr val="09272E"/>
                </a:solidFill>
                <a:latin typeface="Calibri"/>
                <a:ea typeface="Calibri"/>
                <a:cs typeface="Calibri"/>
                <a:sym typeface="Calibri"/>
              </a:rPr>
              <a:t>MAPE</a:t>
            </a:r>
            <a:r>
              <a:rPr lang="en-US" sz="1600">
                <a:solidFill>
                  <a:srgbClr val="09272E"/>
                </a:solidFill>
                <a:latin typeface="Calibri"/>
                <a:ea typeface="Calibri"/>
                <a:cs typeface="Calibri"/>
                <a:sym typeface="Calibri"/>
              </a:rPr>
              <a:t> is a relative measure which provides easy way of measuring accuracy of the models and to compare them</a:t>
            </a:r>
            <a:r>
              <a:rPr lang="en-US" sz="1400">
                <a:solidFill>
                  <a:srgbClr val="09272E"/>
                </a:solidFill>
                <a:latin typeface="Calibri"/>
                <a:ea typeface="Calibri"/>
                <a:cs typeface="Calibri"/>
                <a:sym typeface="Calibri"/>
              </a:rPr>
              <a:t>.</a:t>
            </a:r>
            <a:endParaRPr sz="1400">
              <a:solidFill>
                <a:srgbClr val="09272E"/>
              </a:solidFill>
              <a:latin typeface="Calibri"/>
              <a:ea typeface="Calibri"/>
              <a:cs typeface="Calibri"/>
              <a:sym typeface="Calibri"/>
            </a:endParaRPr>
          </a:p>
        </p:txBody>
      </p:sp>
      <p:pic>
        <p:nvPicPr>
          <p:cNvPr id="157" name="Google Shape;157;p28"/>
          <p:cNvPicPr preferRelativeResize="0"/>
          <p:nvPr/>
        </p:nvPicPr>
        <p:blipFill rotWithShape="1">
          <a:blip r:embed="rId3">
            <a:alphaModFix/>
          </a:blip>
          <a:srcRect b="0" l="0" r="0" t="0"/>
          <a:stretch/>
        </p:blipFill>
        <p:spPr>
          <a:xfrm>
            <a:off x="5107960" y="1612858"/>
            <a:ext cx="3001138" cy="1775384"/>
          </a:xfrm>
          <a:prstGeom prst="rect">
            <a:avLst/>
          </a:prstGeom>
          <a:noFill/>
          <a:ln>
            <a:noFill/>
          </a:ln>
        </p:spPr>
      </p:pic>
      <p:pic>
        <p:nvPicPr>
          <p:cNvPr id="158" name="Google Shape;158;p28"/>
          <p:cNvPicPr preferRelativeResize="0"/>
          <p:nvPr/>
        </p:nvPicPr>
        <p:blipFill rotWithShape="1">
          <a:blip r:embed="rId4">
            <a:alphaModFix/>
          </a:blip>
          <a:srcRect b="0" l="0" r="0" t="0"/>
          <a:stretch/>
        </p:blipFill>
        <p:spPr>
          <a:xfrm>
            <a:off x="281568" y="1632959"/>
            <a:ext cx="4290432" cy="1877582"/>
          </a:xfrm>
          <a:prstGeom prst="rect">
            <a:avLst/>
          </a:prstGeom>
          <a:noFill/>
          <a:ln>
            <a:noFill/>
          </a:ln>
        </p:spPr>
      </p:pic>
      <p:sp>
        <p:nvSpPr>
          <p:cNvPr id="159" name="Google Shape;159;p28"/>
          <p:cNvSpPr txBox="1"/>
          <p:nvPr/>
        </p:nvSpPr>
        <p:spPr>
          <a:xfrm>
            <a:off x="557225" y="3863818"/>
            <a:ext cx="8338682" cy="73866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9272E"/>
                </a:solidFill>
                <a:latin typeface="Calibri"/>
                <a:ea typeface="Calibri"/>
                <a:cs typeface="Calibri"/>
                <a:sym typeface="Calibri"/>
              </a:rPr>
              <a:t>MAPE of Linear Regression is 11.49% on training set and 4.49% on validation data. Hence Linear Regression model is not overfitting or underfitting.</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9272E"/>
                </a:solidFill>
                <a:latin typeface="Calibri"/>
                <a:ea typeface="Calibri"/>
                <a:cs typeface="Calibri"/>
                <a:sym typeface="Calibri"/>
              </a:rPr>
              <a:t>MAPE of Ridge and KNN models are  10.61% and 12.94% respectively which is a good forecasting.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idx="1" type="body"/>
          </p:nvPr>
        </p:nvSpPr>
        <p:spPr>
          <a:xfrm>
            <a:off x="311700" y="482009"/>
            <a:ext cx="8520600" cy="4086866"/>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US" sz="1600">
                <a:solidFill>
                  <a:srgbClr val="09272E"/>
                </a:solidFill>
                <a:latin typeface="Calibri"/>
                <a:ea typeface="Calibri"/>
                <a:cs typeface="Calibri"/>
                <a:sym typeface="Calibri"/>
              </a:rPr>
              <a:t>RMSE</a:t>
            </a:r>
            <a:r>
              <a:rPr lang="en-US" sz="1600">
                <a:solidFill>
                  <a:srgbClr val="09272E"/>
                </a:solidFill>
                <a:latin typeface="Calibri"/>
                <a:ea typeface="Calibri"/>
                <a:cs typeface="Calibri"/>
                <a:sym typeface="Calibri"/>
              </a:rPr>
              <a:t> is calculated by sum of square of prediction error divided by number of data points</a:t>
            </a:r>
            <a:endParaRPr sz="1600">
              <a:solidFill>
                <a:srgbClr val="09272E"/>
              </a:solidFill>
              <a:latin typeface="Calibri"/>
              <a:ea typeface="Calibri"/>
              <a:cs typeface="Calibri"/>
              <a:sym typeface="Calibri"/>
            </a:endParaRPr>
          </a:p>
        </p:txBody>
      </p:sp>
      <p:pic>
        <p:nvPicPr>
          <p:cNvPr id="165" name="Google Shape;165;p29"/>
          <p:cNvPicPr preferRelativeResize="0"/>
          <p:nvPr/>
        </p:nvPicPr>
        <p:blipFill rotWithShape="1">
          <a:blip r:embed="rId3">
            <a:alphaModFix/>
          </a:blip>
          <a:srcRect b="0" l="0" r="0" t="0"/>
          <a:stretch/>
        </p:blipFill>
        <p:spPr>
          <a:xfrm>
            <a:off x="2030255" y="1194061"/>
            <a:ext cx="4785775" cy="1493649"/>
          </a:xfrm>
          <a:prstGeom prst="rect">
            <a:avLst/>
          </a:prstGeom>
          <a:noFill/>
          <a:ln>
            <a:noFill/>
          </a:ln>
        </p:spPr>
      </p:pic>
      <p:sp>
        <p:nvSpPr>
          <p:cNvPr id="166" name="Google Shape;166;p29"/>
          <p:cNvSpPr txBox="1"/>
          <p:nvPr/>
        </p:nvSpPr>
        <p:spPr>
          <a:xfrm>
            <a:off x="648586" y="3210775"/>
            <a:ext cx="7729870" cy="73866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9272E"/>
                </a:solidFill>
                <a:latin typeface="Calibri"/>
                <a:ea typeface="Calibri"/>
                <a:cs typeface="Calibri"/>
                <a:sym typeface="Calibri"/>
              </a:rPr>
              <a:t>RMSE of the model Linear Regression and ridge regression is 16.03.</a:t>
            </a:r>
            <a:endParaRPr/>
          </a:p>
          <a:p>
            <a:pPr indent="0" lvl="0" marL="0" marR="0" rtl="0" algn="l">
              <a:lnSpc>
                <a:spcPct val="100000"/>
              </a:lnSpc>
              <a:spcBef>
                <a:spcPts val="0"/>
              </a:spcBef>
              <a:spcAft>
                <a:spcPts val="0"/>
              </a:spcAft>
              <a:buNone/>
            </a:pPr>
            <a:r>
              <a:t/>
            </a:r>
            <a:endParaRPr b="0" i="0" sz="1400" u="none" cap="none" strike="noStrike">
              <a:solidFill>
                <a:srgbClr val="09272E"/>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9272E"/>
                </a:solidFill>
                <a:latin typeface="Calibri"/>
                <a:ea typeface="Calibri"/>
                <a:cs typeface="Calibri"/>
                <a:sym typeface="Calibri"/>
              </a:rPr>
              <a:t>RMSE on applying KNN model is 21.6.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1600">
                <a:solidFill>
                  <a:srgbClr val="000000"/>
                </a:solidFill>
                <a:latin typeface="Calibri"/>
                <a:ea typeface="Calibri"/>
                <a:cs typeface="Calibri"/>
                <a:sym typeface="Calibri"/>
              </a:rPr>
              <a:t>R-Squared</a:t>
            </a:r>
            <a:r>
              <a:rPr lang="en-US" sz="1600">
                <a:solidFill>
                  <a:srgbClr val="000000"/>
                </a:solidFill>
                <a:latin typeface="Calibri"/>
                <a:ea typeface="Calibri"/>
                <a:cs typeface="Calibri"/>
                <a:sym typeface="Calibri"/>
              </a:rPr>
              <a:t> is a statistical measure that represents goodness of fit of regression model.The closer the value of R-Squared to 1, the better is the model fitted.</a:t>
            </a:r>
            <a:endParaRPr sz="1600">
              <a:solidFill>
                <a:srgbClr val="000000"/>
              </a:solidFill>
              <a:latin typeface="Calibri"/>
              <a:ea typeface="Calibri"/>
              <a:cs typeface="Calibri"/>
              <a:sym typeface="Calibri"/>
            </a:endParaRPr>
          </a:p>
        </p:txBody>
      </p:sp>
      <p:pic>
        <p:nvPicPr>
          <p:cNvPr id="172" name="Google Shape;172;p30"/>
          <p:cNvPicPr preferRelativeResize="0"/>
          <p:nvPr/>
        </p:nvPicPr>
        <p:blipFill rotWithShape="1">
          <a:blip r:embed="rId3">
            <a:alphaModFix/>
          </a:blip>
          <a:srcRect b="0" l="0" r="0" t="0"/>
          <a:stretch/>
        </p:blipFill>
        <p:spPr>
          <a:xfrm>
            <a:off x="2381423" y="1254642"/>
            <a:ext cx="4168501" cy="1783235"/>
          </a:xfrm>
          <a:prstGeom prst="rect">
            <a:avLst/>
          </a:prstGeom>
          <a:noFill/>
          <a:ln>
            <a:noFill/>
          </a:ln>
        </p:spPr>
      </p:pic>
      <p:sp>
        <p:nvSpPr>
          <p:cNvPr id="173" name="Google Shape;173;p30"/>
          <p:cNvSpPr txBox="1"/>
          <p:nvPr/>
        </p:nvSpPr>
        <p:spPr>
          <a:xfrm>
            <a:off x="818707" y="3274794"/>
            <a:ext cx="7956698" cy="73866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9272E"/>
                </a:solidFill>
                <a:latin typeface="Calibri"/>
                <a:ea typeface="Calibri"/>
                <a:cs typeface="Calibri"/>
                <a:sym typeface="Calibri"/>
              </a:rPr>
              <a:t>R-Squared value on Linear regression model and ridge techniques are 0.98.</a:t>
            </a:r>
            <a:endParaRPr/>
          </a:p>
          <a:p>
            <a:pPr indent="0" lvl="0" marL="0" marR="0" rtl="0" algn="l">
              <a:lnSpc>
                <a:spcPct val="100000"/>
              </a:lnSpc>
              <a:spcBef>
                <a:spcPts val="0"/>
              </a:spcBef>
              <a:spcAft>
                <a:spcPts val="0"/>
              </a:spcAft>
              <a:buNone/>
            </a:pPr>
            <a:r>
              <a:t/>
            </a:r>
            <a:endParaRPr b="0" i="0" sz="1400" u="none" cap="none" strike="noStrike">
              <a:solidFill>
                <a:srgbClr val="09272E"/>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9272E"/>
                </a:solidFill>
                <a:latin typeface="Calibri"/>
                <a:ea typeface="Calibri"/>
                <a:cs typeface="Calibri"/>
                <a:sym typeface="Calibri"/>
              </a:rPr>
              <a:t>R-Squared value of KNN model is 0.97.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400">
                <a:latin typeface="Montserrat"/>
                <a:ea typeface="Montserrat"/>
                <a:cs typeface="Montserrat"/>
                <a:sym typeface="Montserrat"/>
              </a:rPr>
              <a:t>Conclusion</a:t>
            </a:r>
            <a:endParaRPr b="1" sz="2400">
              <a:latin typeface="Montserrat"/>
              <a:ea typeface="Montserrat"/>
              <a:cs typeface="Montserrat"/>
              <a:sym typeface="Montserrat"/>
            </a:endParaRPr>
          </a:p>
        </p:txBody>
      </p:sp>
      <p:sp>
        <p:nvSpPr>
          <p:cNvPr id="179" name="Google Shape;179;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Arial"/>
              <a:buChar char="•"/>
            </a:pPr>
            <a:r>
              <a:rPr b="0" i="0" lang="en-US" sz="1400">
                <a:solidFill>
                  <a:srgbClr val="212121"/>
                </a:solidFill>
                <a:latin typeface="Calibri"/>
                <a:ea typeface="Calibri"/>
                <a:cs typeface="Calibri"/>
                <a:sym typeface="Calibri"/>
              </a:rPr>
              <a:t>Target variable is strongly dependent on input variables</a:t>
            </a:r>
            <a:endParaRPr/>
          </a:p>
          <a:p>
            <a:pPr indent="-228600" lvl="0" marL="457200" rtl="0" algn="l">
              <a:lnSpc>
                <a:spcPct val="115000"/>
              </a:lnSpc>
              <a:spcBef>
                <a:spcPts val="0"/>
              </a:spcBef>
              <a:spcAft>
                <a:spcPts val="0"/>
              </a:spcAft>
              <a:buClr>
                <a:schemeClr val="lt1"/>
              </a:buClr>
              <a:buSzPts val="1800"/>
              <a:buFont typeface="Arial"/>
              <a:buNone/>
            </a:pPr>
            <a:r>
              <a:t/>
            </a:r>
            <a:endParaRPr b="0" i="0" sz="1400">
              <a:solidFill>
                <a:srgbClr val="21212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Arial"/>
              <a:buChar char="•"/>
            </a:pPr>
            <a:r>
              <a:rPr b="0" i="0" lang="en-US" sz="1400">
                <a:solidFill>
                  <a:srgbClr val="212121"/>
                </a:solidFill>
                <a:latin typeface="Calibri"/>
                <a:ea typeface="Calibri"/>
                <a:cs typeface="Calibri"/>
                <a:sym typeface="Calibri"/>
              </a:rPr>
              <a:t>Target based methods like ARIMA, Prophet, Moving Average are preforming poorly as Target variable is dependent.</a:t>
            </a:r>
            <a:endParaRPr/>
          </a:p>
          <a:p>
            <a:pPr indent="-228600" lvl="0" marL="457200" rtl="0" algn="l">
              <a:lnSpc>
                <a:spcPct val="115000"/>
              </a:lnSpc>
              <a:spcBef>
                <a:spcPts val="0"/>
              </a:spcBef>
              <a:spcAft>
                <a:spcPts val="0"/>
              </a:spcAft>
              <a:buClr>
                <a:schemeClr val="lt1"/>
              </a:buClr>
              <a:buSzPts val="1800"/>
              <a:buFont typeface="Arial"/>
              <a:buNone/>
            </a:pPr>
            <a:r>
              <a:t/>
            </a:r>
            <a:endParaRPr b="0" i="0" sz="1400">
              <a:solidFill>
                <a:srgbClr val="21212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Arial"/>
              <a:buChar char="•"/>
            </a:pPr>
            <a:r>
              <a:rPr b="0" i="0" lang="en-US" sz="1400">
                <a:solidFill>
                  <a:srgbClr val="212121"/>
                </a:solidFill>
                <a:latin typeface="Calibri"/>
                <a:ea typeface="Calibri"/>
                <a:cs typeface="Calibri"/>
                <a:sym typeface="Calibri"/>
              </a:rPr>
              <a:t>Linear Regression is performing better than any other model.</a:t>
            </a:r>
            <a:endParaRPr/>
          </a:p>
          <a:p>
            <a:pPr indent="-228600" lvl="0" marL="457200" rtl="0" algn="l">
              <a:lnSpc>
                <a:spcPct val="115000"/>
              </a:lnSpc>
              <a:spcBef>
                <a:spcPts val="0"/>
              </a:spcBef>
              <a:spcAft>
                <a:spcPts val="0"/>
              </a:spcAft>
              <a:buClr>
                <a:schemeClr val="lt1"/>
              </a:buClr>
              <a:buSzPts val="1800"/>
              <a:buFont typeface="Arial"/>
              <a:buNone/>
            </a:pPr>
            <a:r>
              <a:t/>
            </a:r>
            <a:endParaRPr b="0" i="0" sz="1400">
              <a:solidFill>
                <a:srgbClr val="21212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Arial"/>
              <a:buChar char="•"/>
            </a:pPr>
            <a:r>
              <a:rPr b="0" i="0" lang="en-US" sz="1400">
                <a:solidFill>
                  <a:srgbClr val="212121"/>
                </a:solidFill>
                <a:latin typeface="Calibri"/>
                <a:ea typeface="Calibri"/>
                <a:cs typeface="Calibri"/>
                <a:sym typeface="Calibri"/>
              </a:rPr>
              <a:t>Apart from Linear regression , Ridge and KNN models are showing good performance.</a:t>
            </a:r>
            <a:endParaRPr/>
          </a:p>
          <a:p>
            <a:pPr indent="-228600" lvl="0" marL="457200" rtl="0" algn="l">
              <a:lnSpc>
                <a:spcPct val="115000"/>
              </a:lnSpc>
              <a:spcBef>
                <a:spcPts val="0"/>
              </a:spcBef>
              <a:spcAft>
                <a:spcPts val="0"/>
              </a:spcAft>
              <a:buClr>
                <a:schemeClr val="lt1"/>
              </a:buClr>
              <a:buSzPts val="1800"/>
              <a:buFont typeface="Arial"/>
              <a:buNone/>
            </a:pPr>
            <a:r>
              <a:t/>
            </a:r>
            <a:endParaRPr b="0" i="0" sz="1400">
              <a:solidFill>
                <a:srgbClr val="21212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Arial"/>
              <a:buChar char="•"/>
            </a:pPr>
            <a:r>
              <a:rPr b="0" i="0" lang="en-US" sz="1400">
                <a:solidFill>
                  <a:srgbClr val="212121"/>
                </a:solidFill>
                <a:latin typeface="Calibri"/>
                <a:ea typeface="Calibri"/>
                <a:cs typeface="Calibri"/>
                <a:sym typeface="Calibri"/>
              </a:rPr>
              <a:t>We are getting error of around 10% and may not be able to reduce this using any linear models as we have small amount of data, relation between target and input variables may be nonlinear.</a:t>
            </a:r>
            <a:endParaRPr/>
          </a:p>
          <a:p>
            <a:pPr indent="-228600" lvl="0" marL="457200" rtl="0" algn="l">
              <a:lnSpc>
                <a:spcPct val="200000"/>
              </a:lnSpc>
              <a:spcBef>
                <a:spcPts val="0"/>
              </a:spcBef>
              <a:spcAft>
                <a:spcPts val="0"/>
              </a:spcAft>
              <a:buSzPts val="1800"/>
              <a:buNone/>
            </a:pPr>
            <a:r>
              <a:t/>
            </a:r>
            <a:endParaRPr sz="1400">
              <a:solidFill>
                <a:schemeClr val="accent2"/>
              </a:solidFill>
            </a:endParaRPr>
          </a:p>
          <a:p>
            <a:pPr indent="-228600" lvl="0" marL="457200" rtl="0" algn="l">
              <a:lnSpc>
                <a:spcPct val="200000"/>
              </a:lnSpc>
              <a:spcBef>
                <a:spcPts val="0"/>
              </a:spcBef>
              <a:spcAft>
                <a:spcPts val="0"/>
              </a:spcAft>
              <a:buSzPts val="1800"/>
              <a:buNone/>
            </a:pPr>
            <a:r>
              <a:t/>
            </a:r>
            <a:endParaRPr sz="1400">
              <a:solidFill>
                <a:schemeClr val="accent2"/>
              </a:solidFill>
            </a:endParaRPr>
          </a:p>
          <a:p>
            <a:pPr indent="-228600" lvl="0" marL="457200" rtl="0" algn="l">
              <a:lnSpc>
                <a:spcPct val="200000"/>
              </a:lnSpc>
              <a:spcBef>
                <a:spcPts val="0"/>
              </a:spcBef>
              <a:spcAft>
                <a:spcPts val="0"/>
              </a:spcAft>
              <a:buSzPts val="1800"/>
              <a:buNone/>
            </a:pPr>
            <a:r>
              <a:t/>
            </a:r>
            <a:endParaRPr sz="14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34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Concepts</a:t>
            </a:r>
            <a:endParaRPr/>
          </a:p>
        </p:txBody>
      </p:sp>
      <p:sp>
        <p:nvSpPr>
          <p:cNvPr id="61" name="Google Shape;61;p14"/>
          <p:cNvSpPr txBox="1"/>
          <p:nvPr>
            <p:ph idx="1" type="body"/>
          </p:nvPr>
        </p:nvSpPr>
        <p:spPr>
          <a:xfrm>
            <a:off x="311700" y="733350"/>
            <a:ext cx="8520600" cy="4229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Noto Sans Symbols"/>
              <a:buChar char="▪"/>
            </a:pPr>
            <a:r>
              <a:rPr lang="en-US" sz="1400">
                <a:solidFill>
                  <a:srgbClr val="02060A"/>
                </a:solidFill>
                <a:latin typeface="Calibri"/>
                <a:ea typeface="Calibri"/>
                <a:cs typeface="Calibri"/>
                <a:sym typeface="Calibri"/>
              </a:rPr>
              <a:t>Introduction</a:t>
            </a:r>
            <a:endParaRPr/>
          </a:p>
          <a:p>
            <a:pPr indent="-342900" lvl="0" marL="457200" rtl="0" algn="l">
              <a:lnSpc>
                <a:spcPct val="115000"/>
              </a:lnSpc>
              <a:spcBef>
                <a:spcPts val="0"/>
              </a:spcBef>
              <a:spcAft>
                <a:spcPts val="0"/>
              </a:spcAft>
              <a:buClr>
                <a:schemeClr val="lt1"/>
              </a:buClr>
              <a:buSzPts val="1800"/>
              <a:buFont typeface="Noto Sans Symbols"/>
              <a:buChar char="▪"/>
            </a:pPr>
            <a:r>
              <a:rPr lang="en-US" sz="1400">
                <a:solidFill>
                  <a:srgbClr val="02060A"/>
                </a:solidFill>
                <a:latin typeface="Calibri"/>
                <a:ea typeface="Calibri"/>
                <a:cs typeface="Calibri"/>
                <a:sym typeface="Calibri"/>
              </a:rPr>
              <a:t>Understanding the dataset</a:t>
            </a:r>
            <a:endParaRPr/>
          </a:p>
          <a:p>
            <a:pPr indent="-342900" lvl="0" marL="457200" rtl="0" algn="l">
              <a:lnSpc>
                <a:spcPct val="115000"/>
              </a:lnSpc>
              <a:spcBef>
                <a:spcPts val="0"/>
              </a:spcBef>
              <a:spcAft>
                <a:spcPts val="0"/>
              </a:spcAft>
              <a:buClr>
                <a:schemeClr val="lt1"/>
              </a:buClr>
              <a:buSzPts val="1800"/>
              <a:buFont typeface="Noto Sans Symbols"/>
              <a:buChar char="▪"/>
            </a:pPr>
            <a:r>
              <a:rPr lang="en-US" sz="1400">
                <a:solidFill>
                  <a:srgbClr val="02060A"/>
                </a:solidFill>
                <a:latin typeface="Calibri"/>
                <a:ea typeface="Calibri"/>
                <a:cs typeface="Calibri"/>
                <a:sym typeface="Calibri"/>
              </a:rPr>
              <a:t>Problem Statement</a:t>
            </a:r>
            <a:endParaRPr/>
          </a:p>
          <a:p>
            <a:pPr indent="-342900" lvl="0" marL="457200" rtl="0" algn="l">
              <a:lnSpc>
                <a:spcPct val="115000"/>
              </a:lnSpc>
              <a:spcBef>
                <a:spcPts val="0"/>
              </a:spcBef>
              <a:spcAft>
                <a:spcPts val="0"/>
              </a:spcAft>
              <a:buClr>
                <a:schemeClr val="lt1"/>
              </a:buClr>
              <a:buSzPts val="1800"/>
              <a:buFont typeface="Noto Sans Symbols"/>
              <a:buChar char="▪"/>
            </a:pPr>
            <a:r>
              <a:rPr lang="en-US" sz="1400">
                <a:solidFill>
                  <a:srgbClr val="02060A"/>
                </a:solidFill>
                <a:latin typeface="Calibri"/>
                <a:ea typeface="Calibri"/>
                <a:cs typeface="Calibri"/>
                <a:sym typeface="Calibri"/>
              </a:rPr>
              <a:t>Approach</a:t>
            </a:r>
            <a:endParaRPr/>
          </a:p>
          <a:p>
            <a:pPr indent="-342900" lvl="0" marL="457200" rtl="0" algn="l">
              <a:lnSpc>
                <a:spcPct val="115000"/>
              </a:lnSpc>
              <a:spcBef>
                <a:spcPts val="0"/>
              </a:spcBef>
              <a:spcAft>
                <a:spcPts val="0"/>
              </a:spcAft>
              <a:buClr>
                <a:schemeClr val="lt1"/>
              </a:buClr>
              <a:buSzPts val="1800"/>
              <a:buFont typeface="Noto Sans Symbols"/>
              <a:buChar char="▪"/>
            </a:pPr>
            <a:r>
              <a:rPr lang="en-US" sz="1400">
                <a:solidFill>
                  <a:srgbClr val="02060A"/>
                </a:solidFill>
                <a:latin typeface="Calibri"/>
                <a:ea typeface="Calibri"/>
                <a:cs typeface="Calibri"/>
                <a:sym typeface="Calibri"/>
              </a:rPr>
              <a:t>Python Libraries</a:t>
            </a:r>
            <a:endParaRPr/>
          </a:p>
          <a:p>
            <a:pPr indent="-342900" lvl="0" marL="457200" rtl="0" algn="l">
              <a:lnSpc>
                <a:spcPct val="115000"/>
              </a:lnSpc>
              <a:spcBef>
                <a:spcPts val="0"/>
              </a:spcBef>
              <a:spcAft>
                <a:spcPts val="0"/>
              </a:spcAft>
              <a:buClr>
                <a:schemeClr val="lt1"/>
              </a:buClr>
              <a:buSzPts val="1800"/>
              <a:buFont typeface="Noto Sans Symbols"/>
              <a:buChar char="▪"/>
            </a:pPr>
            <a:r>
              <a:rPr lang="en-US" sz="1400">
                <a:solidFill>
                  <a:srgbClr val="02060A"/>
                </a:solidFill>
                <a:latin typeface="Calibri"/>
                <a:ea typeface="Calibri"/>
                <a:cs typeface="Calibri"/>
                <a:sym typeface="Calibri"/>
              </a:rPr>
              <a:t>Time series model</a:t>
            </a:r>
            <a:endParaRPr/>
          </a:p>
          <a:p>
            <a:pPr indent="-342900" lvl="0" marL="457200" rtl="0" algn="l">
              <a:lnSpc>
                <a:spcPct val="115000"/>
              </a:lnSpc>
              <a:spcBef>
                <a:spcPts val="0"/>
              </a:spcBef>
              <a:spcAft>
                <a:spcPts val="0"/>
              </a:spcAft>
              <a:buClr>
                <a:schemeClr val="lt1"/>
              </a:buClr>
              <a:buSzPts val="1800"/>
              <a:buFont typeface="Noto Sans Symbols"/>
              <a:buChar char="▪"/>
            </a:pPr>
            <a:r>
              <a:rPr lang="en-US" sz="1400">
                <a:solidFill>
                  <a:srgbClr val="02060A"/>
                </a:solidFill>
                <a:latin typeface="Calibri"/>
                <a:ea typeface="Calibri"/>
                <a:cs typeface="Calibri"/>
                <a:sym typeface="Calibri"/>
              </a:rPr>
              <a:t>Correlation</a:t>
            </a:r>
            <a:endParaRPr/>
          </a:p>
          <a:p>
            <a:pPr indent="-342900" lvl="0" marL="457200" rtl="0" algn="l">
              <a:lnSpc>
                <a:spcPct val="115000"/>
              </a:lnSpc>
              <a:spcBef>
                <a:spcPts val="0"/>
              </a:spcBef>
              <a:spcAft>
                <a:spcPts val="0"/>
              </a:spcAft>
              <a:buClr>
                <a:schemeClr val="lt1"/>
              </a:buClr>
              <a:buSzPts val="1800"/>
              <a:buFont typeface="Noto Sans Symbols"/>
              <a:buChar char="▪"/>
            </a:pPr>
            <a:r>
              <a:rPr lang="en-US" sz="1400">
                <a:solidFill>
                  <a:srgbClr val="02060A"/>
                </a:solidFill>
                <a:latin typeface="Calibri"/>
                <a:ea typeface="Calibri"/>
                <a:cs typeface="Calibri"/>
                <a:sym typeface="Calibri"/>
              </a:rPr>
              <a:t>Linear Regression</a:t>
            </a:r>
            <a:endParaRPr/>
          </a:p>
          <a:p>
            <a:pPr indent="-342900" lvl="0" marL="457200" rtl="0" algn="l">
              <a:lnSpc>
                <a:spcPct val="115000"/>
              </a:lnSpc>
              <a:spcBef>
                <a:spcPts val="0"/>
              </a:spcBef>
              <a:spcAft>
                <a:spcPts val="0"/>
              </a:spcAft>
              <a:buClr>
                <a:schemeClr val="lt1"/>
              </a:buClr>
              <a:buSzPts val="1800"/>
              <a:buFont typeface="Noto Sans Symbols"/>
              <a:buChar char="▪"/>
            </a:pPr>
            <a:r>
              <a:rPr lang="en-US" sz="1400">
                <a:solidFill>
                  <a:srgbClr val="02060A"/>
                </a:solidFill>
                <a:latin typeface="Calibri"/>
                <a:ea typeface="Calibri"/>
                <a:cs typeface="Calibri"/>
                <a:sym typeface="Calibri"/>
              </a:rPr>
              <a:t>Regularization</a:t>
            </a:r>
            <a:endParaRPr/>
          </a:p>
          <a:p>
            <a:pPr indent="-342900" lvl="0" marL="457200" rtl="0" algn="l">
              <a:lnSpc>
                <a:spcPct val="115000"/>
              </a:lnSpc>
              <a:spcBef>
                <a:spcPts val="0"/>
              </a:spcBef>
              <a:spcAft>
                <a:spcPts val="0"/>
              </a:spcAft>
              <a:buClr>
                <a:schemeClr val="lt1"/>
              </a:buClr>
              <a:buSzPts val="1800"/>
              <a:buFont typeface="Noto Sans Symbols"/>
              <a:buChar char="▪"/>
            </a:pPr>
            <a:r>
              <a:rPr lang="en-US" sz="1400">
                <a:solidFill>
                  <a:srgbClr val="02060A"/>
                </a:solidFill>
                <a:latin typeface="Calibri"/>
                <a:ea typeface="Calibri"/>
                <a:cs typeface="Calibri"/>
                <a:sym typeface="Calibri"/>
              </a:rPr>
              <a:t>XGboost</a:t>
            </a:r>
            <a:endParaRPr/>
          </a:p>
          <a:p>
            <a:pPr indent="-342900" lvl="0" marL="457200" rtl="0" algn="l">
              <a:lnSpc>
                <a:spcPct val="115000"/>
              </a:lnSpc>
              <a:spcBef>
                <a:spcPts val="0"/>
              </a:spcBef>
              <a:spcAft>
                <a:spcPts val="0"/>
              </a:spcAft>
              <a:buClr>
                <a:schemeClr val="lt1"/>
              </a:buClr>
              <a:buSzPts val="1800"/>
              <a:buFont typeface="Noto Sans Symbols"/>
              <a:buChar char="▪"/>
            </a:pPr>
            <a:r>
              <a:rPr lang="en-US" sz="1400">
                <a:solidFill>
                  <a:srgbClr val="02060A"/>
                </a:solidFill>
                <a:latin typeface="Calibri"/>
                <a:ea typeface="Calibri"/>
                <a:cs typeface="Calibri"/>
                <a:sym typeface="Calibri"/>
              </a:rPr>
              <a:t>KNN</a:t>
            </a:r>
            <a:endParaRPr/>
          </a:p>
          <a:p>
            <a:pPr indent="-342900" lvl="0" marL="457200" rtl="0" algn="l">
              <a:lnSpc>
                <a:spcPct val="115000"/>
              </a:lnSpc>
              <a:spcBef>
                <a:spcPts val="0"/>
              </a:spcBef>
              <a:spcAft>
                <a:spcPts val="0"/>
              </a:spcAft>
              <a:buClr>
                <a:schemeClr val="lt1"/>
              </a:buClr>
              <a:buSzPts val="1800"/>
              <a:buFont typeface="Noto Sans Symbols"/>
              <a:buChar char="▪"/>
            </a:pPr>
            <a:r>
              <a:rPr lang="en-US" sz="1400">
                <a:solidFill>
                  <a:srgbClr val="02060A"/>
                </a:solidFill>
                <a:latin typeface="Calibri"/>
                <a:ea typeface="Calibri"/>
                <a:cs typeface="Calibri"/>
                <a:sym typeface="Calibri"/>
              </a:rPr>
              <a:t>Performance Metrics</a:t>
            </a:r>
            <a:endParaRPr/>
          </a:p>
          <a:p>
            <a:pPr indent="-342900" lvl="0" marL="457200" rtl="0" algn="l">
              <a:lnSpc>
                <a:spcPct val="115000"/>
              </a:lnSpc>
              <a:spcBef>
                <a:spcPts val="0"/>
              </a:spcBef>
              <a:spcAft>
                <a:spcPts val="0"/>
              </a:spcAft>
              <a:buClr>
                <a:schemeClr val="lt1"/>
              </a:buClr>
              <a:buSzPts val="1800"/>
              <a:buFont typeface="Noto Sans Symbols"/>
              <a:buChar char="▪"/>
            </a:pPr>
            <a:r>
              <a:rPr lang="en-US" sz="1400">
                <a:solidFill>
                  <a:srgbClr val="02060A"/>
                </a:solidFill>
                <a:latin typeface="Calibri"/>
                <a:ea typeface="Calibri"/>
                <a:cs typeface="Calibri"/>
                <a:sym typeface="Calibri"/>
              </a:rPr>
              <a:t>Conclusion</a:t>
            </a:r>
            <a:endParaRPr/>
          </a:p>
          <a:p>
            <a:pPr indent="-228600" lvl="0" marL="457200" rtl="0" algn="l">
              <a:lnSpc>
                <a:spcPct val="115000"/>
              </a:lnSpc>
              <a:spcBef>
                <a:spcPts val="0"/>
              </a:spcBef>
              <a:spcAft>
                <a:spcPts val="0"/>
              </a:spcAft>
              <a:buClr>
                <a:schemeClr val="lt1"/>
              </a:buClr>
              <a:buSzPts val="1800"/>
              <a:buFont typeface="Noto Sans Symbols"/>
              <a:buNone/>
            </a:pPr>
            <a:r>
              <a:t/>
            </a:r>
            <a:endParaRPr sz="1200">
              <a:solidFill>
                <a:srgbClr val="02060A"/>
              </a:solidFill>
              <a:latin typeface="Calibri"/>
              <a:ea typeface="Calibri"/>
              <a:cs typeface="Calibri"/>
              <a:sym typeface="Calibri"/>
            </a:endParaRPr>
          </a:p>
          <a:p>
            <a:pPr indent="-228600" lvl="0" marL="457200" rtl="0" algn="l">
              <a:lnSpc>
                <a:spcPct val="115000"/>
              </a:lnSpc>
              <a:spcBef>
                <a:spcPts val="0"/>
              </a:spcBef>
              <a:spcAft>
                <a:spcPts val="0"/>
              </a:spcAft>
              <a:buClr>
                <a:schemeClr val="lt1"/>
              </a:buClr>
              <a:buSzPts val="1800"/>
              <a:buFont typeface="Noto Sans Symbols"/>
              <a:buNone/>
            </a:pPr>
            <a:r>
              <a:t/>
            </a:r>
            <a:endParaRPr sz="1200">
              <a:solidFill>
                <a:srgbClr val="02060A"/>
              </a:solidFill>
              <a:latin typeface="Calibri"/>
              <a:ea typeface="Calibri"/>
              <a:cs typeface="Calibri"/>
              <a:sym typeface="Calibri"/>
            </a:endParaRPr>
          </a:p>
          <a:p>
            <a:pPr indent="-228600" lvl="0" marL="457200" rtl="0" algn="l">
              <a:lnSpc>
                <a:spcPct val="115000"/>
              </a:lnSpc>
              <a:spcBef>
                <a:spcPts val="0"/>
              </a:spcBef>
              <a:spcAft>
                <a:spcPts val="0"/>
              </a:spcAft>
              <a:buClr>
                <a:schemeClr val="lt1"/>
              </a:buClr>
              <a:buSzPts val="1800"/>
              <a:buFont typeface="Noto Sans Symbols"/>
              <a:buNone/>
            </a:pPr>
            <a:r>
              <a:t/>
            </a:r>
            <a:endParaRPr>
              <a:solidFill>
                <a:srgbClr val="02060A"/>
              </a:solidFill>
            </a:endParaRPr>
          </a:p>
          <a:p>
            <a:pPr indent="-228600" lvl="0" marL="457200" rtl="0" algn="l">
              <a:lnSpc>
                <a:spcPct val="115000"/>
              </a:lnSpc>
              <a:spcBef>
                <a:spcPts val="0"/>
              </a:spcBef>
              <a:spcAft>
                <a:spcPts val="0"/>
              </a:spcAft>
              <a:buClr>
                <a:schemeClr val="lt1"/>
              </a:buClr>
              <a:buSzPts val="1800"/>
              <a:buFont typeface="Noto Sans Symbols"/>
              <a:buNone/>
            </a:pPr>
            <a:r>
              <a:t/>
            </a:r>
            <a:endParaRPr>
              <a:solidFill>
                <a:srgbClr val="02060A"/>
              </a:solidFill>
            </a:endParaRPr>
          </a:p>
          <a:p>
            <a:pPr indent="-228600" lvl="0" marL="457200" rtl="0" algn="l">
              <a:lnSpc>
                <a:spcPct val="115000"/>
              </a:lnSpc>
              <a:spcBef>
                <a:spcPts val="0"/>
              </a:spcBef>
              <a:spcAft>
                <a:spcPts val="0"/>
              </a:spcAft>
              <a:buClr>
                <a:schemeClr val="lt1"/>
              </a:buClr>
              <a:buSzPts val="1800"/>
              <a:buFont typeface="Noto Sans Symbols"/>
              <a:buNone/>
            </a:pPr>
            <a:r>
              <a:t/>
            </a:r>
            <a:endParaRPr>
              <a:solidFill>
                <a:srgbClr val="02060A"/>
              </a:solidFill>
            </a:endParaRPr>
          </a:p>
          <a:p>
            <a:pPr indent="-228600" lvl="0" marL="457200" rtl="0" algn="l">
              <a:lnSpc>
                <a:spcPct val="115000"/>
              </a:lnSpc>
              <a:spcBef>
                <a:spcPts val="0"/>
              </a:spcBef>
              <a:spcAft>
                <a:spcPts val="0"/>
              </a:spcAft>
              <a:buClr>
                <a:schemeClr val="lt1"/>
              </a:buClr>
              <a:buSzPts val="1800"/>
              <a:buFont typeface="Noto Sans Symbols"/>
              <a:buNone/>
            </a:pPr>
            <a:r>
              <a:t/>
            </a:r>
            <a:endParaRPr>
              <a:solidFill>
                <a:srgbClr val="02060A"/>
              </a:solidFill>
            </a:endParaRPr>
          </a:p>
          <a:p>
            <a:pPr indent="0" lvl="0" marL="114300" rtl="0" algn="l">
              <a:lnSpc>
                <a:spcPct val="115000"/>
              </a:lnSpc>
              <a:spcBef>
                <a:spcPts val="0"/>
              </a:spcBef>
              <a:spcAft>
                <a:spcPts val="0"/>
              </a:spcAft>
              <a:buClr>
                <a:schemeClr val="dk1"/>
              </a:buClr>
              <a:buSzPts val="1800"/>
              <a:buNone/>
            </a:pPr>
            <a:r>
              <a:t/>
            </a:r>
            <a:endParaRPr>
              <a:solidFill>
                <a:srgbClr val="02060A"/>
              </a:solidFill>
            </a:endParaRPr>
          </a:p>
          <a:p>
            <a:pPr indent="-285750" lvl="0" marL="514350" rtl="0" algn="l">
              <a:lnSpc>
                <a:spcPct val="115000"/>
              </a:lnSpc>
              <a:spcBef>
                <a:spcPts val="0"/>
              </a:spcBef>
              <a:spcAft>
                <a:spcPts val="0"/>
              </a:spcAft>
              <a:buClr>
                <a:schemeClr val="dk1"/>
              </a:buClr>
              <a:buSzPts val="1800"/>
              <a:buFont typeface="Arial"/>
              <a:buNone/>
            </a:pPr>
            <a:r>
              <a:t/>
            </a:r>
            <a:endParaRPr>
              <a:solidFill>
                <a:srgbClr val="02060A"/>
              </a:solidFill>
            </a:endParaRPr>
          </a:p>
          <a:p>
            <a:pPr indent="-285750" lvl="0" marL="514350" rtl="0" algn="l">
              <a:lnSpc>
                <a:spcPct val="115000"/>
              </a:lnSpc>
              <a:spcBef>
                <a:spcPts val="0"/>
              </a:spcBef>
              <a:spcAft>
                <a:spcPts val="0"/>
              </a:spcAft>
              <a:buClr>
                <a:schemeClr val="lt1"/>
              </a:buClr>
              <a:buSzPts val="1800"/>
              <a:buFont typeface="Arial"/>
              <a:buNone/>
            </a:pPr>
            <a:r>
              <a:t/>
            </a:r>
            <a:endParaRPr>
              <a:solidFill>
                <a:srgbClr val="02060A"/>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Teammates:</a:t>
            </a:r>
            <a:br>
              <a:rPr lang="en-US"/>
            </a:br>
            <a:br>
              <a:rPr lang="en-US"/>
            </a:br>
            <a:br>
              <a:rPr lang="en-US"/>
            </a:br>
            <a:r>
              <a:rPr lang="en-US"/>
              <a:t> </a:t>
            </a:r>
            <a:endParaRPr/>
          </a:p>
        </p:txBody>
      </p:sp>
      <p:sp>
        <p:nvSpPr>
          <p:cNvPr id="185" name="Google Shape;185;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Noto Sans Symbols"/>
              <a:buChar char="▪"/>
            </a:pPr>
            <a:r>
              <a:rPr lang="en-US">
                <a:solidFill>
                  <a:srgbClr val="310000"/>
                </a:solidFill>
              </a:rPr>
              <a:t>Satish Chandra Katikala– </a:t>
            </a:r>
            <a:r>
              <a:rPr b="0" i="0" lang="en-US" u="sng" strike="noStrike">
                <a:solidFill>
                  <a:schemeClr val="hlink"/>
                </a:solidFill>
                <a:latin typeface="Lato"/>
                <a:ea typeface="Lato"/>
                <a:cs typeface="Lato"/>
                <a:sym typeface="Lato"/>
                <a:hlinkClick r:id="rId3"/>
              </a:rPr>
              <a:t>ksatish@iitg.ac.in</a:t>
            </a:r>
            <a:endParaRPr>
              <a:solidFill>
                <a:srgbClr val="310000"/>
              </a:solidFill>
            </a:endParaRPr>
          </a:p>
          <a:p>
            <a:pPr indent="0" lvl="0" marL="114300" rtl="0" algn="l">
              <a:lnSpc>
                <a:spcPct val="115000"/>
              </a:lnSpc>
              <a:spcBef>
                <a:spcPts val="0"/>
              </a:spcBef>
              <a:spcAft>
                <a:spcPts val="0"/>
              </a:spcAft>
              <a:buClr>
                <a:schemeClr val="lt1"/>
              </a:buClr>
              <a:buSzPts val="1800"/>
              <a:buNone/>
            </a:pPr>
            <a:r>
              <a:t/>
            </a:r>
            <a:endParaRPr>
              <a:solidFill>
                <a:srgbClr val="310000"/>
              </a:solidFill>
            </a:endParaRPr>
          </a:p>
          <a:p>
            <a:pPr indent="-342900" lvl="0" marL="457200" rtl="0" algn="l">
              <a:lnSpc>
                <a:spcPct val="115000"/>
              </a:lnSpc>
              <a:spcBef>
                <a:spcPts val="0"/>
              </a:spcBef>
              <a:spcAft>
                <a:spcPts val="0"/>
              </a:spcAft>
              <a:buClr>
                <a:schemeClr val="lt1"/>
              </a:buClr>
              <a:buSzPts val="1800"/>
              <a:buFont typeface="Noto Sans Symbols"/>
              <a:buChar char="▪"/>
            </a:pPr>
            <a:r>
              <a:rPr lang="en-US">
                <a:solidFill>
                  <a:srgbClr val="310000"/>
                </a:solidFill>
              </a:rPr>
              <a:t>Raavi Sowmini Chowdary – </a:t>
            </a:r>
            <a:r>
              <a:rPr b="0" i="0" lang="en-US" u="sng" strike="noStrike">
                <a:solidFill>
                  <a:schemeClr val="hlink"/>
                </a:solidFill>
                <a:latin typeface="Lato"/>
                <a:ea typeface="Lato"/>
                <a:cs typeface="Lato"/>
                <a:sym typeface="Lato"/>
                <a:hlinkClick r:id="rId4"/>
              </a:rPr>
              <a:t>sonysowmini@gmail.com</a:t>
            </a:r>
            <a:endParaRPr>
              <a:solidFill>
                <a:srgbClr val="310000"/>
              </a:solidFill>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699" y="189844"/>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67" name="Google Shape;67;p15"/>
          <p:cNvSpPr txBox="1"/>
          <p:nvPr>
            <p:ph idx="1" type="body"/>
          </p:nvPr>
        </p:nvSpPr>
        <p:spPr>
          <a:xfrm>
            <a:off x="304609" y="86355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Noto Sans Symbols"/>
              <a:buChar char="▪"/>
            </a:pPr>
            <a:r>
              <a:rPr b="1" lang="en-US">
                <a:solidFill>
                  <a:schemeClr val="lt1"/>
                </a:solidFill>
                <a:latin typeface="Arial"/>
                <a:ea typeface="Arial"/>
                <a:cs typeface="Arial"/>
                <a:sym typeface="Arial"/>
              </a:rPr>
              <a:t>Objective</a:t>
            </a:r>
            <a:r>
              <a:rPr lang="en-US">
                <a:solidFill>
                  <a:srgbClr val="09272E"/>
                </a:solidFill>
              </a:rPr>
              <a:t>: </a:t>
            </a:r>
            <a:r>
              <a:rPr lang="en-US">
                <a:solidFill>
                  <a:srgbClr val="09272E"/>
                </a:solidFill>
                <a:latin typeface="Calibri"/>
                <a:ea typeface="Calibri"/>
                <a:cs typeface="Calibri"/>
                <a:sym typeface="Calibri"/>
              </a:rPr>
              <a:t>To come up with a supervised machine learning algorithm and improve it  to predict </a:t>
            </a:r>
            <a:r>
              <a:rPr b="0" i="0" lang="en-US">
                <a:solidFill>
                  <a:srgbClr val="212121"/>
                </a:solidFill>
                <a:latin typeface="Calibri"/>
                <a:ea typeface="Calibri"/>
                <a:cs typeface="Calibri"/>
                <a:sym typeface="Calibri"/>
              </a:rPr>
              <a:t>the stock’s closing price</a:t>
            </a:r>
            <a:r>
              <a:rPr b="0" i="0" lang="en-US">
                <a:solidFill>
                  <a:srgbClr val="212121"/>
                </a:solidFill>
                <a:latin typeface="Roboto"/>
                <a:ea typeface="Roboto"/>
                <a:cs typeface="Roboto"/>
                <a:sym typeface="Roboto"/>
              </a:rPr>
              <a:t>.</a:t>
            </a:r>
            <a:endParaRPr/>
          </a:p>
          <a:p>
            <a:pPr indent="0" lvl="0" marL="114300" rtl="0" algn="l">
              <a:lnSpc>
                <a:spcPct val="115000"/>
              </a:lnSpc>
              <a:spcBef>
                <a:spcPts val="0"/>
              </a:spcBef>
              <a:spcAft>
                <a:spcPts val="0"/>
              </a:spcAft>
              <a:buClr>
                <a:schemeClr val="dk1"/>
              </a:buClr>
              <a:buSzPts val="1800"/>
              <a:buNone/>
            </a:pPr>
            <a:r>
              <a:t/>
            </a:r>
            <a:endParaRPr b="0" i="0">
              <a:solidFill>
                <a:srgbClr val="21212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Noto Sans Symbols"/>
              <a:buChar char="▪"/>
            </a:pPr>
            <a:r>
              <a:rPr b="1" lang="en-US">
                <a:solidFill>
                  <a:schemeClr val="lt1"/>
                </a:solidFill>
                <a:latin typeface="Arial"/>
                <a:ea typeface="Arial"/>
                <a:cs typeface="Arial"/>
                <a:sym typeface="Arial"/>
              </a:rPr>
              <a:t>Dataset</a:t>
            </a:r>
            <a:r>
              <a:rPr lang="en-US">
                <a:solidFill>
                  <a:srgbClr val="212121"/>
                </a:solidFill>
                <a:latin typeface="Roboto"/>
                <a:ea typeface="Roboto"/>
                <a:cs typeface="Roboto"/>
                <a:sym typeface="Roboto"/>
              </a:rPr>
              <a:t>: </a:t>
            </a:r>
            <a:r>
              <a:rPr lang="en-US">
                <a:solidFill>
                  <a:srgbClr val="212121"/>
                </a:solidFill>
                <a:latin typeface="Calibri"/>
                <a:ea typeface="Calibri"/>
                <a:cs typeface="Calibri"/>
                <a:sym typeface="Calibri"/>
              </a:rPr>
              <a:t>The dataset contains the information about stock prices of Yes bank from July-2005 to November-2020.There are no null values.Sample dataset</a:t>
            </a:r>
            <a:r>
              <a:rPr lang="en-US">
                <a:solidFill>
                  <a:srgbClr val="212121"/>
                </a:solidFill>
                <a:latin typeface="Roboto"/>
                <a:ea typeface="Roboto"/>
                <a:cs typeface="Roboto"/>
                <a:sym typeface="Roboto"/>
              </a:rPr>
              <a:t>:</a:t>
            </a:r>
            <a:endParaRPr/>
          </a:p>
          <a:p>
            <a:pPr indent="-228600" lvl="0" marL="457200" rtl="0" algn="l">
              <a:lnSpc>
                <a:spcPct val="115000"/>
              </a:lnSpc>
              <a:spcBef>
                <a:spcPts val="0"/>
              </a:spcBef>
              <a:spcAft>
                <a:spcPts val="0"/>
              </a:spcAft>
              <a:buClr>
                <a:schemeClr val="dk1"/>
              </a:buClr>
              <a:buSzPts val="1800"/>
              <a:buFont typeface="Noto Sans Symbols"/>
              <a:buNone/>
            </a:pPr>
            <a:r>
              <a:t/>
            </a:r>
            <a:endParaRPr>
              <a:solidFill>
                <a:srgbClr val="09272E"/>
              </a:solidFill>
            </a:endParaRPr>
          </a:p>
          <a:p>
            <a:pPr indent="0" lvl="0" marL="114300" rtl="0" algn="l">
              <a:lnSpc>
                <a:spcPct val="115000"/>
              </a:lnSpc>
              <a:spcBef>
                <a:spcPts val="0"/>
              </a:spcBef>
              <a:spcAft>
                <a:spcPts val="0"/>
              </a:spcAft>
              <a:buSzPts val="1800"/>
              <a:buNone/>
            </a:pPr>
            <a:r>
              <a:rPr lang="en-US">
                <a:solidFill>
                  <a:srgbClr val="09272E"/>
                </a:solidFill>
              </a:rPr>
              <a:t>     </a:t>
            </a:r>
            <a:endParaRPr/>
          </a:p>
          <a:p>
            <a:pPr indent="0" lvl="0" marL="114300" rtl="0" algn="l">
              <a:lnSpc>
                <a:spcPct val="115000"/>
              </a:lnSpc>
              <a:spcBef>
                <a:spcPts val="0"/>
              </a:spcBef>
              <a:spcAft>
                <a:spcPts val="0"/>
              </a:spcAft>
              <a:buSzPts val="1800"/>
              <a:buNone/>
            </a:pPr>
            <a:r>
              <a:t/>
            </a:r>
            <a:endParaRPr>
              <a:solidFill>
                <a:srgbClr val="09272E"/>
              </a:solidFill>
            </a:endParaRPr>
          </a:p>
          <a:p>
            <a:pPr indent="0" lvl="0" marL="114300" rtl="0" algn="l">
              <a:lnSpc>
                <a:spcPct val="115000"/>
              </a:lnSpc>
              <a:spcBef>
                <a:spcPts val="0"/>
              </a:spcBef>
              <a:spcAft>
                <a:spcPts val="0"/>
              </a:spcAft>
              <a:buSzPts val="1800"/>
              <a:buNone/>
            </a:pPr>
            <a:r>
              <a:t/>
            </a:r>
            <a:endParaRPr>
              <a:solidFill>
                <a:srgbClr val="09272E"/>
              </a:solidFill>
            </a:endParaRPr>
          </a:p>
          <a:p>
            <a:pPr indent="-228600" lvl="0" marL="457200" rtl="0" algn="l">
              <a:lnSpc>
                <a:spcPct val="115000"/>
              </a:lnSpc>
              <a:spcBef>
                <a:spcPts val="0"/>
              </a:spcBef>
              <a:spcAft>
                <a:spcPts val="0"/>
              </a:spcAft>
              <a:buClr>
                <a:schemeClr val="dk1"/>
              </a:buClr>
              <a:buSzPts val="1800"/>
              <a:buNone/>
            </a:pPr>
            <a:r>
              <a:t/>
            </a:r>
            <a:endParaRPr>
              <a:solidFill>
                <a:srgbClr val="09272E"/>
              </a:solidFill>
            </a:endParaRPr>
          </a:p>
        </p:txBody>
      </p:sp>
      <p:pic>
        <p:nvPicPr>
          <p:cNvPr id="68" name="Google Shape;68;p15"/>
          <p:cNvPicPr preferRelativeResize="0"/>
          <p:nvPr/>
        </p:nvPicPr>
        <p:blipFill rotWithShape="1">
          <a:blip r:embed="rId3">
            <a:alphaModFix/>
          </a:blip>
          <a:srcRect b="0" l="0" r="0" t="0"/>
          <a:stretch/>
        </p:blipFill>
        <p:spPr>
          <a:xfrm>
            <a:off x="3226504" y="2801295"/>
            <a:ext cx="2804403" cy="17908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Understanding the dataset</a:t>
            </a:r>
            <a:endParaRPr/>
          </a:p>
        </p:txBody>
      </p:sp>
      <p:pic>
        <p:nvPicPr>
          <p:cNvPr id="74" name="Google Shape;74;p16"/>
          <p:cNvPicPr preferRelativeResize="0"/>
          <p:nvPr/>
        </p:nvPicPr>
        <p:blipFill rotWithShape="1">
          <a:blip r:embed="rId3">
            <a:alphaModFix/>
          </a:blip>
          <a:srcRect b="0" l="0" r="0" t="0"/>
          <a:stretch/>
        </p:blipFill>
        <p:spPr>
          <a:xfrm>
            <a:off x="1233377" y="1264359"/>
            <a:ext cx="6152918" cy="27281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212463" y="117374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Arial"/>
              <a:buChar char="•"/>
            </a:pPr>
            <a:r>
              <a:rPr lang="en-US" sz="2000">
                <a:solidFill>
                  <a:srgbClr val="212121"/>
                </a:solidFill>
                <a:latin typeface="Calibri"/>
                <a:ea typeface="Calibri"/>
                <a:cs typeface="Calibri"/>
                <a:sym typeface="Calibri"/>
              </a:rPr>
              <a:t>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a:t>
            </a:r>
            <a:endParaRPr/>
          </a:p>
          <a:p>
            <a:pPr indent="-342900" lvl="0" marL="457200" rtl="0" algn="l">
              <a:lnSpc>
                <a:spcPct val="115000"/>
              </a:lnSpc>
              <a:spcBef>
                <a:spcPts val="0"/>
              </a:spcBef>
              <a:spcAft>
                <a:spcPts val="0"/>
              </a:spcAft>
              <a:buClr>
                <a:schemeClr val="lt1"/>
              </a:buClr>
              <a:buSzPts val="1800"/>
              <a:buFont typeface="Arial"/>
              <a:buChar char="•"/>
            </a:pPr>
            <a:r>
              <a:rPr lang="en-US" sz="2000">
                <a:solidFill>
                  <a:srgbClr val="212121"/>
                </a:solidFill>
                <a:latin typeface="Calibri"/>
                <a:ea typeface="Calibri"/>
                <a:cs typeface="Calibri"/>
                <a:sym typeface="Calibri"/>
              </a:rPr>
              <a:t>The main objective is to come up with a model to predict the stock’s closing price of the month. </a:t>
            </a:r>
            <a:endParaRPr/>
          </a:p>
          <a:p>
            <a:pPr indent="0" lvl="0" marL="114300" rtl="0" algn="l">
              <a:lnSpc>
                <a:spcPct val="115000"/>
              </a:lnSpc>
              <a:spcBef>
                <a:spcPts val="0"/>
              </a:spcBef>
              <a:spcAft>
                <a:spcPts val="0"/>
              </a:spcAft>
              <a:buClr>
                <a:schemeClr val="dk1"/>
              </a:buClr>
              <a:buSzPts val="1800"/>
              <a:buNone/>
            </a:pPr>
            <a:r>
              <a:t/>
            </a:r>
            <a:endParaRPr sz="1600">
              <a:solidFill>
                <a:srgbClr val="212121"/>
              </a:solidFill>
              <a:latin typeface="Calibri"/>
              <a:ea typeface="Calibri"/>
              <a:cs typeface="Calibri"/>
              <a:sym typeface="Calibri"/>
            </a:endParaRPr>
          </a:p>
        </p:txBody>
      </p:sp>
      <p:sp>
        <p:nvSpPr>
          <p:cNvPr id="80" name="Google Shape;8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Problem Statement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APPROACH</a:t>
            </a:r>
            <a:br>
              <a:rPr b="1" lang="en-US">
                <a:latin typeface="Montserrat"/>
                <a:ea typeface="Montserrat"/>
                <a:cs typeface="Montserrat"/>
                <a:sym typeface="Montserrat"/>
              </a:rPr>
            </a:br>
            <a:br>
              <a:rPr b="1" lang="en-US">
                <a:latin typeface="Montserrat"/>
                <a:ea typeface="Montserrat"/>
                <a:cs typeface="Montserrat"/>
                <a:sym typeface="Montserrat"/>
              </a:rPr>
            </a:br>
            <a:br>
              <a:rPr b="1" lang="en-US">
                <a:latin typeface="Montserrat"/>
                <a:ea typeface="Montserrat"/>
                <a:cs typeface="Montserrat"/>
                <a:sym typeface="Montserrat"/>
              </a:rPr>
            </a:br>
            <a:br>
              <a:rPr b="1" lang="en-US">
                <a:latin typeface="Montserrat"/>
                <a:ea typeface="Montserrat"/>
                <a:cs typeface="Montserrat"/>
                <a:sym typeface="Montserrat"/>
              </a:rPr>
            </a:br>
            <a:endParaRPr b="1">
              <a:latin typeface="Montserrat"/>
              <a:ea typeface="Montserrat"/>
              <a:cs typeface="Montserrat"/>
              <a:sym typeface="Montserrat"/>
            </a:endParaRPr>
          </a:p>
        </p:txBody>
      </p:sp>
      <p:sp>
        <p:nvSpPr>
          <p:cNvPr id="86" name="Google Shape;86;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Noto Sans Symbols"/>
              <a:buChar char="▪"/>
            </a:pPr>
            <a:r>
              <a:rPr lang="en-US" sz="1600">
                <a:solidFill>
                  <a:srgbClr val="212121"/>
                </a:solidFill>
                <a:latin typeface="Calibri"/>
                <a:ea typeface="Calibri"/>
                <a:cs typeface="Calibri"/>
                <a:sym typeface="Calibri"/>
              </a:rPr>
              <a:t>From the dataset(185 rows) 80% is taken for training and 20% is used for validation.</a:t>
            </a:r>
            <a:endParaRPr/>
          </a:p>
          <a:p>
            <a:pPr indent="-342900" lvl="0" marL="457200" rtl="0" algn="l">
              <a:lnSpc>
                <a:spcPct val="115000"/>
              </a:lnSpc>
              <a:spcBef>
                <a:spcPts val="0"/>
              </a:spcBef>
              <a:spcAft>
                <a:spcPts val="0"/>
              </a:spcAft>
              <a:buClr>
                <a:schemeClr val="lt1"/>
              </a:buClr>
              <a:buSzPts val="1800"/>
              <a:buFont typeface="Noto Sans Symbols"/>
              <a:buChar char="▪"/>
            </a:pPr>
            <a:r>
              <a:rPr lang="en-US" sz="1600">
                <a:solidFill>
                  <a:srgbClr val="212121"/>
                </a:solidFill>
                <a:latin typeface="Calibri"/>
                <a:ea typeface="Calibri"/>
                <a:cs typeface="Calibri"/>
                <a:sym typeface="Calibri"/>
              </a:rPr>
              <a:t>Converted the date field to date-time object for analysis.</a:t>
            </a:r>
            <a:endParaRPr/>
          </a:p>
          <a:p>
            <a:pPr indent="-342900" lvl="0" marL="457200" rtl="0" algn="l">
              <a:lnSpc>
                <a:spcPct val="115000"/>
              </a:lnSpc>
              <a:spcBef>
                <a:spcPts val="0"/>
              </a:spcBef>
              <a:spcAft>
                <a:spcPts val="0"/>
              </a:spcAft>
              <a:buClr>
                <a:schemeClr val="lt1"/>
              </a:buClr>
              <a:buSzPts val="1800"/>
              <a:buFont typeface="Noto Sans Symbols"/>
              <a:buChar char="▪"/>
            </a:pPr>
            <a:r>
              <a:rPr lang="en-US" sz="1600">
                <a:solidFill>
                  <a:srgbClr val="09272E"/>
                </a:solidFill>
                <a:latin typeface="Calibri"/>
                <a:ea typeface="Calibri"/>
                <a:cs typeface="Calibri"/>
                <a:sym typeface="Calibri"/>
              </a:rPr>
              <a:t>Started with time series models </a:t>
            </a:r>
            <a:r>
              <a:rPr b="0" i="0" lang="en-US" sz="1600">
                <a:solidFill>
                  <a:srgbClr val="212121"/>
                </a:solidFill>
                <a:latin typeface="Calibri"/>
                <a:ea typeface="Calibri"/>
                <a:cs typeface="Calibri"/>
                <a:sym typeface="Calibri"/>
              </a:rPr>
              <a:t>which require only target variables. (</a:t>
            </a:r>
            <a:r>
              <a:rPr b="1" i="0" lang="en-US" sz="1600">
                <a:solidFill>
                  <a:srgbClr val="212121"/>
                </a:solidFill>
                <a:latin typeface="Calibri"/>
                <a:ea typeface="Calibri"/>
                <a:cs typeface="Calibri"/>
                <a:sym typeface="Calibri"/>
              </a:rPr>
              <a:t>ARIMA , PROPHET, Moving Average</a:t>
            </a:r>
            <a:r>
              <a:rPr b="0" i="0" lang="en-US" sz="1600">
                <a:solidFill>
                  <a:srgbClr val="212121"/>
                </a:solidFill>
                <a:latin typeface="Calibri"/>
                <a:ea typeface="Calibri"/>
                <a:cs typeface="Calibri"/>
                <a:sym typeface="Calibri"/>
              </a:rPr>
              <a:t>).</a:t>
            </a:r>
            <a:endParaRPr/>
          </a:p>
          <a:p>
            <a:pPr indent="-342900" lvl="0" marL="457200" rtl="0" algn="l">
              <a:lnSpc>
                <a:spcPct val="115000"/>
              </a:lnSpc>
              <a:spcBef>
                <a:spcPts val="0"/>
              </a:spcBef>
              <a:spcAft>
                <a:spcPts val="0"/>
              </a:spcAft>
              <a:buClr>
                <a:schemeClr val="lt1"/>
              </a:buClr>
              <a:buSzPts val="1800"/>
              <a:buFont typeface="Noto Sans Symbols"/>
              <a:buChar char="▪"/>
            </a:pPr>
            <a:r>
              <a:rPr lang="en-US" sz="1600">
                <a:solidFill>
                  <a:srgbClr val="212121"/>
                </a:solidFill>
                <a:latin typeface="Calibri"/>
                <a:ea typeface="Calibri"/>
                <a:cs typeface="Calibri"/>
                <a:sym typeface="Calibri"/>
              </a:rPr>
              <a:t>Since the target variable is correlated with independent variables implemented </a:t>
            </a:r>
            <a:r>
              <a:rPr b="1" lang="en-US" sz="1600">
                <a:solidFill>
                  <a:srgbClr val="212121"/>
                </a:solidFill>
                <a:latin typeface="Calibri"/>
                <a:ea typeface="Calibri"/>
                <a:cs typeface="Calibri"/>
                <a:sym typeface="Calibri"/>
              </a:rPr>
              <a:t>Linear Regression.</a:t>
            </a:r>
            <a:endParaRPr/>
          </a:p>
          <a:p>
            <a:pPr indent="-342900" lvl="0" marL="457200" rtl="0" algn="l">
              <a:lnSpc>
                <a:spcPct val="115000"/>
              </a:lnSpc>
              <a:spcBef>
                <a:spcPts val="0"/>
              </a:spcBef>
              <a:spcAft>
                <a:spcPts val="0"/>
              </a:spcAft>
              <a:buClr>
                <a:schemeClr val="lt1"/>
              </a:buClr>
              <a:buSzPts val="1800"/>
              <a:buFont typeface="Noto Sans Symbols"/>
              <a:buChar char="▪"/>
            </a:pPr>
            <a:r>
              <a:rPr b="0" i="0" lang="en-US" sz="1600">
                <a:solidFill>
                  <a:srgbClr val="212121"/>
                </a:solidFill>
                <a:latin typeface="Calibri"/>
                <a:ea typeface="Calibri"/>
                <a:cs typeface="Calibri"/>
                <a:sym typeface="Calibri"/>
              </a:rPr>
              <a:t>To improve the model implemented below techniques:</a:t>
            </a:r>
            <a:endParaRPr/>
          </a:p>
          <a:p>
            <a:pPr indent="-342900" lvl="0" marL="457200" rtl="0" algn="l">
              <a:lnSpc>
                <a:spcPct val="115000"/>
              </a:lnSpc>
              <a:spcBef>
                <a:spcPts val="0"/>
              </a:spcBef>
              <a:spcAft>
                <a:spcPts val="0"/>
              </a:spcAft>
              <a:buClr>
                <a:schemeClr val="lt1"/>
              </a:buClr>
              <a:buSzPts val="1800"/>
              <a:buFont typeface="Noto Sans Symbols"/>
              <a:buChar char="⮚"/>
            </a:pPr>
            <a:r>
              <a:rPr b="0" i="0" lang="en-US" sz="1600">
                <a:solidFill>
                  <a:srgbClr val="212121"/>
                </a:solidFill>
                <a:latin typeface="Calibri"/>
                <a:ea typeface="Calibri"/>
                <a:cs typeface="Calibri"/>
                <a:sym typeface="Calibri"/>
              </a:rPr>
              <a:t> Regularisation: </a:t>
            </a:r>
            <a:r>
              <a:rPr b="1" i="0" lang="en-US" sz="1600">
                <a:solidFill>
                  <a:srgbClr val="212121"/>
                </a:solidFill>
                <a:latin typeface="Calibri"/>
                <a:ea typeface="Calibri"/>
                <a:cs typeface="Calibri"/>
                <a:sym typeface="Calibri"/>
              </a:rPr>
              <a:t>Lasso</a:t>
            </a:r>
            <a:r>
              <a:rPr b="1" lang="en-US" sz="1600">
                <a:solidFill>
                  <a:srgbClr val="212121"/>
                </a:solidFill>
                <a:latin typeface="Calibri"/>
                <a:ea typeface="Calibri"/>
                <a:cs typeface="Calibri"/>
                <a:sym typeface="Calibri"/>
              </a:rPr>
              <a:t> and Ridge regression</a:t>
            </a:r>
            <a:endParaRPr/>
          </a:p>
          <a:p>
            <a:pPr indent="-342900" lvl="0" marL="457200" rtl="0" algn="l">
              <a:lnSpc>
                <a:spcPct val="115000"/>
              </a:lnSpc>
              <a:spcBef>
                <a:spcPts val="0"/>
              </a:spcBef>
              <a:spcAft>
                <a:spcPts val="0"/>
              </a:spcAft>
              <a:buClr>
                <a:schemeClr val="lt1"/>
              </a:buClr>
              <a:buSzPts val="1800"/>
              <a:buFont typeface="Noto Sans Symbols"/>
              <a:buChar char="⮚"/>
            </a:pPr>
            <a:r>
              <a:rPr b="1" i="0" lang="en-US" sz="1600">
                <a:solidFill>
                  <a:srgbClr val="212121"/>
                </a:solidFill>
                <a:latin typeface="Calibri"/>
                <a:ea typeface="Calibri"/>
                <a:cs typeface="Calibri"/>
                <a:sym typeface="Calibri"/>
              </a:rPr>
              <a:t> </a:t>
            </a:r>
            <a:r>
              <a:rPr b="0" i="0" lang="en-US" sz="1600">
                <a:solidFill>
                  <a:srgbClr val="212121"/>
                </a:solidFill>
                <a:latin typeface="Calibri"/>
                <a:ea typeface="Calibri"/>
                <a:cs typeface="Calibri"/>
                <a:sym typeface="Calibri"/>
              </a:rPr>
              <a:t>Boosting algorithm: </a:t>
            </a:r>
            <a:r>
              <a:rPr b="1" i="0" lang="en-US" sz="1600">
                <a:solidFill>
                  <a:srgbClr val="212121"/>
                </a:solidFill>
                <a:latin typeface="Calibri"/>
                <a:ea typeface="Calibri"/>
                <a:cs typeface="Calibri"/>
                <a:sym typeface="Calibri"/>
              </a:rPr>
              <a:t>XGboost</a:t>
            </a:r>
            <a:endParaRPr b="1" i="0" sz="1600">
              <a:solidFill>
                <a:srgbClr val="21212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Font typeface="Noto Sans Symbols"/>
              <a:buChar char="▪"/>
            </a:pPr>
            <a:r>
              <a:rPr lang="en-US" sz="1600">
                <a:solidFill>
                  <a:srgbClr val="212121"/>
                </a:solidFill>
                <a:latin typeface="Calibri"/>
                <a:ea typeface="Calibri"/>
                <a:cs typeface="Calibri"/>
                <a:sym typeface="Calibri"/>
              </a:rPr>
              <a:t>Implemented KNN to check if the model gives high accuracy than Linear Regression.</a:t>
            </a:r>
            <a:endParaRPr/>
          </a:p>
          <a:p>
            <a:pPr indent="0" lvl="0" marL="114300" rtl="0" algn="l">
              <a:lnSpc>
                <a:spcPct val="115000"/>
              </a:lnSpc>
              <a:spcBef>
                <a:spcPts val="0"/>
              </a:spcBef>
              <a:spcAft>
                <a:spcPts val="0"/>
              </a:spcAft>
              <a:buClr>
                <a:srgbClr val="C00000"/>
              </a:buClr>
              <a:buSzPts val="1800"/>
              <a:buNone/>
            </a:pPr>
            <a:r>
              <a:t/>
            </a:r>
            <a:endParaRPr b="0" i="0" sz="1600">
              <a:solidFill>
                <a:srgbClr val="212121"/>
              </a:solidFill>
              <a:latin typeface="Calibri"/>
              <a:ea typeface="Calibri"/>
              <a:cs typeface="Calibri"/>
              <a:sym typeface="Calibri"/>
            </a:endParaRPr>
          </a:p>
          <a:p>
            <a:pPr indent="-228600" lvl="0" marL="457200" rtl="0" algn="l">
              <a:lnSpc>
                <a:spcPct val="115000"/>
              </a:lnSpc>
              <a:spcBef>
                <a:spcPts val="0"/>
              </a:spcBef>
              <a:spcAft>
                <a:spcPts val="0"/>
              </a:spcAft>
              <a:buClr>
                <a:srgbClr val="C00000"/>
              </a:buClr>
              <a:buSzPts val="1800"/>
              <a:buFont typeface="Noto Sans Symbols"/>
              <a:buNone/>
            </a:pPr>
            <a:r>
              <a:t/>
            </a:r>
            <a:endParaRPr b="0" i="0" sz="1600">
              <a:solidFill>
                <a:srgbClr val="212121"/>
              </a:solidFill>
              <a:latin typeface="Calibri"/>
              <a:ea typeface="Calibri"/>
              <a:cs typeface="Calibri"/>
              <a:sym typeface="Calibri"/>
            </a:endParaRPr>
          </a:p>
          <a:p>
            <a:pPr indent="-228600" lvl="0" marL="457200" rtl="0" algn="l">
              <a:lnSpc>
                <a:spcPct val="115000"/>
              </a:lnSpc>
              <a:spcBef>
                <a:spcPts val="0"/>
              </a:spcBef>
              <a:spcAft>
                <a:spcPts val="0"/>
              </a:spcAft>
              <a:buClr>
                <a:srgbClr val="C00000"/>
              </a:buClr>
              <a:buSzPts val="1800"/>
              <a:buFont typeface="Noto Sans Symbols"/>
              <a:buNone/>
            </a:pPr>
            <a:r>
              <a:t/>
            </a:r>
            <a:endParaRPr b="0" i="0" sz="1600">
              <a:solidFill>
                <a:srgbClr val="212121"/>
              </a:solidFill>
              <a:latin typeface="Calibri"/>
              <a:ea typeface="Calibri"/>
              <a:cs typeface="Calibri"/>
              <a:sym typeface="Calibri"/>
            </a:endParaRPr>
          </a:p>
          <a:p>
            <a:pPr indent="-228600" lvl="0" marL="457200" rtl="0" algn="l">
              <a:lnSpc>
                <a:spcPct val="115000"/>
              </a:lnSpc>
              <a:spcBef>
                <a:spcPts val="0"/>
              </a:spcBef>
              <a:spcAft>
                <a:spcPts val="0"/>
              </a:spcAft>
              <a:buClr>
                <a:schemeClr val="dk1"/>
              </a:buClr>
              <a:buSzPts val="1800"/>
              <a:buFont typeface="Arial"/>
              <a:buNone/>
            </a:pPr>
            <a:r>
              <a:t/>
            </a:r>
            <a:endParaRPr sz="1600">
              <a:solidFill>
                <a:srgbClr val="09272E"/>
              </a:solidFill>
              <a:latin typeface="Calibri"/>
              <a:ea typeface="Calibri"/>
              <a:cs typeface="Calibri"/>
              <a:sym typeface="Calibri"/>
            </a:endParaRPr>
          </a:p>
          <a:p>
            <a:pPr indent="-228600" lvl="0" marL="457200" rtl="0" algn="l">
              <a:lnSpc>
                <a:spcPct val="115000"/>
              </a:lnSpc>
              <a:spcBef>
                <a:spcPts val="0"/>
              </a:spcBef>
              <a:spcAft>
                <a:spcPts val="0"/>
              </a:spcAft>
              <a:buClr>
                <a:schemeClr val="dk1"/>
              </a:buClr>
              <a:buSzPts val="1800"/>
              <a:buFont typeface="Arial"/>
              <a:buNone/>
            </a:pPr>
            <a:r>
              <a:t/>
            </a:r>
            <a:endParaRPr sz="1600">
              <a:solidFill>
                <a:srgbClr val="09272E"/>
              </a:solidFill>
              <a:latin typeface="Calibri"/>
              <a:ea typeface="Calibri"/>
              <a:cs typeface="Calibri"/>
              <a:sym typeface="Calibri"/>
            </a:endParaRPr>
          </a:p>
          <a:p>
            <a:pPr indent="0" lvl="0" marL="114300" rtl="0" algn="l">
              <a:lnSpc>
                <a:spcPct val="115000"/>
              </a:lnSpc>
              <a:spcBef>
                <a:spcPts val="0"/>
              </a:spcBef>
              <a:spcAft>
                <a:spcPts val="0"/>
              </a:spcAft>
              <a:buClr>
                <a:schemeClr val="dk1"/>
              </a:buClr>
              <a:buSzPts val="1800"/>
              <a:buNone/>
            </a:pPr>
            <a:r>
              <a:t/>
            </a:r>
            <a:endParaRPr sz="1600">
              <a:solidFill>
                <a:srgbClr val="09272E"/>
              </a:solidFill>
              <a:latin typeface="Calibri"/>
              <a:ea typeface="Calibri"/>
              <a:cs typeface="Calibri"/>
              <a:sym typeface="Calibri"/>
            </a:endParaRPr>
          </a:p>
          <a:p>
            <a:pPr indent="-228600" lvl="0" marL="457200" rtl="0" algn="l">
              <a:lnSpc>
                <a:spcPct val="115000"/>
              </a:lnSpc>
              <a:spcBef>
                <a:spcPts val="0"/>
              </a:spcBef>
              <a:spcAft>
                <a:spcPts val="0"/>
              </a:spcAft>
              <a:buClr>
                <a:schemeClr val="dk1"/>
              </a:buClr>
              <a:buSzPts val="1800"/>
              <a:buFont typeface="Arial"/>
              <a:buNone/>
            </a:pPr>
            <a:r>
              <a:t/>
            </a:r>
            <a:endParaRPr b="1" sz="1600">
              <a:solidFill>
                <a:srgbClr val="09272E"/>
              </a:solidFill>
              <a:latin typeface="Arial Rounded"/>
              <a:ea typeface="Arial Rounded"/>
              <a:cs typeface="Arial Rounded"/>
              <a:sym typeface="Arial Rounded"/>
            </a:endParaRPr>
          </a:p>
          <a:p>
            <a:pPr indent="0" lvl="0" marL="114300" rtl="0" algn="l">
              <a:lnSpc>
                <a:spcPct val="115000"/>
              </a:lnSpc>
              <a:spcBef>
                <a:spcPts val="0"/>
              </a:spcBef>
              <a:spcAft>
                <a:spcPts val="0"/>
              </a:spcAft>
              <a:buSzPts val="1800"/>
              <a:buNone/>
            </a:pPr>
            <a:r>
              <a:t/>
            </a:r>
            <a:endParaRPr b="1" sz="1600">
              <a:solidFill>
                <a:srgbClr val="09272E"/>
              </a:solidFill>
              <a:latin typeface="Arial Rounded"/>
              <a:ea typeface="Arial Rounded"/>
              <a:cs typeface="Arial Rounded"/>
              <a:sym typeface="Arial Rounded"/>
            </a:endParaRPr>
          </a:p>
          <a:p>
            <a:pPr indent="0" lvl="0" marL="114300" rtl="0" algn="l">
              <a:lnSpc>
                <a:spcPct val="115000"/>
              </a:lnSpc>
              <a:spcBef>
                <a:spcPts val="0"/>
              </a:spcBef>
              <a:spcAft>
                <a:spcPts val="0"/>
              </a:spcAft>
              <a:buSzPts val="1800"/>
              <a:buNone/>
            </a:pPr>
            <a:r>
              <a:t/>
            </a:r>
            <a:endParaRPr b="1" sz="1600">
              <a:solidFill>
                <a:srgbClr val="09272E"/>
              </a:solidFill>
              <a:latin typeface="Arial Rounded"/>
              <a:ea typeface="Arial Rounded"/>
              <a:cs typeface="Arial Rounded"/>
              <a:sym typeface="Arial Rounded"/>
            </a:endParaRPr>
          </a:p>
          <a:p>
            <a:pPr indent="0" lvl="0" marL="114300" rtl="0" algn="l">
              <a:lnSpc>
                <a:spcPct val="115000"/>
              </a:lnSpc>
              <a:spcBef>
                <a:spcPts val="0"/>
              </a:spcBef>
              <a:spcAft>
                <a:spcPts val="0"/>
              </a:spcAft>
              <a:buSzPts val="1800"/>
              <a:buNone/>
            </a:pPr>
            <a:r>
              <a:t/>
            </a:r>
            <a:endParaRPr b="1" sz="1600">
              <a:solidFill>
                <a:srgbClr val="09272E"/>
              </a:solidFill>
              <a:latin typeface="Arial Rounded"/>
              <a:ea typeface="Arial Rounded"/>
              <a:cs typeface="Arial Rounded"/>
              <a:sym typeface="Arial Rounded"/>
            </a:endParaRPr>
          </a:p>
          <a:p>
            <a:pPr indent="0" lvl="0" marL="114300" rtl="0" algn="l">
              <a:lnSpc>
                <a:spcPct val="115000"/>
              </a:lnSpc>
              <a:spcBef>
                <a:spcPts val="0"/>
              </a:spcBef>
              <a:spcAft>
                <a:spcPts val="0"/>
              </a:spcAft>
              <a:buSzPts val="1800"/>
              <a:buNone/>
            </a:pPr>
            <a:r>
              <a:t/>
            </a:r>
            <a:endParaRPr b="1" sz="1600">
              <a:solidFill>
                <a:srgbClr val="09272E"/>
              </a:solidFill>
              <a:latin typeface="Arial Rounded"/>
              <a:ea typeface="Arial Rounded"/>
              <a:cs typeface="Arial Rounded"/>
              <a:sym typeface="Arial Rounded"/>
            </a:endParaRPr>
          </a:p>
          <a:p>
            <a:pPr indent="0" lvl="0" marL="114300" rtl="0" algn="l">
              <a:lnSpc>
                <a:spcPct val="115000"/>
              </a:lnSpc>
              <a:spcBef>
                <a:spcPts val="0"/>
              </a:spcBef>
              <a:spcAft>
                <a:spcPts val="0"/>
              </a:spcAft>
              <a:buSzPts val="1800"/>
              <a:buNone/>
            </a:pPr>
            <a:r>
              <a:t/>
            </a:r>
            <a:endParaRPr>
              <a:solidFill>
                <a:srgbClr val="09272E"/>
              </a:solidFill>
            </a:endParaRPr>
          </a:p>
          <a:p>
            <a:pPr indent="0" lvl="0" marL="114300" rtl="0" algn="l">
              <a:lnSpc>
                <a:spcPct val="115000"/>
              </a:lnSpc>
              <a:spcBef>
                <a:spcPts val="0"/>
              </a:spcBef>
              <a:spcAft>
                <a:spcPts val="0"/>
              </a:spcAft>
              <a:buSzPts val="1800"/>
              <a:buNone/>
            </a:pPr>
            <a:r>
              <a:t/>
            </a:r>
            <a:endParaRPr>
              <a:solidFill>
                <a:srgbClr val="09272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latin typeface="Montserrat"/>
                <a:ea typeface="Montserrat"/>
                <a:cs typeface="Montserrat"/>
                <a:sym typeface="Montserrat"/>
              </a:rPr>
              <a:t>Python Libraries </a:t>
            </a:r>
            <a:endParaRPr b="1">
              <a:latin typeface="Montserrat"/>
              <a:ea typeface="Montserrat"/>
              <a:cs typeface="Montserrat"/>
              <a:sym typeface="Montserrat"/>
            </a:endParaRPr>
          </a:p>
        </p:txBody>
      </p:sp>
      <p:sp>
        <p:nvSpPr>
          <p:cNvPr id="92" name="Google Shape;92;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Noto Sans Symbols"/>
              <a:buChar char="▪"/>
            </a:pPr>
            <a:r>
              <a:rPr lang="en-US" sz="2000">
                <a:solidFill>
                  <a:srgbClr val="212121"/>
                </a:solidFill>
                <a:latin typeface="Calibri"/>
                <a:ea typeface="Calibri"/>
                <a:cs typeface="Calibri"/>
                <a:sym typeface="Calibri"/>
              </a:rPr>
              <a:t>The python scientific computing library </a:t>
            </a:r>
            <a:r>
              <a:rPr b="1" lang="en-US" sz="2000">
                <a:solidFill>
                  <a:srgbClr val="212121"/>
                </a:solidFill>
                <a:latin typeface="Calibri"/>
                <a:ea typeface="Calibri"/>
                <a:cs typeface="Calibri"/>
                <a:sym typeface="Calibri"/>
              </a:rPr>
              <a:t>numpy</a:t>
            </a:r>
            <a:r>
              <a:rPr lang="en-US" sz="2000">
                <a:solidFill>
                  <a:srgbClr val="212121"/>
                </a:solidFill>
                <a:latin typeface="Calibri"/>
                <a:ea typeface="Calibri"/>
                <a:cs typeface="Calibri"/>
                <a:sym typeface="Calibri"/>
              </a:rPr>
              <a:t> was used along with the data analysis library </a:t>
            </a:r>
            <a:r>
              <a:rPr b="1" lang="en-US" sz="2000">
                <a:solidFill>
                  <a:srgbClr val="212121"/>
                </a:solidFill>
                <a:latin typeface="Calibri"/>
                <a:ea typeface="Calibri"/>
                <a:cs typeface="Calibri"/>
                <a:sym typeface="Calibri"/>
              </a:rPr>
              <a:t>pandas</a:t>
            </a:r>
            <a:r>
              <a:rPr lang="en-US" sz="2000">
                <a:solidFill>
                  <a:srgbClr val="212121"/>
                </a:solidFill>
                <a:latin typeface="Calibri"/>
                <a:ea typeface="Calibri"/>
                <a:cs typeface="Calibri"/>
                <a:sym typeface="Calibri"/>
              </a:rPr>
              <a:t> in order to convert these CSV files into panda data frames. </a:t>
            </a:r>
            <a:endParaRPr/>
          </a:p>
          <a:p>
            <a:pPr indent="-342900" lvl="0" marL="457200" rtl="0" algn="l">
              <a:lnSpc>
                <a:spcPct val="115000"/>
              </a:lnSpc>
              <a:spcBef>
                <a:spcPts val="0"/>
              </a:spcBef>
              <a:spcAft>
                <a:spcPts val="0"/>
              </a:spcAft>
              <a:buClr>
                <a:schemeClr val="dk1"/>
              </a:buClr>
              <a:buSzPts val="1800"/>
              <a:buFont typeface="Noto Sans Symbols"/>
              <a:buChar char="▪"/>
            </a:pPr>
            <a:r>
              <a:rPr lang="en-US" sz="2000">
                <a:solidFill>
                  <a:srgbClr val="212121"/>
                </a:solidFill>
                <a:latin typeface="Calibri"/>
                <a:ea typeface="Calibri"/>
                <a:cs typeface="Calibri"/>
                <a:sym typeface="Calibri"/>
              </a:rPr>
              <a:t>Used </a:t>
            </a:r>
            <a:r>
              <a:rPr b="1" lang="en-US" sz="2000">
                <a:solidFill>
                  <a:srgbClr val="212121"/>
                </a:solidFill>
                <a:latin typeface="Calibri"/>
                <a:ea typeface="Calibri"/>
                <a:cs typeface="Calibri"/>
                <a:sym typeface="Calibri"/>
              </a:rPr>
              <a:t>datetime</a:t>
            </a:r>
            <a:r>
              <a:rPr lang="en-US" sz="2000">
                <a:solidFill>
                  <a:srgbClr val="212121"/>
                </a:solidFill>
                <a:latin typeface="Calibri"/>
                <a:ea typeface="Calibri"/>
                <a:cs typeface="Calibri"/>
                <a:sym typeface="Calibri"/>
              </a:rPr>
              <a:t> library to convert date column values to date-time objects.</a:t>
            </a:r>
            <a:endParaRPr/>
          </a:p>
          <a:p>
            <a:pPr indent="-342900" lvl="0" marL="457200" rtl="0" algn="l">
              <a:lnSpc>
                <a:spcPct val="115000"/>
              </a:lnSpc>
              <a:spcBef>
                <a:spcPts val="0"/>
              </a:spcBef>
              <a:spcAft>
                <a:spcPts val="0"/>
              </a:spcAft>
              <a:buClr>
                <a:schemeClr val="dk1"/>
              </a:buClr>
              <a:buSzPts val="1800"/>
              <a:buFont typeface="Noto Sans Symbols"/>
              <a:buChar char="▪"/>
            </a:pPr>
            <a:r>
              <a:rPr lang="en-US" sz="2000">
                <a:solidFill>
                  <a:srgbClr val="212121"/>
                </a:solidFill>
                <a:latin typeface="Calibri"/>
                <a:ea typeface="Calibri"/>
                <a:cs typeface="Calibri"/>
                <a:sym typeface="Calibri"/>
              </a:rPr>
              <a:t>To implement supervised ML algorithms and to calculate the accuracy </a:t>
            </a:r>
            <a:r>
              <a:rPr b="1" lang="en-US" sz="2000">
                <a:solidFill>
                  <a:srgbClr val="212121"/>
                </a:solidFill>
                <a:latin typeface="Calibri"/>
                <a:ea typeface="Calibri"/>
                <a:cs typeface="Calibri"/>
                <a:sym typeface="Calibri"/>
              </a:rPr>
              <a:t>sklearn</a:t>
            </a:r>
            <a:r>
              <a:rPr lang="en-US" sz="2000">
                <a:solidFill>
                  <a:srgbClr val="212121"/>
                </a:solidFill>
                <a:latin typeface="Calibri"/>
                <a:ea typeface="Calibri"/>
                <a:cs typeface="Calibri"/>
                <a:sym typeface="Calibri"/>
              </a:rPr>
              <a:t>.</a:t>
            </a:r>
            <a:endParaRPr/>
          </a:p>
          <a:p>
            <a:pPr indent="-342900" lvl="0" marL="457200" rtl="0" algn="l">
              <a:lnSpc>
                <a:spcPct val="115000"/>
              </a:lnSpc>
              <a:spcBef>
                <a:spcPts val="0"/>
              </a:spcBef>
              <a:spcAft>
                <a:spcPts val="0"/>
              </a:spcAft>
              <a:buClr>
                <a:schemeClr val="dk1"/>
              </a:buClr>
              <a:buSzPts val="1800"/>
              <a:buFont typeface="Noto Sans Symbols"/>
              <a:buChar char="▪"/>
            </a:pPr>
            <a:r>
              <a:rPr b="1" lang="en-US" sz="2000">
                <a:solidFill>
                  <a:srgbClr val="212121"/>
                </a:solidFill>
                <a:latin typeface="Calibri"/>
                <a:ea typeface="Calibri"/>
                <a:cs typeface="Calibri"/>
                <a:sym typeface="Calibri"/>
              </a:rPr>
              <a:t>Matplotlib</a:t>
            </a:r>
            <a:r>
              <a:rPr lang="en-US" sz="2000">
                <a:solidFill>
                  <a:srgbClr val="212121"/>
                </a:solidFill>
                <a:latin typeface="Calibri"/>
                <a:ea typeface="Calibri"/>
                <a:cs typeface="Calibri"/>
                <a:sym typeface="Calibri"/>
              </a:rPr>
              <a:t> and </a:t>
            </a:r>
            <a:r>
              <a:rPr b="1" lang="en-US" sz="2000">
                <a:solidFill>
                  <a:srgbClr val="212121"/>
                </a:solidFill>
                <a:latin typeface="Calibri"/>
                <a:ea typeface="Calibri"/>
                <a:cs typeface="Calibri"/>
                <a:sym typeface="Calibri"/>
              </a:rPr>
              <a:t>seaborn</a:t>
            </a:r>
            <a:r>
              <a:rPr lang="en-US" sz="2000">
                <a:solidFill>
                  <a:srgbClr val="212121"/>
                </a:solidFill>
                <a:latin typeface="Calibri"/>
                <a:ea typeface="Calibri"/>
                <a:cs typeface="Calibri"/>
                <a:sym typeface="Calibri"/>
              </a:rPr>
              <a:t> are used to plot the graphs for data visualization.</a:t>
            </a:r>
            <a:endParaRPr sz="2000">
              <a:solidFill>
                <a:srgbClr val="21212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rotWithShape="1">
          <a:blip r:embed="rId3">
            <a:alphaModFix/>
          </a:blip>
          <a:srcRect b="0" l="0" r="0" t="0"/>
          <a:stretch/>
        </p:blipFill>
        <p:spPr>
          <a:xfrm>
            <a:off x="209535" y="1832455"/>
            <a:ext cx="2908320" cy="1977904"/>
          </a:xfrm>
          <a:prstGeom prst="rect">
            <a:avLst/>
          </a:prstGeom>
          <a:noFill/>
          <a:ln>
            <a:noFill/>
          </a:ln>
        </p:spPr>
      </p:pic>
      <p:pic>
        <p:nvPicPr>
          <p:cNvPr id="98" name="Google Shape;98;p20"/>
          <p:cNvPicPr preferRelativeResize="0"/>
          <p:nvPr/>
        </p:nvPicPr>
        <p:blipFill rotWithShape="1">
          <a:blip r:embed="rId4">
            <a:alphaModFix/>
          </a:blip>
          <a:srcRect b="0" l="0" r="0" t="0"/>
          <a:stretch/>
        </p:blipFill>
        <p:spPr>
          <a:xfrm>
            <a:off x="6107878" y="1763741"/>
            <a:ext cx="3036110" cy="2115323"/>
          </a:xfrm>
          <a:prstGeom prst="rect">
            <a:avLst/>
          </a:prstGeom>
          <a:noFill/>
          <a:ln>
            <a:noFill/>
          </a:ln>
        </p:spPr>
      </p:pic>
      <p:pic>
        <p:nvPicPr>
          <p:cNvPr id="99" name="Google Shape;99;p20"/>
          <p:cNvPicPr preferRelativeResize="0"/>
          <p:nvPr/>
        </p:nvPicPr>
        <p:blipFill rotWithShape="1">
          <a:blip r:embed="rId5">
            <a:alphaModFix/>
          </a:blip>
          <a:srcRect b="0" l="0" r="0" t="0"/>
          <a:stretch/>
        </p:blipFill>
        <p:spPr>
          <a:xfrm>
            <a:off x="3117840" y="1839618"/>
            <a:ext cx="2908320" cy="1963579"/>
          </a:xfrm>
          <a:prstGeom prst="rect">
            <a:avLst/>
          </a:prstGeom>
          <a:noFill/>
          <a:ln>
            <a:noFill/>
          </a:ln>
        </p:spPr>
      </p:pic>
      <p:sp>
        <p:nvSpPr>
          <p:cNvPr id="100" name="Google Shape;100;p20"/>
          <p:cNvSpPr/>
          <p:nvPr/>
        </p:nvSpPr>
        <p:spPr>
          <a:xfrm>
            <a:off x="6356510" y="1400456"/>
            <a:ext cx="2358369"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chemeClr val="accent5"/>
                </a:solidFill>
                <a:latin typeface="Arial"/>
                <a:ea typeface="Arial"/>
                <a:cs typeface="Arial"/>
                <a:sym typeface="Arial"/>
              </a:rPr>
              <a:t>PROPHET</a:t>
            </a:r>
            <a:endParaRPr b="1" i="0" sz="2000" u="none" cap="none" strike="noStrike">
              <a:solidFill>
                <a:schemeClr val="accent5"/>
              </a:solidFill>
              <a:latin typeface="Arial"/>
              <a:ea typeface="Arial"/>
              <a:cs typeface="Arial"/>
              <a:sym typeface="Arial"/>
            </a:endParaRPr>
          </a:p>
        </p:txBody>
      </p:sp>
      <p:sp>
        <p:nvSpPr>
          <p:cNvPr id="101" name="Google Shape;101;p20"/>
          <p:cNvSpPr/>
          <p:nvPr/>
        </p:nvSpPr>
        <p:spPr>
          <a:xfrm>
            <a:off x="384244" y="1414604"/>
            <a:ext cx="2358369"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chemeClr val="accent5"/>
                </a:solidFill>
                <a:latin typeface="Arial"/>
                <a:ea typeface="Arial"/>
                <a:cs typeface="Arial"/>
                <a:sym typeface="Arial"/>
              </a:rPr>
              <a:t>ARIMA</a:t>
            </a:r>
            <a:endParaRPr/>
          </a:p>
        </p:txBody>
      </p:sp>
      <p:sp>
        <p:nvSpPr>
          <p:cNvPr id="102" name="Google Shape;102;p20"/>
          <p:cNvSpPr/>
          <p:nvPr/>
        </p:nvSpPr>
        <p:spPr>
          <a:xfrm>
            <a:off x="3420354" y="1414604"/>
            <a:ext cx="2358369"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chemeClr val="accent5"/>
                </a:solidFill>
                <a:latin typeface="Arial"/>
                <a:ea typeface="Arial"/>
                <a:cs typeface="Arial"/>
                <a:sym typeface="Arial"/>
              </a:rPr>
              <a:t>Moving Average</a:t>
            </a:r>
            <a:endParaRPr b="1" i="0" sz="2000" u="none" cap="none" strike="noStrike">
              <a:solidFill>
                <a:schemeClr val="accent5"/>
              </a:solidFill>
              <a:latin typeface="Arial"/>
              <a:ea typeface="Arial"/>
              <a:cs typeface="Arial"/>
              <a:sym typeface="Arial"/>
            </a:endParaRPr>
          </a:p>
        </p:txBody>
      </p:sp>
      <p:sp>
        <p:nvSpPr>
          <p:cNvPr id="103" name="Google Shape;103;p20"/>
          <p:cNvSpPr txBox="1"/>
          <p:nvPr/>
        </p:nvSpPr>
        <p:spPr>
          <a:xfrm>
            <a:off x="384244" y="436793"/>
            <a:ext cx="40389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dk1"/>
                </a:solidFill>
                <a:latin typeface="Arial"/>
                <a:ea typeface="Arial"/>
                <a:cs typeface="Arial"/>
                <a:sym typeface="Arial"/>
              </a:rPr>
              <a:t>Time Series models</a:t>
            </a:r>
            <a:endParaRPr b="0" i="0" sz="2800" u="none" cap="none" strike="noStrike">
              <a:solidFill>
                <a:schemeClr val="dk1"/>
              </a:solidFill>
              <a:latin typeface="Arial"/>
              <a:ea typeface="Arial"/>
              <a:cs typeface="Arial"/>
              <a:sym typeface="Arial"/>
            </a:endParaRPr>
          </a:p>
        </p:txBody>
      </p:sp>
      <p:sp>
        <p:nvSpPr>
          <p:cNvPr id="104" name="Google Shape;104;p20"/>
          <p:cNvSpPr txBox="1"/>
          <p:nvPr/>
        </p:nvSpPr>
        <p:spPr>
          <a:xfrm>
            <a:off x="255181" y="4040241"/>
            <a:ext cx="845969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12121"/>
                </a:solidFill>
                <a:latin typeface="Roboto"/>
                <a:ea typeface="Roboto"/>
                <a:cs typeface="Roboto"/>
                <a:sym typeface="Roboto"/>
              </a:rPr>
              <a:t>Methods which are based on target variable are performing poorly. One of the reason for this can be strong correlation between target and input variables which means target variables are not independent.</a:t>
            </a:r>
            <a:endParaRPr b="0" i="0" sz="1400" u="none" cap="none" strike="noStrike">
              <a:solidFill>
                <a:srgbClr val="21212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Correlation</a:t>
            </a:r>
            <a:endParaRPr/>
          </a:p>
        </p:txBody>
      </p:sp>
      <p:pic>
        <p:nvPicPr>
          <p:cNvPr id="110" name="Google Shape;110;p21"/>
          <p:cNvPicPr preferRelativeResize="0"/>
          <p:nvPr/>
        </p:nvPicPr>
        <p:blipFill rotWithShape="1">
          <a:blip r:embed="rId3">
            <a:alphaModFix/>
          </a:blip>
          <a:srcRect b="0" l="0" r="0" t="0"/>
          <a:stretch/>
        </p:blipFill>
        <p:spPr>
          <a:xfrm>
            <a:off x="2845920" y="1382927"/>
            <a:ext cx="3662862" cy="25227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