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74" r:id="rId5"/>
    <p:sldId id="270" r:id="rId6"/>
    <p:sldId id="276" r:id="rId7"/>
    <p:sldId id="283" r:id="rId8"/>
    <p:sldId id="281" r:id="rId9"/>
    <p:sldId id="289" r:id="rId10"/>
    <p:sldId id="287" r:id="rId11"/>
    <p:sldId id="290" r:id="rId12"/>
    <p:sldId id="291" r:id="rId13"/>
    <p:sldId id="261" r:id="rId14"/>
    <p:sldId id="292" r:id="rId15"/>
    <p:sldId id="293" r:id="rId16"/>
    <p:sldId id="264" r:id="rId17"/>
    <p:sldId id="265" r:id="rId18"/>
    <p:sldId id="262" r:id="rId19"/>
    <p:sldId id="295" r:id="rId20"/>
    <p:sldId id="296" r:id="rId21"/>
    <p:sldId id="297" r:id="rId22"/>
    <p:sldId id="300" r:id="rId23"/>
    <p:sldId id="299" r:id="rId24"/>
    <p:sldId id="298" r:id="rId25"/>
    <p:sldId id="301" r:id="rId26"/>
    <p:sldId id="302" r:id="rId27"/>
    <p:sldId id="303" r:id="rId28"/>
    <p:sldId id="30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B22CFB-2514-4AC4-9581-C35B25C46D29}">
          <p14:sldIdLst>
            <p14:sldId id="256"/>
            <p14:sldId id="259"/>
            <p14:sldId id="260"/>
          </p14:sldIdLst>
        </p14:section>
        <p14:section name="Untitled Section" id="{A5815196-0DB4-4675-9EC5-BC7FAAD9F2D8}">
          <p14:sldIdLst>
            <p14:sldId id="274"/>
            <p14:sldId id="270"/>
            <p14:sldId id="276"/>
            <p14:sldId id="283"/>
            <p14:sldId id="281"/>
            <p14:sldId id="289"/>
            <p14:sldId id="287"/>
            <p14:sldId id="290"/>
            <p14:sldId id="291"/>
          </p14:sldIdLst>
        </p14:section>
        <p14:section name="Untitled Section" id="{85C03009-92C0-4B4F-9402-C9FF889EA659}">
          <p14:sldIdLst>
            <p14:sldId id="261"/>
            <p14:sldId id="292"/>
            <p14:sldId id="293"/>
            <p14:sldId id="264"/>
            <p14:sldId id="265"/>
            <p14:sldId id="262"/>
            <p14:sldId id="295"/>
            <p14:sldId id="296"/>
            <p14:sldId id="297"/>
            <p14:sldId id="300"/>
            <p14:sldId id="299"/>
            <p14:sldId id="298"/>
            <p14:sldId id="301"/>
            <p14:sldId id="302"/>
            <p14:sldId id="303"/>
            <p14:sldId id="304"/>
          </p14:sldIdLst>
        </p14:section>
        <p14:section name="Untitled Section" id="{FEBAFA38-FB0E-454C-B676-C6A48E483A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78" d="100"/>
          <a:sy n="78" d="100"/>
        </p:scale>
        <p:origin x="86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BBDC-FEC3-D7D4-D89C-1835A60BF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34358B-96D0-FC42-9FC3-0C044B4A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9F49EB-B9FE-3187-94C1-1D81E7EAC18C}"/>
              </a:ext>
            </a:extLst>
          </p:cNvPr>
          <p:cNvSpPr>
            <a:spLocks noGrp="1"/>
          </p:cNvSpPr>
          <p:nvPr>
            <p:ph type="dt" sz="half" idx="10"/>
          </p:nvPr>
        </p:nvSpPr>
        <p:spPr/>
        <p:txBody>
          <a:bodyPr/>
          <a:lstStyle/>
          <a:p>
            <a:fld id="{6ECED050-CE22-478C-9AB4-F128A16E8EF8}" type="datetimeFigureOut">
              <a:rPr lang="en-IN" smtClean="0"/>
              <a:t>07-04-2025</a:t>
            </a:fld>
            <a:endParaRPr lang="en-IN"/>
          </a:p>
        </p:txBody>
      </p:sp>
      <p:sp>
        <p:nvSpPr>
          <p:cNvPr id="5" name="Footer Placeholder 4">
            <a:extLst>
              <a:ext uri="{FF2B5EF4-FFF2-40B4-BE49-F238E27FC236}">
                <a16:creationId xmlns:a16="http://schemas.microsoft.com/office/drawing/2014/main" id="{ABC52661-43FF-C10E-6003-C0B23EA91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CBB18F-6170-3A44-D6C4-A839A1E564D7}"/>
              </a:ext>
            </a:extLst>
          </p:cNvPr>
          <p:cNvSpPr>
            <a:spLocks noGrp="1"/>
          </p:cNvSpPr>
          <p:nvPr>
            <p:ph type="sldNum" sz="quarter" idx="12"/>
          </p:nvPr>
        </p:nvSpPr>
        <p:spPr/>
        <p:txBody>
          <a:bodyPr/>
          <a:lstStyle/>
          <a:p>
            <a:fld id="{84FFA9CD-E7E0-4D24-B0F2-4B4F02FF2D22}" type="slidenum">
              <a:rPr lang="en-IN" smtClean="0"/>
              <a:t>‹#›</a:t>
            </a:fld>
            <a:endParaRPr lang="en-IN"/>
          </a:p>
        </p:txBody>
      </p:sp>
    </p:spTree>
    <p:extLst>
      <p:ext uri="{BB962C8B-B14F-4D97-AF65-F5344CB8AC3E}">
        <p14:creationId xmlns:p14="http://schemas.microsoft.com/office/powerpoint/2010/main" val="372856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E3D2-E3AC-C462-5A94-CD4FCBC985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B71872-3CFD-BBC6-9326-6710EC858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B19930-ECA1-54AF-7129-1ACF60247777}"/>
              </a:ext>
            </a:extLst>
          </p:cNvPr>
          <p:cNvSpPr>
            <a:spLocks noGrp="1"/>
          </p:cNvSpPr>
          <p:nvPr>
            <p:ph type="dt" sz="half" idx="10"/>
          </p:nvPr>
        </p:nvSpPr>
        <p:spPr/>
        <p:txBody>
          <a:bodyPr/>
          <a:lstStyle/>
          <a:p>
            <a:fld id="{6ECED050-CE22-478C-9AB4-F128A16E8EF8}" type="datetimeFigureOut">
              <a:rPr lang="en-IN" smtClean="0"/>
              <a:t>07-04-2025</a:t>
            </a:fld>
            <a:endParaRPr lang="en-IN"/>
          </a:p>
        </p:txBody>
      </p:sp>
      <p:sp>
        <p:nvSpPr>
          <p:cNvPr id="5" name="Footer Placeholder 4">
            <a:extLst>
              <a:ext uri="{FF2B5EF4-FFF2-40B4-BE49-F238E27FC236}">
                <a16:creationId xmlns:a16="http://schemas.microsoft.com/office/drawing/2014/main" id="{D4A86203-4B5E-E6B4-20A9-8DA1FF73A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F4B255-D3D3-9E19-3A01-4A9EE691BB5A}"/>
              </a:ext>
            </a:extLst>
          </p:cNvPr>
          <p:cNvSpPr>
            <a:spLocks noGrp="1"/>
          </p:cNvSpPr>
          <p:nvPr>
            <p:ph type="sldNum" sz="quarter" idx="12"/>
          </p:nvPr>
        </p:nvSpPr>
        <p:spPr/>
        <p:txBody>
          <a:bodyPr/>
          <a:lstStyle/>
          <a:p>
            <a:fld id="{84FFA9CD-E7E0-4D24-B0F2-4B4F02FF2D22}" type="slidenum">
              <a:rPr lang="en-IN" smtClean="0"/>
              <a:t>‹#›</a:t>
            </a:fld>
            <a:endParaRPr lang="en-IN"/>
          </a:p>
        </p:txBody>
      </p:sp>
    </p:spTree>
    <p:extLst>
      <p:ext uri="{BB962C8B-B14F-4D97-AF65-F5344CB8AC3E}">
        <p14:creationId xmlns:p14="http://schemas.microsoft.com/office/powerpoint/2010/main" val="178649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CA160-4BE7-F3BF-4E06-4C4D4E0C2E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AB265A-2C49-93ED-9071-B443A04A66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5CA43-2F0F-E274-05E9-960935839CDA}"/>
              </a:ext>
            </a:extLst>
          </p:cNvPr>
          <p:cNvSpPr>
            <a:spLocks noGrp="1"/>
          </p:cNvSpPr>
          <p:nvPr>
            <p:ph type="dt" sz="half" idx="10"/>
          </p:nvPr>
        </p:nvSpPr>
        <p:spPr/>
        <p:txBody>
          <a:bodyPr/>
          <a:lstStyle/>
          <a:p>
            <a:fld id="{6ECED050-CE22-478C-9AB4-F128A16E8EF8}" type="datetimeFigureOut">
              <a:rPr lang="en-IN" smtClean="0"/>
              <a:t>07-04-2025</a:t>
            </a:fld>
            <a:endParaRPr lang="en-IN"/>
          </a:p>
        </p:txBody>
      </p:sp>
      <p:sp>
        <p:nvSpPr>
          <p:cNvPr id="5" name="Footer Placeholder 4">
            <a:extLst>
              <a:ext uri="{FF2B5EF4-FFF2-40B4-BE49-F238E27FC236}">
                <a16:creationId xmlns:a16="http://schemas.microsoft.com/office/drawing/2014/main" id="{5F060F0D-3027-CA08-ECAE-CF8ED6230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C2321-877B-56FD-EAAF-E01E271E7DC3}"/>
              </a:ext>
            </a:extLst>
          </p:cNvPr>
          <p:cNvSpPr>
            <a:spLocks noGrp="1"/>
          </p:cNvSpPr>
          <p:nvPr>
            <p:ph type="sldNum" sz="quarter" idx="12"/>
          </p:nvPr>
        </p:nvSpPr>
        <p:spPr/>
        <p:txBody>
          <a:bodyPr/>
          <a:lstStyle/>
          <a:p>
            <a:fld id="{84FFA9CD-E7E0-4D24-B0F2-4B4F02FF2D22}" type="slidenum">
              <a:rPr lang="en-IN" smtClean="0"/>
              <a:t>‹#›</a:t>
            </a:fld>
            <a:endParaRPr lang="en-IN"/>
          </a:p>
        </p:txBody>
      </p:sp>
    </p:spTree>
    <p:extLst>
      <p:ext uri="{BB962C8B-B14F-4D97-AF65-F5344CB8AC3E}">
        <p14:creationId xmlns:p14="http://schemas.microsoft.com/office/powerpoint/2010/main" val="168984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47F2-E233-0EBD-E377-A4FF57DAD1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1B291C-71A8-2775-B8B2-FB4C55D1EE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48BC4C-09D8-4C53-14C3-31D745481496}"/>
              </a:ext>
            </a:extLst>
          </p:cNvPr>
          <p:cNvSpPr>
            <a:spLocks noGrp="1"/>
          </p:cNvSpPr>
          <p:nvPr>
            <p:ph type="dt" sz="half" idx="10"/>
          </p:nvPr>
        </p:nvSpPr>
        <p:spPr/>
        <p:txBody>
          <a:bodyPr/>
          <a:lstStyle/>
          <a:p>
            <a:fld id="{6ECED050-CE22-478C-9AB4-F128A16E8EF8}" type="datetimeFigureOut">
              <a:rPr lang="en-IN" smtClean="0"/>
              <a:t>07-04-2025</a:t>
            </a:fld>
            <a:endParaRPr lang="en-IN"/>
          </a:p>
        </p:txBody>
      </p:sp>
      <p:sp>
        <p:nvSpPr>
          <p:cNvPr id="5" name="Footer Placeholder 4">
            <a:extLst>
              <a:ext uri="{FF2B5EF4-FFF2-40B4-BE49-F238E27FC236}">
                <a16:creationId xmlns:a16="http://schemas.microsoft.com/office/drawing/2014/main" id="{9F86B772-E979-6488-A3D9-5A85B694E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17F98-2DB5-9185-A87C-8E86A702FF67}"/>
              </a:ext>
            </a:extLst>
          </p:cNvPr>
          <p:cNvSpPr>
            <a:spLocks noGrp="1"/>
          </p:cNvSpPr>
          <p:nvPr>
            <p:ph type="sldNum" sz="quarter" idx="12"/>
          </p:nvPr>
        </p:nvSpPr>
        <p:spPr/>
        <p:txBody>
          <a:bodyPr/>
          <a:lstStyle/>
          <a:p>
            <a:fld id="{84FFA9CD-E7E0-4D24-B0F2-4B4F02FF2D22}" type="slidenum">
              <a:rPr lang="en-IN" smtClean="0"/>
              <a:t>‹#›</a:t>
            </a:fld>
            <a:endParaRPr lang="en-IN"/>
          </a:p>
        </p:txBody>
      </p:sp>
    </p:spTree>
    <p:extLst>
      <p:ext uri="{BB962C8B-B14F-4D97-AF65-F5344CB8AC3E}">
        <p14:creationId xmlns:p14="http://schemas.microsoft.com/office/powerpoint/2010/main" val="315045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F6E-566D-6D4A-635A-41411DB51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CBD9D6-0D28-4FE8-76BF-AE1537870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D6DBD-3ABC-4970-5323-BFEDAB18D44F}"/>
              </a:ext>
            </a:extLst>
          </p:cNvPr>
          <p:cNvSpPr>
            <a:spLocks noGrp="1"/>
          </p:cNvSpPr>
          <p:nvPr>
            <p:ph type="dt" sz="half" idx="10"/>
          </p:nvPr>
        </p:nvSpPr>
        <p:spPr/>
        <p:txBody>
          <a:bodyPr/>
          <a:lstStyle/>
          <a:p>
            <a:fld id="{6ECED050-CE22-478C-9AB4-F128A16E8EF8}" type="datetimeFigureOut">
              <a:rPr lang="en-IN" smtClean="0"/>
              <a:t>07-04-2025</a:t>
            </a:fld>
            <a:endParaRPr lang="en-IN"/>
          </a:p>
        </p:txBody>
      </p:sp>
      <p:sp>
        <p:nvSpPr>
          <p:cNvPr id="5" name="Footer Placeholder 4">
            <a:extLst>
              <a:ext uri="{FF2B5EF4-FFF2-40B4-BE49-F238E27FC236}">
                <a16:creationId xmlns:a16="http://schemas.microsoft.com/office/drawing/2014/main" id="{2985A337-FDD1-E7AA-1D1B-3252112B8E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782121-B9B3-0A04-7F87-ED9E7B098E99}"/>
              </a:ext>
            </a:extLst>
          </p:cNvPr>
          <p:cNvSpPr>
            <a:spLocks noGrp="1"/>
          </p:cNvSpPr>
          <p:nvPr>
            <p:ph type="sldNum" sz="quarter" idx="12"/>
          </p:nvPr>
        </p:nvSpPr>
        <p:spPr/>
        <p:txBody>
          <a:bodyPr/>
          <a:lstStyle/>
          <a:p>
            <a:fld id="{84FFA9CD-E7E0-4D24-B0F2-4B4F02FF2D22}" type="slidenum">
              <a:rPr lang="en-IN" smtClean="0"/>
              <a:t>‹#›</a:t>
            </a:fld>
            <a:endParaRPr lang="en-IN"/>
          </a:p>
        </p:txBody>
      </p:sp>
    </p:spTree>
    <p:extLst>
      <p:ext uri="{BB962C8B-B14F-4D97-AF65-F5344CB8AC3E}">
        <p14:creationId xmlns:p14="http://schemas.microsoft.com/office/powerpoint/2010/main" val="2794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1F89-BEB1-8945-4100-D2812511BF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6A564B-1BFA-826C-15ED-BDF283F79A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BF5AB2-F13B-3CE7-1930-5D7C810948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35564A-25F6-323D-91DE-F9263952EE8B}"/>
              </a:ext>
            </a:extLst>
          </p:cNvPr>
          <p:cNvSpPr>
            <a:spLocks noGrp="1"/>
          </p:cNvSpPr>
          <p:nvPr>
            <p:ph type="dt" sz="half" idx="10"/>
          </p:nvPr>
        </p:nvSpPr>
        <p:spPr/>
        <p:txBody>
          <a:bodyPr/>
          <a:lstStyle/>
          <a:p>
            <a:fld id="{6ECED050-CE22-478C-9AB4-F128A16E8EF8}" type="datetimeFigureOut">
              <a:rPr lang="en-IN" smtClean="0"/>
              <a:t>07-04-2025</a:t>
            </a:fld>
            <a:endParaRPr lang="en-IN"/>
          </a:p>
        </p:txBody>
      </p:sp>
      <p:sp>
        <p:nvSpPr>
          <p:cNvPr id="6" name="Footer Placeholder 5">
            <a:extLst>
              <a:ext uri="{FF2B5EF4-FFF2-40B4-BE49-F238E27FC236}">
                <a16:creationId xmlns:a16="http://schemas.microsoft.com/office/drawing/2014/main" id="{A4238FED-92A3-1D5A-586A-811AC588DC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46BD84-40B4-E1C7-7E86-B46E43FD1701}"/>
              </a:ext>
            </a:extLst>
          </p:cNvPr>
          <p:cNvSpPr>
            <a:spLocks noGrp="1"/>
          </p:cNvSpPr>
          <p:nvPr>
            <p:ph type="sldNum" sz="quarter" idx="12"/>
          </p:nvPr>
        </p:nvSpPr>
        <p:spPr/>
        <p:txBody>
          <a:bodyPr/>
          <a:lstStyle/>
          <a:p>
            <a:fld id="{84FFA9CD-E7E0-4D24-B0F2-4B4F02FF2D22}" type="slidenum">
              <a:rPr lang="en-IN" smtClean="0"/>
              <a:t>‹#›</a:t>
            </a:fld>
            <a:endParaRPr lang="en-IN"/>
          </a:p>
        </p:txBody>
      </p:sp>
    </p:spTree>
    <p:extLst>
      <p:ext uri="{BB962C8B-B14F-4D97-AF65-F5344CB8AC3E}">
        <p14:creationId xmlns:p14="http://schemas.microsoft.com/office/powerpoint/2010/main" val="295743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DBA5-B6DF-3AF7-08EC-577DF791FE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FC03EB-AD39-1C7A-A014-58B4F70748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D25C2C-19B2-449E-D5A3-CA5052C10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BD7759-3597-E385-DD5A-AB700C420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FDF05-4B3F-0517-AE9D-8FBAC683FF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694C39-5B9D-F4EA-F324-F914313281AB}"/>
              </a:ext>
            </a:extLst>
          </p:cNvPr>
          <p:cNvSpPr>
            <a:spLocks noGrp="1"/>
          </p:cNvSpPr>
          <p:nvPr>
            <p:ph type="dt" sz="half" idx="10"/>
          </p:nvPr>
        </p:nvSpPr>
        <p:spPr/>
        <p:txBody>
          <a:bodyPr/>
          <a:lstStyle/>
          <a:p>
            <a:fld id="{6ECED050-CE22-478C-9AB4-F128A16E8EF8}" type="datetimeFigureOut">
              <a:rPr lang="en-IN" smtClean="0"/>
              <a:t>07-04-2025</a:t>
            </a:fld>
            <a:endParaRPr lang="en-IN"/>
          </a:p>
        </p:txBody>
      </p:sp>
      <p:sp>
        <p:nvSpPr>
          <p:cNvPr id="8" name="Footer Placeholder 7">
            <a:extLst>
              <a:ext uri="{FF2B5EF4-FFF2-40B4-BE49-F238E27FC236}">
                <a16:creationId xmlns:a16="http://schemas.microsoft.com/office/drawing/2014/main" id="{96C7B6A4-8270-3F6B-B421-5D8A74E844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CE1484-C98D-94E5-1BA8-2953CB572276}"/>
              </a:ext>
            </a:extLst>
          </p:cNvPr>
          <p:cNvSpPr>
            <a:spLocks noGrp="1"/>
          </p:cNvSpPr>
          <p:nvPr>
            <p:ph type="sldNum" sz="quarter" idx="12"/>
          </p:nvPr>
        </p:nvSpPr>
        <p:spPr/>
        <p:txBody>
          <a:bodyPr/>
          <a:lstStyle/>
          <a:p>
            <a:fld id="{84FFA9CD-E7E0-4D24-B0F2-4B4F02FF2D22}" type="slidenum">
              <a:rPr lang="en-IN" smtClean="0"/>
              <a:t>‹#›</a:t>
            </a:fld>
            <a:endParaRPr lang="en-IN"/>
          </a:p>
        </p:txBody>
      </p:sp>
    </p:spTree>
    <p:extLst>
      <p:ext uri="{BB962C8B-B14F-4D97-AF65-F5344CB8AC3E}">
        <p14:creationId xmlns:p14="http://schemas.microsoft.com/office/powerpoint/2010/main" val="26715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F6E0-AB66-2367-A764-BE28A6A778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02E65F-9707-08CD-B92D-224302E417C3}"/>
              </a:ext>
            </a:extLst>
          </p:cNvPr>
          <p:cNvSpPr>
            <a:spLocks noGrp="1"/>
          </p:cNvSpPr>
          <p:nvPr>
            <p:ph type="dt" sz="half" idx="10"/>
          </p:nvPr>
        </p:nvSpPr>
        <p:spPr/>
        <p:txBody>
          <a:bodyPr/>
          <a:lstStyle/>
          <a:p>
            <a:fld id="{6ECED050-CE22-478C-9AB4-F128A16E8EF8}" type="datetimeFigureOut">
              <a:rPr lang="en-IN" smtClean="0"/>
              <a:t>07-04-2025</a:t>
            </a:fld>
            <a:endParaRPr lang="en-IN"/>
          </a:p>
        </p:txBody>
      </p:sp>
      <p:sp>
        <p:nvSpPr>
          <p:cNvPr id="4" name="Footer Placeholder 3">
            <a:extLst>
              <a:ext uri="{FF2B5EF4-FFF2-40B4-BE49-F238E27FC236}">
                <a16:creationId xmlns:a16="http://schemas.microsoft.com/office/drawing/2014/main" id="{A9795123-E120-6850-8599-C0337B914F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E212A3-8C88-B517-EF7D-F84B8C49C542}"/>
              </a:ext>
            </a:extLst>
          </p:cNvPr>
          <p:cNvSpPr>
            <a:spLocks noGrp="1"/>
          </p:cNvSpPr>
          <p:nvPr>
            <p:ph type="sldNum" sz="quarter" idx="12"/>
          </p:nvPr>
        </p:nvSpPr>
        <p:spPr/>
        <p:txBody>
          <a:bodyPr/>
          <a:lstStyle/>
          <a:p>
            <a:fld id="{84FFA9CD-E7E0-4D24-B0F2-4B4F02FF2D22}" type="slidenum">
              <a:rPr lang="en-IN" smtClean="0"/>
              <a:t>‹#›</a:t>
            </a:fld>
            <a:endParaRPr lang="en-IN"/>
          </a:p>
        </p:txBody>
      </p:sp>
    </p:spTree>
    <p:extLst>
      <p:ext uri="{BB962C8B-B14F-4D97-AF65-F5344CB8AC3E}">
        <p14:creationId xmlns:p14="http://schemas.microsoft.com/office/powerpoint/2010/main" val="3685843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28506-348E-75DE-B86F-74353DE3A224}"/>
              </a:ext>
            </a:extLst>
          </p:cNvPr>
          <p:cNvSpPr>
            <a:spLocks noGrp="1"/>
          </p:cNvSpPr>
          <p:nvPr>
            <p:ph type="dt" sz="half" idx="10"/>
          </p:nvPr>
        </p:nvSpPr>
        <p:spPr/>
        <p:txBody>
          <a:bodyPr/>
          <a:lstStyle/>
          <a:p>
            <a:fld id="{6ECED050-CE22-478C-9AB4-F128A16E8EF8}" type="datetimeFigureOut">
              <a:rPr lang="en-IN" smtClean="0"/>
              <a:t>07-04-2025</a:t>
            </a:fld>
            <a:endParaRPr lang="en-IN"/>
          </a:p>
        </p:txBody>
      </p:sp>
      <p:sp>
        <p:nvSpPr>
          <p:cNvPr id="3" name="Footer Placeholder 2">
            <a:extLst>
              <a:ext uri="{FF2B5EF4-FFF2-40B4-BE49-F238E27FC236}">
                <a16:creationId xmlns:a16="http://schemas.microsoft.com/office/drawing/2014/main" id="{1A2492C9-E45E-4608-9E03-571D76C098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562EC8-0C19-5A47-825E-785BCFAE6B35}"/>
              </a:ext>
            </a:extLst>
          </p:cNvPr>
          <p:cNvSpPr>
            <a:spLocks noGrp="1"/>
          </p:cNvSpPr>
          <p:nvPr>
            <p:ph type="sldNum" sz="quarter" idx="12"/>
          </p:nvPr>
        </p:nvSpPr>
        <p:spPr/>
        <p:txBody>
          <a:bodyPr/>
          <a:lstStyle/>
          <a:p>
            <a:fld id="{84FFA9CD-E7E0-4D24-B0F2-4B4F02FF2D22}" type="slidenum">
              <a:rPr lang="en-IN" smtClean="0"/>
              <a:t>‹#›</a:t>
            </a:fld>
            <a:endParaRPr lang="en-IN"/>
          </a:p>
        </p:txBody>
      </p:sp>
    </p:spTree>
    <p:extLst>
      <p:ext uri="{BB962C8B-B14F-4D97-AF65-F5344CB8AC3E}">
        <p14:creationId xmlns:p14="http://schemas.microsoft.com/office/powerpoint/2010/main" val="427482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B970-F005-9541-7251-994DF0A43F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4E5B9F-B142-844C-D763-5454D2D7B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739C6C-D362-EA97-BB86-A40490ADA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77DC4-877E-F0A5-2119-FEE1DCFCACDA}"/>
              </a:ext>
            </a:extLst>
          </p:cNvPr>
          <p:cNvSpPr>
            <a:spLocks noGrp="1"/>
          </p:cNvSpPr>
          <p:nvPr>
            <p:ph type="dt" sz="half" idx="10"/>
          </p:nvPr>
        </p:nvSpPr>
        <p:spPr/>
        <p:txBody>
          <a:bodyPr/>
          <a:lstStyle/>
          <a:p>
            <a:fld id="{6ECED050-CE22-478C-9AB4-F128A16E8EF8}" type="datetimeFigureOut">
              <a:rPr lang="en-IN" smtClean="0"/>
              <a:t>07-04-2025</a:t>
            </a:fld>
            <a:endParaRPr lang="en-IN"/>
          </a:p>
        </p:txBody>
      </p:sp>
      <p:sp>
        <p:nvSpPr>
          <p:cNvPr id="6" name="Footer Placeholder 5">
            <a:extLst>
              <a:ext uri="{FF2B5EF4-FFF2-40B4-BE49-F238E27FC236}">
                <a16:creationId xmlns:a16="http://schemas.microsoft.com/office/drawing/2014/main" id="{E350DD6B-AE32-3D6B-E19C-FA14FB5E0A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64A286-A6D9-641B-EDE1-67ADAEF01A77}"/>
              </a:ext>
            </a:extLst>
          </p:cNvPr>
          <p:cNvSpPr>
            <a:spLocks noGrp="1"/>
          </p:cNvSpPr>
          <p:nvPr>
            <p:ph type="sldNum" sz="quarter" idx="12"/>
          </p:nvPr>
        </p:nvSpPr>
        <p:spPr/>
        <p:txBody>
          <a:bodyPr/>
          <a:lstStyle/>
          <a:p>
            <a:fld id="{84FFA9CD-E7E0-4D24-B0F2-4B4F02FF2D22}" type="slidenum">
              <a:rPr lang="en-IN" smtClean="0"/>
              <a:t>‹#›</a:t>
            </a:fld>
            <a:endParaRPr lang="en-IN"/>
          </a:p>
        </p:txBody>
      </p:sp>
    </p:spTree>
    <p:extLst>
      <p:ext uri="{BB962C8B-B14F-4D97-AF65-F5344CB8AC3E}">
        <p14:creationId xmlns:p14="http://schemas.microsoft.com/office/powerpoint/2010/main" val="74885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F333-7566-63AA-F491-DC3184DA9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65A3B2-6172-DEAB-58E4-6CD3786DC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832C7B-A0DF-FD0A-2F5D-EB1684B65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D86DB9-80A2-87A4-DC15-F00BE8592EBE}"/>
              </a:ext>
            </a:extLst>
          </p:cNvPr>
          <p:cNvSpPr>
            <a:spLocks noGrp="1"/>
          </p:cNvSpPr>
          <p:nvPr>
            <p:ph type="dt" sz="half" idx="10"/>
          </p:nvPr>
        </p:nvSpPr>
        <p:spPr/>
        <p:txBody>
          <a:bodyPr/>
          <a:lstStyle/>
          <a:p>
            <a:fld id="{6ECED050-CE22-478C-9AB4-F128A16E8EF8}" type="datetimeFigureOut">
              <a:rPr lang="en-IN" smtClean="0"/>
              <a:t>07-04-2025</a:t>
            </a:fld>
            <a:endParaRPr lang="en-IN"/>
          </a:p>
        </p:txBody>
      </p:sp>
      <p:sp>
        <p:nvSpPr>
          <p:cNvPr id="6" name="Footer Placeholder 5">
            <a:extLst>
              <a:ext uri="{FF2B5EF4-FFF2-40B4-BE49-F238E27FC236}">
                <a16:creationId xmlns:a16="http://schemas.microsoft.com/office/drawing/2014/main" id="{7D3BAF09-EBC9-2326-9DE0-97F15E4557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C0156-1DF1-C017-66A8-DCFFB440D9A0}"/>
              </a:ext>
            </a:extLst>
          </p:cNvPr>
          <p:cNvSpPr>
            <a:spLocks noGrp="1"/>
          </p:cNvSpPr>
          <p:nvPr>
            <p:ph type="sldNum" sz="quarter" idx="12"/>
          </p:nvPr>
        </p:nvSpPr>
        <p:spPr/>
        <p:txBody>
          <a:bodyPr/>
          <a:lstStyle/>
          <a:p>
            <a:fld id="{84FFA9CD-E7E0-4D24-B0F2-4B4F02FF2D22}" type="slidenum">
              <a:rPr lang="en-IN" smtClean="0"/>
              <a:t>‹#›</a:t>
            </a:fld>
            <a:endParaRPr lang="en-IN"/>
          </a:p>
        </p:txBody>
      </p:sp>
    </p:spTree>
    <p:extLst>
      <p:ext uri="{BB962C8B-B14F-4D97-AF65-F5344CB8AC3E}">
        <p14:creationId xmlns:p14="http://schemas.microsoft.com/office/powerpoint/2010/main" val="359088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1BF8AF-338D-3ECE-2FF5-1F4DD43A1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F3D866-0A77-C276-B0CF-08B3636F5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F9C85E-4F3D-1AE3-5FB5-7FA134328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ED050-CE22-478C-9AB4-F128A16E8EF8}" type="datetimeFigureOut">
              <a:rPr lang="en-IN" smtClean="0"/>
              <a:t>07-04-2025</a:t>
            </a:fld>
            <a:endParaRPr lang="en-IN"/>
          </a:p>
        </p:txBody>
      </p:sp>
      <p:sp>
        <p:nvSpPr>
          <p:cNvPr id="5" name="Footer Placeholder 4">
            <a:extLst>
              <a:ext uri="{FF2B5EF4-FFF2-40B4-BE49-F238E27FC236}">
                <a16:creationId xmlns:a16="http://schemas.microsoft.com/office/drawing/2014/main" id="{4D5EC0C8-710F-FEAB-4248-AFDF3B380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049B1D-7CCB-6D9F-C266-43947A844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FA9CD-E7E0-4D24-B0F2-4B4F02FF2D22}" type="slidenum">
              <a:rPr lang="en-IN" smtClean="0"/>
              <a:t>‹#›</a:t>
            </a:fld>
            <a:endParaRPr lang="en-IN"/>
          </a:p>
        </p:txBody>
      </p:sp>
    </p:spTree>
    <p:extLst>
      <p:ext uri="{BB962C8B-B14F-4D97-AF65-F5344CB8AC3E}">
        <p14:creationId xmlns:p14="http://schemas.microsoft.com/office/powerpoint/2010/main" val="3300040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DB44-9CFD-5A68-69C9-B5D681AD4BD6}"/>
              </a:ext>
            </a:extLst>
          </p:cNvPr>
          <p:cNvSpPr>
            <a:spLocks noGrp="1"/>
          </p:cNvSpPr>
          <p:nvPr>
            <p:ph type="ctrTitle"/>
          </p:nvPr>
        </p:nvSpPr>
        <p:spPr/>
        <p:txBody>
          <a:bodyPr>
            <a:normAutofit/>
          </a:bodyPr>
          <a:lstStyle/>
          <a:p>
            <a:r>
              <a:rPr lang="en-US" b="1" dirty="0">
                <a:latin typeface="Times New Roman" panose="02020603050405020304" pitchFamily="18" charset="0"/>
                <a:cs typeface="Times New Roman" panose="02020603050405020304" pitchFamily="18" charset="0"/>
              </a:rPr>
              <a:t>CLUSTERING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E630158-C163-E189-9252-296702B61BE5}"/>
              </a:ext>
            </a:extLst>
          </p:cNvPr>
          <p:cNvSpPr>
            <a:spLocks noGrp="1"/>
          </p:cNvSpPr>
          <p:nvPr>
            <p:ph type="subTitle" idx="1"/>
          </p:nvPr>
        </p:nvSpPr>
        <p:spPr/>
        <p:txBody>
          <a:bodyP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700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lowchart of the spectral clustering algorithm. a. Construct the... |  Download Scientific Diagram">
            <a:extLst>
              <a:ext uri="{FF2B5EF4-FFF2-40B4-BE49-F238E27FC236}">
                <a16:creationId xmlns:a16="http://schemas.microsoft.com/office/drawing/2014/main" id="{64C460E6-96E7-7F90-9674-CE7F9F8B4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134" y="751861"/>
            <a:ext cx="631507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Spectral clustering for image segmentation — scikits.learn v0.6-git  documentation">
            <a:extLst>
              <a:ext uri="{FF2B5EF4-FFF2-40B4-BE49-F238E27FC236}">
                <a16:creationId xmlns:a16="http://schemas.microsoft.com/office/drawing/2014/main" id="{781C5302-4176-2FCB-5686-6215BB635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167" y="3313471"/>
            <a:ext cx="4068097" cy="33678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pectral Clustering">
            <a:extLst>
              <a:ext uri="{FF2B5EF4-FFF2-40B4-BE49-F238E27FC236}">
                <a16:creationId xmlns:a16="http://schemas.microsoft.com/office/drawing/2014/main" id="{504F41D0-A21D-4A69-2276-4677233F9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713704"/>
            <a:ext cx="5035498" cy="379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77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C7C9-02DA-4BBE-C8DA-332F3F26C18D}"/>
              </a:ext>
            </a:extLst>
          </p:cNvPr>
          <p:cNvSpPr>
            <a:spLocks noGrp="1"/>
          </p:cNvSpPr>
          <p:nvPr>
            <p:ph type="title"/>
          </p:nvPr>
        </p:nvSpPr>
        <p:spPr/>
        <p:txBody>
          <a:bodyPr/>
          <a:lstStyle/>
          <a:p>
            <a:endParaRPr lang="en-IN" dirty="0"/>
          </a:p>
        </p:txBody>
      </p:sp>
      <p:sp>
        <p:nvSpPr>
          <p:cNvPr id="6" name="Content Placeholder 5">
            <a:extLst>
              <a:ext uri="{FF2B5EF4-FFF2-40B4-BE49-F238E27FC236}">
                <a16:creationId xmlns:a16="http://schemas.microsoft.com/office/drawing/2014/main" id="{884066A8-56D6-A2FD-5677-877382D1911E}"/>
              </a:ext>
            </a:extLst>
          </p:cNvPr>
          <p:cNvSpPr>
            <a:spLocks noGrp="1"/>
          </p:cNvSpPr>
          <p:nvPr>
            <p:ph idx="1"/>
          </p:nvPr>
        </p:nvSpPr>
        <p:spPr/>
        <p:txBody>
          <a:bodyPr>
            <a:noAutofit/>
          </a:bodyPr>
          <a:lstStyle/>
          <a:p>
            <a:pPr marL="0" indent="0">
              <a:buNone/>
            </a:pPr>
            <a:r>
              <a:rPr lang="en-US" sz="2400" b="1" i="1" dirty="0">
                <a:solidFill>
                  <a:srgbClr val="222832"/>
                </a:solidFill>
                <a:effectLst/>
                <a:latin typeface="Times New Roman" panose="02020603050405020304" pitchFamily="18" charset="0"/>
                <a:cs typeface="Times New Roman" panose="02020603050405020304" pitchFamily="18" charset="0"/>
              </a:rPr>
              <a:t>Important Parameters used here:</a:t>
            </a:r>
          </a:p>
          <a:p>
            <a:pPr marL="1371600" lvl="3" indent="0">
              <a:buNone/>
            </a:pPr>
            <a:r>
              <a:rPr lang="en-US" sz="2400" b="1" i="1" dirty="0">
                <a:solidFill>
                  <a:srgbClr val="222832"/>
                </a:solidFill>
                <a:effectLst/>
                <a:latin typeface="Times New Roman" panose="02020603050405020304" pitchFamily="18" charset="0"/>
                <a:cs typeface="Times New Roman" panose="02020603050405020304" pitchFamily="18" charset="0"/>
              </a:rPr>
              <a:t>Affinity : </a:t>
            </a:r>
            <a:r>
              <a:rPr lang="en-US" sz="2400" b="0" i="0" dirty="0">
                <a:solidFill>
                  <a:srgbClr val="222832"/>
                </a:solidFill>
                <a:effectLst/>
                <a:latin typeface="Times New Roman" panose="02020603050405020304" pitchFamily="18" charset="0"/>
                <a:cs typeface="Times New Roman" panose="02020603050405020304" pitchFamily="18" charset="0"/>
              </a:rPr>
              <a:t>The affinity matrix describing the relationship of the samples to embed</a:t>
            </a:r>
            <a:endParaRPr lang="en-US" sz="2400" b="1" dirty="0">
              <a:solidFill>
                <a:srgbClr val="222832"/>
              </a:solidFill>
              <a:latin typeface="Times New Roman" panose="02020603050405020304" pitchFamily="18" charset="0"/>
              <a:cs typeface="Times New Roman" panose="02020603050405020304" pitchFamily="18" charset="0"/>
            </a:endParaRPr>
          </a:p>
          <a:p>
            <a:pPr marL="1371600" lvl="3" indent="0">
              <a:buNone/>
            </a:pPr>
            <a:r>
              <a:rPr lang="en-US" sz="2400" b="1" i="1" dirty="0" err="1">
                <a:solidFill>
                  <a:srgbClr val="222832"/>
                </a:solidFill>
                <a:effectLst/>
                <a:latin typeface="Times New Roman" panose="02020603050405020304" pitchFamily="18" charset="0"/>
                <a:cs typeface="Times New Roman" panose="02020603050405020304" pitchFamily="18" charset="0"/>
              </a:rPr>
              <a:t>n_clusters</a:t>
            </a:r>
            <a:r>
              <a:rPr lang="en-US" sz="2400" i="1" dirty="0">
                <a:solidFill>
                  <a:srgbClr val="222832"/>
                </a:solidFill>
                <a:latin typeface="Times New Roman" panose="02020603050405020304" pitchFamily="18" charset="0"/>
                <a:cs typeface="Times New Roman" panose="02020603050405020304" pitchFamily="18" charset="0"/>
              </a:rPr>
              <a:t>:</a:t>
            </a:r>
            <a:r>
              <a:rPr lang="en-US" sz="2400" b="0" i="1" dirty="0">
                <a:solidFill>
                  <a:srgbClr val="222832"/>
                </a:solidFill>
                <a:effectLst/>
                <a:latin typeface="Times New Roman" panose="02020603050405020304" pitchFamily="18" charset="0"/>
                <a:cs typeface="Times New Roman" panose="02020603050405020304" pitchFamily="18" charset="0"/>
              </a:rPr>
              <a:t> </a:t>
            </a:r>
            <a:r>
              <a:rPr lang="en-US" sz="2400" b="0" i="0" dirty="0">
                <a:solidFill>
                  <a:srgbClr val="222832"/>
                </a:solidFill>
                <a:effectLst/>
                <a:latin typeface="Times New Roman" panose="02020603050405020304" pitchFamily="18" charset="0"/>
                <a:cs typeface="Times New Roman" panose="02020603050405020304" pitchFamily="18" charset="0"/>
              </a:rPr>
              <a:t>Number of clusters to extract.</a:t>
            </a:r>
            <a:endParaRPr lang="en-US" sz="2400" b="1" dirty="0">
              <a:solidFill>
                <a:srgbClr val="222832"/>
              </a:solidFill>
              <a:latin typeface="Times New Roman" panose="02020603050405020304" pitchFamily="18" charset="0"/>
              <a:cs typeface="Times New Roman" panose="02020603050405020304" pitchFamily="18" charset="0"/>
            </a:endParaRPr>
          </a:p>
          <a:p>
            <a:pPr marL="1371600" lvl="3" indent="0">
              <a:buNone/>
            </a:pPr>
            <a:r>
              <a:rPr lang="en-US" sz="2400" b="1" i="1" dirty="0" err="1">
                <a:solidFill>
                  <a:srgbClr val="222832"/>
                </a:solidFill>
                <a:effectLst/>
                <a:latin typeface="Times New Roman" panose="02020603050405020304" pitchFamily="18" charset="0"/>
                <a:cs typeface="Times New Roman" panose="02020603050405020304" pitchFamily="18" charset="0"/>
              </a:rPr>
              <a:t>eigen_solver</a:t>
            </a:r>
            <a:r>
              <a:rPr lang="en-US" sz="2400" b="1" i="1" dirty="0">
                <a:solidFill>
                  <a:srgbClr val="222832"/>
                </a:solidFill>
                <a:effectLst/>
                <a:latin typeface="Times New Roman" panose="02020603050405020304" pitchFamily="18" charset="0"/>
                <a:cs typeface="Times New Roman" panose="02020603050405020304" pitchFamily="18" charset="0"/>
              </a:rPr>
              <a:t>: </a:t>
            </a:r>
            <a:r>
              <a:rPr lang="en-IN" sz="2400" b="0" i="0" dirty="0">
                <a:solidFill>
                  <a:srgbClr val="222832"/>
                </a:solidFill>
                <a:effectLst/>
                <a:latin typeface="Times New Roman" panose="02020603050405020304" pitchFamily="18" charset="0"/>
                <a:cs typeface="Times New Roman" panose="02020603050405020304" pitchFamily="18" charset="0"/>
              </a:rPr>
              <a:t>The eigenvalue decomposition method. [</a:t>
            </a:r>
            <a:r>
              <a:rPr lang="en-US" sz="2400" b="0" i="1" dirty="0">
                <a:solidFill>
                  <a:srgbClr val="222832"/>
                </a:solidFill>
                <a:effectLst/>
                <a:latin typeface="Times New Roman" panose="02020603050405020304" pitchFamily="18" charset="0"/>
                <a:cs typeface="Times New Roman" panose="02020603050405020304" pitchFamily="18" charset="0"/>
              </a:rPr>
              <a:t>None </a:t>
            </a:r>
            <a:r>
              <a:rPr lang="en-US" sz="2400" i="1" dirty="0">
                <a:solidFill>
                  <a:srgbClr val="222832"/>
                </a:solidFill>
                <a:effectLst/>
                <a:latin typeface="Times New Roman" panose="02020603050405020304" pitchFamily="18" charset="0"/>
                <a:cs typeface="Times New Roman" panose="02020603050405020304" pitchFamily="18" charset="0"/>
              </a:rPr>
              <a:t>‘</a:t>
            </a:r>
            <a:r>
              <a:rPr lang="en-US" sz="2400" i="1" dirty="0" err="1">
                <a:solidFill>
                  <a:srgbClr val="222832"/>
                </a:solidFill>
                <a:effectLst/>
                <a:latin typeface="Times New Roman" panose="02020603050405020304" pitchFamily="18" charset="0"/>
                <a:cs typeface="Times New Roman" panose="02020603050405020304" pitchFamily="18" charset="0"/>
              </a:rPr>
              <a:t>arpack</a:t>
            </a:r>
            <a:r>
              <a:rPr lang="en-US" sz="2400" i="1" dirty="0">
                <a:solidFill>
                  <a:srgbClr val="222832"/>
                </a:solidFill>
                <a:effectLst/>
                <a:latin typeface="Times New Roman" panose="02020603050405020304" pitchFamily="18" charset="0"/>
                <a:cs typeface="Times New Roman" panose="02020603050405020304" pitchFamily="18" charset="0"/>
              </a:rPr>
              <a:t>’, ‘</a:t>
            </a:r>
            <a:r>
              <a:rPr lang="en-US" sz="2400" i="1" dirty="0" err="1">
                <a:solidFill>
                  <a:srgbClr val="222832"/>
                </a:solidFill>
                <a:effectLst/>
                <a:latin typeface="Times New Roman" panose="02020603050405020304" pitchFamily="18" charset="0"/>
                <a:cs typeface="Times New Roman" panose="02020603050405020304" pitchFamily="18" charset="0"/>
              </a:rPr>
              <a:t>lobpcg</a:t>
            </a:r>
            <a:r>
              <a:rPr lang="en-US" sz="2400" i="1" dirty="0">
                <a:solidFill>
                  <a:srgbClr val="222832"/>
                </a:solidFill>
                <a:effectLst/>
                <a:latin typeface="Times New Roman" panose="02020603050405020304" pitchFamily="18" charset="0"/>
                <a:cs typeface="Times New Roman" panose="02020603050405020304" pitchFamily="18" charset="0"/>
              </a:rPr>
              <a:t>’, or ‘</a:t>
            </a:r>
            <a:r>
              <a:rPr lang="en-US" sz="2400" i="1" dirty="0" err="1">
                <a:solidFill>
                  <a:srgbClr val="222832"/>
                </a:solidFill>
                <a:effectLst/>
                <a:latin typeface="Times New Roman" panose="02020603050405020304" pitchFamily="18" charset="0"/>
                <a:cs typeface="Times New Roman" panose="02020603050405020304" pitchFamily="18" charset="0"/>
              </a:rPr>
              <a:t>amg</a:t>
            </a:r>
            <a:r>
              <a:rPr lang="en-US" sz="2400" b="1" i="1" dirty="0">
                <a:solidFill>
                  <a:srgbClr val="222832"/>
                </a:solidFill>
                <a:effectLst/>
                <a:latin typeface="Times New Roman" panose="02020603050405020304" pitchFamily="18" charset="0"/>
                <a:cs typeface="Times New Roman" panose="02020603050405020304" pitchFamily="18" charset="0"/>
              </a:rPr>
              <a:t>’]</a:t>
            </a:r>
            <a:endParaRPr lang="en-US" sz="2400" b="1" dirty="0">
              <a:solidFill>
                <a:srgbClr val="222832"/>
              </a:solidFill>
              <a:latin typeface="Times New Roman" panose="02020603050405020304" pitchFamily="18" charset="0"/>
              <a:cs typeface="Times New Roman" panose="02020603050405020304" pitchFamily="18" charset="0"/>
            </a:endParaRPr>
          </a:p>
          <a:p>
            <a:pPr marL="1371600" lvl="3" indent="0">
              <a:buNone/>
            </a:pPr>
            <a:r>
              <a:rPr lang="en-US" sz="2400" b="1" i="1" dirty="0" err="1">
                <a:solidFill>
                  <a:srgbClr val="222832"/>
                </a:solidFill>
                <a:effectLst/>
                <a:latin typeface="Times New Roman" panose="02020603050405020304" pitchFamily="18" charset="0"/>
                <a:cs typeface="Times New Roman" panose="02020603050405020304" pitchFamily="18" charset="0"/>
              </a:rPr>
              <a:t>eigen_tol</a:t>
            </a:r>
            <a:r>
              <a:rPr lang="en-US" sz="2400" i="1" dirty="0">
                <a:solidFill>
                  <a:srgbClr val="222832"/>
                </a:solidFill>
                <a:latin typeface="Times New Roman" panose="02020603050405020304" pitchFamily="18" charset="0"/>
                <a:cs typeface="Times New Roman" panose="02020603050405020304" pitchFamily="18" charset="0"/>
              </a:rPr>
              <a:t> : </a:t>
            </a:r>
            <a:r>
              <a:rPr lang="en-US" sz="2400" b="0" i="0" dirty="0">
                <a:solidFill>
                  <a:srgbClr val="222832"/>
                </a:solidFill>
                <a:effectLst/>
                <a:latin typeface="Times New Roman" panose="02020603050405020304" pitchFamily="18" charset="0"/>
                <a:cs typeface="Times New Roman" panose="02020603050405020304" pitchFamily="18" charset="0"/>
              </a:rPr>
              <a:t>Stopping criterion for </a:t>
            </a:r>
            <a:r>
              <a:rPr lang="en-US" sz="2400" b="0" i="0" dirty="0" err="1">
                <a:solidFill>
                  <a:srgbClr val="222832"/>
                </a:solidFill>
                <a:effectLst/>
                <a:latin typeface="Times New Roman" panose="02020603050405020304" pitchFamily="18" charset="0"/>
                <a:cs typeface="Times New Roman" panose="02020603050405020304" pitchFamily="18" charset="0"/>
              </a:rPr>
              <a:t>eigendecomposition</a:t>
            </a:r>
            <a:r>
              <a:rPr lang="en-US" sz="2400" b="0" i="0" dirty="0">
                <a:solidFill>
                  <a:srgbClr val="222832"/>
                </a:solidFill>
                <a:effectLst/>
                <a:latin typeface="Times New Roman" panose="02020603050405020304" pitchFamily="18" charset="0"/>
                <a:cs typeface="Times New Roman" panose="02020603050405020304" pitchFamily="18" charset="0"/>
              </a:rPr>
              <a:t> of the Laplacian matrix</a:t>
            </a:r>
            <a:r>
              <a:rPr lang="en-US" sz="2400" i="1" dirty="0">
                <a:solidFill>
                  <a:srgbClr val="222832"/>
                </a:solidFill>
                <a:latin typeface="Times New Roman" panose="02020603050405020304" pitchFamily="18" charset="0"/>
                <a:cs typeface="Times New Roman" panose="02020603050405020304" pitchFamily="18" charset="0"/>
              </a:rPr>
              <a:t> [</a:t>
            </a:r>
            <a:r>
              <a:rPr lang="en-US" sz="2400" b="0" i="1" dirty="0">
                <a:solidFill>
                  <a:srgbClr val="222832"/>
                </a:solidFill>
                <a:effectLst/>
                <a:latin typeface="Times New Roman" panose="02020603050405020304" pitchFamily="18" charset="0"/>
                <a:cs typeface="Times New Roman" panose="02020603050405020304" pitchFamily="18" charset="0"/>
              </a:rPr>
              <a:t>'auto’]</a:t>
            </a:r>
            <a:endParaRPr lang="en-US" sz="2400" b="1" dirty="0">
              <a:solidFill>
                <a:srgbClr val="222832"/>
              </a:solidFill>
              <a:latin typeface="Times New Roman" panose="02020603050405020304" pitchFamily="18" charset="0"/>
              <a:cs typeface="Times New Roman" panose="02020603050405020304" pitchFamily="18" charset="0"/>
            </a:endParaRPr>
          </a:p>
          <a:p>
            <a:pPr marL="1371600" lvl="3" indent="0">
              <a:buNone/>
            </a:pPr>
            <a:r>
              <a:rPr lang="en-US" sz="2400" b="1" i="1" dirty="0" err="1">
                <a:solidFill>
                  <a:srgbClr val="222832"/>
                </a:solidFill>
                <a:effectLst/>
                <a:latin typeface="Times New Roman" panose="02020603050405020304" pitchFamily="18" charset="0"/>
                <a:cs typeface="Times New Roman" panose="02020603050405020304" pitchFamily="18" charset="0"/>
              </a:rPr>
              <a:t>assign_labels</a:t>
            </a:r>
            <a:r>
              <a:rPr lang="en-US" sz="2400" b="1" i="1" dirty="0">
                <a:solidFill>
                  <a:srgbClr val="222832"/>
                </a:solidFill>
                <a:effectLst/>
                <a:latin typeface="Times New Roman" panose="02020603050405020304" pitchFamily="18" charset="0"/>
                <a:cs typeface="Times New Roman" panose="02020603050405020304" pitchFamily="18" charset="0"/>
              </a:rPr>
              <a:t> </a:t>
            </a:r>
            <a:r>
              <a:rPr lang="en-US" sz="2400" b="0" i="0" dirty="0">
                <a:solidFill>
                  <a:srgbClr val="222832"/>
                </a:solidFill>
                <a:effectLst/>
                <a:latin typeface="Times New Roman" panose="02020603050405020304" pitchFamily="18" charset="0"/>
                <a:cs typeface="Times New Roman" panose="02020603050405020304" pitchFamily="18" charset="0"/>
              </a:rPr>
              <a:t>The strategy to use to assign labels in the embedding space. [</a:t>
            </a:r>
            <a:r>
              <a:rPr lang="en-US" sz="2400" dirty="0">
                <a:latin typeface="Times New Roman" panose="02020603050405020304" pitchFamily="18" charset="0"/>
                <a:cs typeface="Times New Roman" panose="02020603050405020304" pitchFamily="18" charset="0"/>
              </a:rPr>
              <a:t>k-means, Discretization, </a:t>
            </a:r>
            <a:r>
              <a:rPr lang="en-US" sz="2400" dirty="0" err="1">
                <a:latin typeface="Times New Roman" panose="02020603050405020304" pitchFamily="18" charset="0"/>
                <a:cs typeface="Times New Roman" panose="02020603050405020304" pitchFamily="18" charset="0"/>
              </a:rPr>
              <a:t>Cluster_qr</a:t>
            </a:r>
            <a:r>
              <a:rPr lang="en-US" sz="2400" dirty="0">
                <a:latin typeface="Times New Roman" panose="02020603050405020304" pitchFamily="18" charset="0"/>
                <a:cs typeface="Times New Roman" panose="02020603050405020304" pitchFamily="18" charset="0"/>
              </a:rPr>
              <a:t>]</a:t>
            </a:r>
            <a:endParaRPr lang="en-US" sz="2400" b="1" dirty="0">
              <a:solidFill>
                <a:srgbClr val="222832"/>
              </a:solidFill>
              <a:latin typeface="Times New Roman" panose="02020603050405020304" pitchFamily="18" charset="0"/>
              <a:cs typeface="Times New Roman" panose="02020603050405020304" pitchFamily="18" charset="0"/>
            </a:endParaRPr>
          </a:p>
          <a:p>
            <a:pPr marL="1371600" lvl="3" indent="0">
              <a:buNone/>
            </a:pPr>
            <a:endParaRPr lang="en-US" sz="2400" b="0" i="0" dirty="0">
              <a:solidFill>
                <a:srgbClr val="222832"/>
              </a:solidFill>
              <a:effectLst/>
              <a:latin typeface="Times New Roman" panose="02020603050405020304" pitchFamily="18" charset="0"/>
              <a:cs typeface="Times New Roman" panose="02020603050405020304" pitchFamily="18" charset="0"/>
            </a:endParaRPr>
          </a:p>
        </p:txBody>
      </p:sp>
      <p:pic>
        <p:nvPicPr>
          <p:cNvPr id="8" name="Content Placeholder 3">
            <a:extLst>
              <a:ext uri="{FF2B5EF4-FFF2-40B4-BE49-F238E27FC236}">
                <a16:creationId xmlns:a16="http://schemas.microsoft.com/office/drawing/2014/main" id="{A79CC0BA-4242-C847-A593-3CA8BA735AE0}"/>
              </a:ext>
            </a:extLst>
          </p:cNvPr>
          <p:cNvPicPr>
            <a:picLocks noGrp="1" noChangeAspect="1"/>
          </p:cNvPicPr>
          <p:nvPr>
            <p:ph idx="1"/>
          </p:nvPr>
        </p:nvPicPr>
        <p:blipFill>
          <a:blip r:embed="rId2"/>
          <a:stretch>
            <a:fillRect/>
          </a:stretch>
        </p:blipFill>
        <p:spPr>
          <a:xfrm>
            <a:off x="552394" y="90265"/>
            <a:ext cx="9602540" cy="1600423"/>
          </a:xfrm>
          <a:prstGeom prst="rect">
            <a:avLst/>
          </a:prstGeom>
        </p:spPr>
      </p:pic>
    </p:spTree>
    <p:extLst>
      <p:ext uri="{BB962C8B-B14F-4D97-AF65-F5344CB8AC3E}">
        <p14:creationId xmlns:p14="http://schemas.microsoft.com/office/powerpoint/2010/main" val="254429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7251C-3B48-4B64-8AF1-6F728EC8066D}"/>
              </a:ext>
            </a:extLst>
          </p:cNvPr>
          <p:cNvSpPr>
            <a:spLocks noGrp="1"/>
          </p:cNvSpPr>
          <p:nvPr>
            <p:ph idx="1"/>
          </p:nvPr>
        </p:nvSpPr>
        <p:spPr>
          <a:xfrm>
            <a:off x="690716" y="360618"/>
            <a:ext cx="10515600" cy="6177834"/>
          </a:xfrm>
        </p:spPr>
        <p:txBody>
          <a:bodyPr>
            <a:normAutofit/>
          </a:bodyPr>
          <a:lstStyle/>
          <a:p>
            <a:pPr marL="0" indent="0">
              <a:buNone/>
            </a:pPr>
            <a:endParaRPr lang="en-US" sz="1700" b="1"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sz="2400" b="1" i="0" dirty="0">
                <a:solidFill>
                  <a:srgbClr val="273239"/>
                </a:solidFill>
                <a:effectLst/>
                <a:latin typeface="Times New Roman" panose="02020603050405020304" pitchFamily="18" charset="0"/>
                <a:cs typeface="Times New Roman" panose="02020603050405020304" pitchFamily="18" charset="0"/>
              </a:rPr>
              <a:t>Advantages of Spectral clustering:</a:t>
            </a:r>
          </a:p>
          <a:p>
            <a:pPr lvl="1" fontAlgn="base">
              <a:spcAft>
                <a:spcPts val="1800"/>
              </a:spcAft>
            </a:pPr>
            <a:r>
              <a:rPr lang="en-US" i="0" dirty="0">
                <a:solidFill>
                  <a:srgbClr val="273239"/>
                </a:solidFill>
                <a:effectLst/>
                <a:latin typeface="Times New Roman" panose="02020603050405020304" pitchFamily="18" charset="0"/>
                <a:cs typeface="Times New Roman" panose="02020603050405020304" pitchFamily="18" charset="0"/>
              </a:rPr>
              <a:t>Handling Non-Convex Clusters</a:t>
            </a:r>
          </a:p>
          <a:p>
            <a:pPr lvl="1" fontAlgn="base">
              <a:spcAft>
                <a:spcPts val="1800"/>
              </a:spcAft>
            </a:pPr>
            <a:r>
              <a:rPr lang="en-US" i="0" dirty="0">
                <a:solidFill>
                  <a:srgbClr val="273239"/>
                </a:solidFill>
                <a:effectLst/>
                <a:latin typeface="Times New Roman" panose="02020603050405020304" pitchFamily="18" charset="0"/>
                <a:cs typeface="Times New Roman" panose="02020603050405020304" pitchFamily="18" charset="0"/>
              </a:rPr>
              <a:t>Hidden Structure Discovery</a:t>
            </a:r>
          </a:p>
          <a:p>
            <a:pPr lvl="1" fontAlgn="base">
              <a:spcAft>
                <a:spcPts val="1800"/>
              </a:spcAft>
            </a:pPr>
            <a:r>
              <a:rPr lang="en-US" i="0" dirty="0">
                <a:solidFill>
                  <a:srgbClr val="273239"/>
                </a:solidFill>
                <a:effectLst/>
                <a:latin typeface="Times New Roman" panose="02020603050405020304" pitchFamily="18" charset="0"/>
                <a:cs typeface="Times New Roman" panose="02020603050405020304" pitchFamily="18" charset="0"/>
              </a:rPr>
              <a:t>Robustness to Noise</a:t>
            </a:r>
          </a:p>
          <a:p>
            <a:pPr lvl="1" fontAlgn="base">
              <a:spcAft>
                <a:spcPts val="1800"/>
              </a:spcAft>
            </a:pPr>
            <a:r>
              <a:rPr lang="en-US" i="0" dirty="0">
                <a:solidFill>
                  <a:srgbClr val="273239"/>
                </a:solidFill>
                <a:effectLst/>
                <a:latin typeface="Times New Roman" panose="02020603050405020304" pitchFamily="18" charset="0"/>
                <a:cs typeface="Times New Roman" panose="02020603050405020304" pitchFamily="18" charset="0"/>
              </a:rPr>
              <a:t>Versatility</a:t>
            </a:r>
          </a:p>
          <a:p>
            <a:pPr marL="0" indent="0" fontAlgn="base">
              <a:spcAft>
                <a:spcPts val="1800"/>
              </a:spcAft>
              <a:buNone/>
            </a:pPr>
            <a:r>
              <a:rPr lang="en-IN" sz="2400" b="1" i="0" dirty="0">
                <a:solidFill>
                  <a:srgbClr val="273239"/>
                </a:solidFill>
                <a:effectLst/>
                <a:latin typeface="Times New Roman" panose="02020603050405020304" pitchFamily="18" charset="0"/>
                <a:cs typeface="Times New Roman" panose="02020603050405020304" pitchFamily="18" charset="0"/>
              </a:rPr>
              <a:t>Disadvantages of Spectral Clustering:</a:t>
            </a:r>
          </a:p>
          <a:p>
            <a:pPr marL="457200" lvl="1" indent="0" fontAlgn="base">
              <a:spcAft>
                <a:spcPts val="1800"/>
              </a:spcAft>
              <a:buNone/>
            </a:pPr>
            <a:r>
              <a:rPr lang="en-IN" sz="2000" i="0" dirty="0">
                <a:solidFill>
                  <a:srgbClr val="273239"/>
                </a:solidFill>
                <a:effectLst/>
                <a:latin typeface="Times New Roman" panose="02020603050405020304" pitchFamily="18" charset="0"/>
                <a:cs typeface="Times New Roman" panose="02020603050405020304" pitchFamily="18" charset="0"/>
              </a:rPr>
              <a:t>1. </a:t>
            </a:r>
            <a:r>
              <a:rPr lang="en-IN" i="0" dirty="0">
                <a:solidFill>
                  <a:srgbClr val="273239"/>
                </a:solidFill>
                <a:effectLst/>
                <a:latin typeface="Times New Roman" panose="02020603050405020304" pitchFamily="18" charset="0"/>
                <a:cs typeface="Times New Roman" panose="02020603050405020304" pitchFamily="18" charset="0"/>
              </a:rPr>
              <a:t>Sensitivity to Hyperparameters</a:t>
            </a:r>
          </a:p>
          <a:p>
            <a:pPr marL="457200" lvl="1" indent="0" fontAlgn="base">
              <a:spcAft>
                <a:spcPts val="1800"/>
              </a:spcAft>
              <a:buNone/>
            </a:pPr>
            <a:r>
              <a:rPr lang="en-IN" i="0" dirty="0">
                <a:solidFill>
                  <a:srgbClr val="273239"/>
                </a:solidFill>
                <a:effectLst/>
                <a:latin typeface="Times New Roman" panose="02020603050405020304" pitchFamily="18" charset="0"/>
                <a:cs typeface="Times New Roman" panose="02020603050405020304" pitchFamily="18" charset="0"/>
              </a:rPr>
              <a:t>2. Computational Complexity</a:t>
            </a:r>
          </a:p>
          <a:p>
            <a:pPr marL="457200" lvl="1" indent="0" fontAlgn="base">
              <a:spcAft>
                <a:spcPts val="1800"/>
              </a:spcAft>
              <a:buNone/>
            </a:pPr>
            <a:r>
              <a:rPr lang="en-IN" i="0" dirty="0">
                <a:solidFill>
                  <a:srgbClr val="273239"/>
                </a:solidFill>
                <a:effectLst/>
                <a:latin typeface="Times New Roman" panose="02020603050405020304" pitchFamily="18" charset="0"/>
                <a:cs typeface="Times New Roman" panose="02020603050405020304" pitchFamily="18" charset="0"/>
              </a:rPr>
              <a:t>3. Scalability</a:t>
            </a:r>
          </a:p>
          <a:p>
            <a:pPr marL="0" indent="0" fontAlgn="base">
              <a:spcAft>
                <a:spcPts val="1800"/>
              </a:spcAft>
              <a:buNone/>
            </a:pPr>
            <a:endParaRPr lang="en-IN" sz="2000" b="1" dirty="0">
              <a:solidFill>
                <a:srgbClr val="273239"/>
              </a:solidFill>
              <a:latin typeface="Nunito" pitchFamily="2" charset="0"/>
            </a:endParaRPr>
          </a:p>
          <a:p>
            <a:pPr marL="0" indent="0" fontAlgn="base">
              <a:spcAft>
                <a:spcPts val="1800"/>
              </a:spcAft>
              <a:buNone/>
            </a:pPr>
            <a:endParaRPr lang="en-IN" sz="2000" b="1" i="0" dirty="0">
              <a:solidFill>
                <a:srgbClr val="273239"/>
              </a:solidFill>
              <a:effectLst/>
              <a:latin typeface="Nunito" pitchFamily="2" charset="0"/>
            </a:endParaRPr>
          </a:p>
          <a:p>
            <a:pPr marL="0" indent="0" fontAlgn="base">
              <a:spcAft>
                <a:spcPts val="1800"/>
              </a:spcAft>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41588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BB12-DAFF-5642-0DF7-7821E89DF8EB}"/>
              </a:ext>
            </a:extLst>
          </p:cNvPr>
          <p:cNvSpPr>
            <a:spLocks noGrp="1"/>
          </p:cNvSpPr>
          <p:nvPr>
            <p:ph type="title"/>
          </p:nvPr>
        </p:nvSpPr>
        <p:spPr/>
        <p:txBody>
          <a:bodyPr>
            <a:normAutofit/>
          </a:bodyPr>
          <a:lstStyle/>
          <a:p>
            <a:r>
              <a:rPr lang="en-US" sz="4000" b="1" i="0" dirty="0">
                <a:solidFill>
                  <a:srgbClr val="222832"/>
                </a:solidFill>
                <a:effectLst/>
                <a:latin typeface="Times New Roman" panose="02020603050405020304" pitchFamily="18" charset="0"/>
                <a:cs typeface="Times New Roman" panose="02020603050405020304" pitchFamily="18" charset="0"/>
              </a:rPr>
              <a:t>Hierarchical clustering</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969CD8-6BF3-8ABD-18B0-648F4B9C6EE7}"/>
              </a:ext>
            </a:extLst>
          </p:cNvPr>
          <p:cNvSpPr>
            <a:spLocks noGrp="1"/>
          </p:cNvSpPr>
          <p:nvPr>
            <p:ph idx="1"/>
          </p:nvPr>
        </p:nvSpPr>
        <p:spPr>
          <a:xfrm>
            <a:off x="838200" y="1582994"/>
            <a:ext cx="5139813" cy="4593969"/>
          </a:xfrm>
        </p:spPr>
        <p:txBody>
          <a:bodyPr>
            <a:normAutofit/>
          </a:bodyPr>
          <a:lstStyle/>
          <a:p>
            <a:pPr marL="0" indent="0">
              <a:buNone/>
            </a:pPr>
            <a:r>
              <a:rPr lang="en-US" sz="2000" b="0" i="0" dirty="0">
                <a:solidFill>
                  <a:srgbClr val="222832"/>
                </a:solidFill>
                <a:effectLst/>
                <a:latin typeface="Times New Roman" panose="02020603050405020304" pitchFamily="18" charset="0"/>
                <a:cs typeface="Times New Roman" panose="02020603050405020304" pitchFamily="18" charset="0"/>
              </a:rPr>
              <a:t>Hierarchical clustering is a algorithms that build nested clusters by merging or splitting them successively. </a:t>
            </a:r>
          </a:p>
          <a:p>
            <a:pPr marL="0" indent="0">
              <a:buNone/>
            </a:pPr>
            <a:r>
              <a:rPr lang="en-US" sz="2000" b="0" i="0" dirty="0">
                <a:solidFill>
                  <a:srgbClr val="222832"/>
                </a:solidFill>
                <a:effectLst/>
                <a:latin typeface="Times New Roman" panose="02020603050405020304" pitchFamily="18" charset="0"/>
                <a:cs typeface="Times New Roman" panose="02020603050405020304" pitchFamily="18" charset="0"/>
              </a:rPr>
              <a:t>This hierarchy of clusters is represented as a tree (or dendrogram). </a:t>
            </a:r>
          </a:p>
          <a:p>
            <a:pPr marL="0" indent="0">
              <a:buNone/>
            </a:pPr>
            <a:r>
              <a:rPr lang="en-US" sz="2000" b="0" i="0" dirty="0">
                <a:solidFill>
                  <a:srgbClr val="222832"/>
                </a:solidFill>
                <a:effectLst/>
                <a:latin typeface="Times New Roman" panose="02020603050405020304" pitchFamily="18" charset="0"/>
                <a:cs typeface="Times New Roman" panose="02020603050405020304" pitchFamily="18" charset="0"/>
              </a:rPr>
              <a:t>The root of the tree is the unique cluster that gathers all the samples, the leaves being the clusters with only one sample</a:t>
            </a:r>
          </a:p>
          <a:p>
            <a:pPr marL="0" indent="0">
              <a:buNone/>
            </a:pPr>
            <a:r>
              <a:rPr lang="en-US" sz="2000" b="0" i="0" dirty="0">
                <a:solidFill>
                  <a:srgbClr val="001D35"/>
                </a:solidFill>
                <a:effectLst/>
                <a:latin typeface="Times New Roman" panose="02020603050405020304" pitchFamily="18" charset="0"/>
                <a:cs typeface="Times New Roman" panose="02020603050405020304" pitchFamily="18" charset="0"/>
              </a:rPr>
              <a:t>Hierarchical clustering encompasses two main types:</a:t>
            </a:r>
          </a:p>
          <a:p>
            <a:pPr lvl="1"/>
            <a:r>
              <a:rPr lang="en-US" sz="2000" b="0" i="0" dirty="0">
                <a:solidFill>
                  <a:srgbClr val="001D35"/>
                </a:solidFill>
                <a:effectLst/>
                <a:latin typeface="Times New Roman" panose="02020603050405020304" pitchFamily="18" charset="0"/>
                <a:cs typeface="Times New Roman" panose="02020603050405020304" pitchFamily="18" charset="0"/>
              </a:rPr>
              <a:t>Agglomerative (bottom-up)</a:t>
            </a:r>
          </a:p>
          <a:p>
            <a:pPr lvl="1"/>
            <a:r>
              <a:rPr lang="en-US" sz="2000" b="0" i="0" dirty="0">
                <a:solidFill>
                  <a:srgbClr val="001D35"/>
                </a:solidFill>
                <a:effectLst/>
                <a:latin typeface="Times New Roman" panose="02020603050405020304" pitchFamily="18" charset="0"/>
                <a:cs typeface="Times New Roman" panose="02020603050405020304" pitchFamily="18" charset="0"/>
              </a:rPr>
              <a:t>Divisive (top-down), </a:t>
            </a:r>
          </a:p>
          <a:p>
            <a:pPr marL="0" indent="0">
              <a:buNone/>
            </a:pPr>
            <a:r>
              <a:rPr lang="en-US" sz="2000" b="0" i="0" dirty="0">
                <a:solidFill>
                  <a:srgbClr val="001D35"/>
                </a:solidFill>
                <a:effectLst/>
                <a:latin typeface="Times New Roman" panose="02020603050405020304" pitchFamily="18" charset="0"/>
                <a:cs typeface="Times New Roman" panose="02020603050405020304" pitchFamily="18" charset="0"/>
              </a:rPr>
              <a:t>Each organizing data points into a hierarchy of clusters. </a:t>
            </a:r>
            <a:endParaRPr lang="en-IN" sz="2000" dirty="0">
              <a:latin typeface="Times New Roman" panose="02020603050405020304" pitchFamily="18" charset="0"/>
              <a:cs typeface="Times New Roman" panose="02020603050405020304" pitchFamily="18" charset="0"/>
            </a:endParaRPr>
          </a:p>
        </p:txBody>
      </p:sp>
      <p:pic>
        <p:nvPicPr>
          <p:cNvPr id="4" name="Picture 4" descr="Hierarchical clustering ">
            <a:extLst>
              <a:ext uri="{FF2B5EF4-FFF2-40B4-BE49-F238E27FC236}">
                <a16:creationId xmlns:a16="http://schemas.microsoft.com/office/drawing/2014/main" id="{93278B10-6052-0351-85E0-1114CE817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456" y="1320154"/>
            <a:ext cx="49149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79BD1-4170-F033-AAF8-D5FD717FA813}"/>
              </a:ext>
            </a:extLst>
          </p:cNvPr>
          <p:cNvSpPr>
            <a:spLocks noGrp="1"/>
          </p:cNvSpPr>
          <p:nvPr>
            <p:ph idx="1"/>
          </p:nvPr>
        </p:nvSpPr>
        <p:spPr>
          <a:xfrm>
            <a:off x="501445" y="625654"/>
            <a:ext cx="10891684" cy="560669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                     The </a:t>
            </a:r>
            <a:r>
              <a:rPr lang="en-US" sz="2400" b="1" dirty="0">
                <a:latin typeface="Times New Roman" panose="02020603050405020304" pitchFamily="18" charset="0"/>
                <a:cs typeface="Times New Roman" panose="02020603050405020304" pitchFamily="18" charset="0"/>
              </a:rPr>
              <a:t>Agglomerative Clustering </a:t>
            </a:r>
            <a:r>
              <a:rPr lang="en-US" sz="2000" dirty="0">
                <a:latin typeface="Times New Roman" panose="02020603050405020304" pitchFamily="18" charset="0"/>
                <a:cs typeface="Times New Roman" panose="02020603050405020304" pitchFamily="18" charset="0"/>
              </a:rPr>
              <a:t>object performs a hierarchical clustering using a bottom up approach, each observation starts in its own cluster, and clusters are successively merged together. The linkage criteria determines the metric used for the merge strategy</a:t>
            </a:r>
          </a:p>
          <a:p>
            <a:r>
              <a:rPr lang="en-US" sz="2000" b="1" dirty="0">
                <a:latin typeface="Times New Roman" panose="02020603050405020304" pitchFamily="18" charset="0"/>
                <a:cs typeface="Times New Roman" panose="02020603050405020304" pitchFamily="18" charset="0"/>
              </a:rPr>
              <a:t>Ward</a:t>
            </a:r>
            <a:r>
              <a:rPr lang="en-US" sz="2000" dirty="0">
                <a:latin typeface="Times New Roman" panose="02020603050405020304" pitchFamily="18" charset="0"/>
                <a:cs typeface="Times New Roman" panose="02020603050405020304" pitchFamily="18" charset="0"/>
              </a:rPr>
              <a:t> minimizes the sum of squared differences within all clusters. It is a variance-minimizing approach and in this sense is similar to the k-means objective function but tackled with an agglomerative hierarchical approach.</a:t>
            </a:r>
          </a:p>
          <a:p>
            <a:r>
              <a:rPr lang="en-US" sz="2000" b="1" dirty="0">
                <a:latin typeface="Times New Roman" panose="02020603050405020304" pitchFamily="18" charset="0"/>
                <a:cs typeface="Times New Roman" panose="02020603050405020304" pitchFamily="18" charset="0"/>
              </a:rPr>
              <a:t>Maximum or complete linkage </a:t>
            </a:r>
            <a:r>
              <a:rPr lang="en-US" sz="2000" dirty="0">
                <a:latin typeface="Times New Roman" panose="02020603050405020304" pitchFamily="18" charset="0"/>
                <a:cs typeface="Times New Roman" panose="02020603050405020304" pitchFamily="18" charset="0"/>
              </a:rPr>
              <a:t>minimizes the maximum distance between observations of pairs of clusters.</a:t>
            </a:r>
          </a:p>
          <a:p>
            <a:r>
              <a:rPr lang="en-US" sz="2000" b="1" dirty="0">
                <a:latin typeface="Times New Roman" panose="02020603050405020304" pitchFamily="18" charset="0"/>
                <a:cs typeface="Times New Roman" panose="02020603050405020304" pitchFamily="18" charset="0"/>
              </a:rPr>
              <a:t>Average linkage </a:t>
            </a:r>
            <a:r>
              <a:rPr lang="en-US" sz="2000" dirty="0">
                <a:latin typeface="Times New Roman" panose="02020603050405020304" pitchFamily="18" charset="0"/>
                <a:cs typeface="Times New Roman" panose="02020603050405020304" pitchFamily="18" charset="0"/>
              </a:rPr>
              <a:t>minimizes the average of the distances between all observations of pairs of clusters.</a:t>
            </a:r>
          </a:p>
          <a:p>
            <a:r>
              <a:rPr lang="en-US" sz="2000" b="1" dirty="0">
                <a:latin typeface="Times New Roman" panose="02020603050405020304" pitchFamily="18" charset="0"/>
                <a:cs typeface="Times New Roman" panose="02020603050405020304" pitchFamily="18" charset="0"/>
              </a:rPr>
              <a:t>Single linkage </a:t>
            </a:r>
            <a:r>
              <a:rPr lang="en-US" sz="2000" dirty="0">
                <a:latin typeface="Times New Roman" panose="02020603050405020304" pitchFamily="18" charset="0"/>
                <a:cs typeface="Times New Roman" panose="02020603050405020304" pitchFamily="18" charset="0"/>
              </a:rPr>
              <a:t>minimizes the distance between the closest observations of pairs of clusters.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7" descr="ward linkage">
            <a:extLst>
              <a:ext uri="{FF2B5EF4-FFF2-40B4-BE49-F238E27FC236}">
                <a16:creationId xmlns:a16="http://schemas.microsoft.com/office/drawing/2014/main" id="{09C91F39-4B69-E021-1788-26679667F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654" y="4199214"/>
            <a:ext cx="4103739" cy="22817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complete linkage">
            <a:extLst>
              <a:ext uri="{FF2B5EF4-FFF2-40B4-BE49-F238E27FC236}">
                <a16:creationId xmlns:a16="http://schemas.microsoft.com/office/drawing/2014/main" id="{DCC4E2F8-D457-042C-209A-E1C82B6F2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99214"/>
            <a:ext cx="4021393" cy="2235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24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E0B8468-2AAF-45EE-DB7A-431A95B3CB07}"/>
              </a:ext>
            </a:extLst>
          </p:cNvPr>
          <p:cNvPicPr>
            <a:picLocks noGrp="1" noChangeAspect="1"/>
          </p:cNvPicPr>
          <p:nvPr>
            <p:ph idx="1"/>
          </p:nvPr>
        </p:nvPicPr>
        <p:blipFill>
          <a:blip r:embed="rId2"/>
          <a:stretch>
            <a:fillRect/>
          </a:stretch>
        </p:blipFill>
        <p:spPr>
          <a:xfrm>
            <a:off x="7578301" y="1824614"/>
            <a:ext cx="4244174" cy="2894870"/>
          </a:xfrm>
          <a:prstGeom prst="rect">
            <a:avLst/>
          </a:prstGeom>
        </p:spPr>
      </p:pic>
      <p:pic>
        <p:nvPicPr>
          <p:cNvPr id="10" name="Picture 9">
            <a:extLst>
              <a:ext uri="{FF2B5EF4-FFF2-40B4-BE49-F238E27FC236}">
                <a16:creationId xmlns:a16="http://schemas.microsoft.com/office/drawing/2014/main" id="{213088A5-5C7C-D135-E067-496F8BB88C8E}"/>
              </a:ext>
            </a:extLst>
          </p:cNvPr>
          <p:cNvPicPr>
            <a:picLocks noChangeAspect="1"/>
          </p:cNvPicPr>
          <p:nvPr/>
        </p:nvPicPr>
        <p:blipFill>
          <a:blip r:embed="rId3"/>
          <a:stretch>
            <a:fillRect/>
          </a:stretch>
        </p:blipFill>
        <p:spPr>
          <a:xfrm>
            <a:off x="1180773" y="790362"/>
            <a:ext cx="6665370" cy="5968181"/>
          </a:xfrm>
          <a:prstGeom prst="rect">
            <a:avLst/>
          </a:prstGeom>
        </p:spPr>
      </p:pic>
      <p:sp>
        <p:nvSpPr>
          <p:cNvPr id="18" name="TextBox 17">
            <a:extLst>
              <a:ext uri="{FF2B5EF4-FFF2-40B4-BE49-F238E27FC236}">
                <a16:creationId xmlns:a16="http://schemas.microsoft.com/office/drawing/2014/main" id="{98E46F15-FEF0-FC20-9123-18B62A12148C}"/>
              </a:ext>
            </a:extLst>
          </p:cNvPr>
          <p:cNvSpPr txBox="1"/>
          <p:nvPr/>
        </p:nvSpPr>
        <p:spPr>
          <a:xfrm>
            <a:off x="369525" y="523076"/>
            <a:ext cx="6665369" cy="5811847"/>
          </a:xfrm>
          <a:prstGeom prst="rect">
            <a:avLst/>
          </a:prstGeom>
          <a:noFill/>
        </p:spPr>
        <p:txBody>
          <a:bodyPr wrap="square">
            <a:spAutoFit/>
          </a:bodyPr>
          <a:lstStyle/>
          <a:p>
            <a:pPr algn="l" rtl="0" fontAlgn="base">
              <a:spcAft>
                <a:spcPts val="750"/>
              </a:spcAft>
              <a:buNone/>
            </a:pPr>
            <a:r>
              <a:rPr lang="en-US" sz="2000" b="0" i="0" dirty="0">
                <a:solidFill>
                  <a:srgbClr val="273239"/>
                </a:solidFill>
                <a:effectLst/>
                <a:latin typeface="Times New Roman" panose="02020603050405020304" pitchFamily="18" charset="0"/>
                <a:cs typeface="Times New Roman" panose="02020603050405020304" pitchFamily="18" charset="0"/>
              </a:rPr>
              <a:t>Let’s say we have six data points </a:t>
            </a:r>
            <a:r>
              <a:rPr lang="en-US" sz="2000" b="1" i="0" dirty="0">
                <a:solidFill>
                  <a:srgbClr val="273239"/>
                </a:solidFill>
                <a:effectLst/>
                <a:latin typeface="Times New Roman" panose="02020603050405020304" pitchFamily="18" charset="0"/>
                <a:cs typeface="Times New Roman" panose="02020603050405020304" pitchFamily="18" charset="0"/>
              </a:rPr>
              <a:t>A, B, C, D, E, and F</a:t>
            </a:r>
            <a:r>
              <a:rPr lang="en-US" sz="2000" b="0" i="0" dirty="0">
                <a:solidFill>
                  <a:srgbClr val="273239"/>
                </a:solidFill>
                <a:effectLst/>
                <a:latin typeface="Times New Roman" panose="02020603050405020304" pitchFamily="18" charset="0"/>
                <a:cs typeface="Times New Roman" panose="02020603050405020304" pitchFamily="18" charset="0"/>
              </a:rPr>
              <a:t>.</a:t>
            </a:r>
          </a:p>
          <a:p>
            <a:pPr>
              <a:buNone/>
            </a:pPr>
            <a:r>
              <a:rPr lang="en-US" sz="2000" b="1" i="0" dirty="0">
                <a:solidFill>
                  <a:srgbClr val="273239"/>
                </a:solidFill>
                <a:effectLst/>
                <a:latin typeface="Times New Roman" panose="02020603050405020304" pitchFamily="18" charset="0"/>
                <a:cs typeface="Times New Roman" panose="02020603050405020304" pitchFamily="18" charset="0"/>
              </a:rPr>
              <a:t>Step-1:</a:t>
            </a:r>
            <a:r>
              <a:rPr lang="en-US" sz="2000" b="0" i="0" dirty="0">
                <a:solidFill>
                  <a:srgbClr val="273239"/>
                </a:solidFill>
                <a:effectLst/>
                <a:latin typeface="Times New Roman" panose="02020603050405020304" pitchFamily="18" charset="0"/>
                <a:cs typeface="Times New Roman" panose="02020603050405020304" pitchFamily="18" charset="0"/>
              </a:rPr>
              <a:t> Consider each alphabet as a single cluster and calculate the distance of one cluster from all the other clusters.</a:t>
            </a:r>
          </a:p>
          <a:p>
            <a:pPr algn="l" fontAlgn="base">
              <a:spcAft>
                <a:spcPts val="1800"/>
              </a:spcAft>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Step-2:</a:t>
            </a:r>
            <a:r>
              <a:rPr lang="en-US" sz="2000" b="0" i="0" dirty="0">
                <a:solidFill>
                  <a:srgbClr val="273239"/>
                </a:solidFill>
                <a:effectLst/>
                <a:latin typeface="Times New Roman" panose="02020603050405020304" pitchFamily="18" charset="0"/>
                <a:cs typeface="Times New Roman" panose="02020603050405020304" pitchFamily="18" charset="0"/>
              </a:rPr>
              <a:t> In the second step comparable clusters are merged together to form a single cluster. Let’s say cluster (B) and cluster (C) are very similar to each other therefore we merge them in the second step similarly to cluster (D) and (E) and at last, we get the clusters [(A), (BC), (DE), (F)]</a:t>
            </a:r>
          </a:p>
          <a:p>
            <a:pPr algn="l" fontAlgn="base">
              <a:spcAft>
                <a:spcPts val="1800"/>
              </a:spcAft>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Step-3:</a:t>
            </a:r>
            <a:r>
              <a:rPr lang="en-US" sz="2000" b="0" i="0" dirty="0">
                <a:solidFill>
                  <a:srgbClr val="273239"/>
                </a:solidFill>
                <a:effectLst/>
                <a:latin typeface="Times New Roman" panose="02020603050405020304" pitchFamily="18" charset="0"/>
                <a:cs typeface="Times New Roman" panose="02020603050405020304" pitchFamily="18" charset="0"/>
              </a:rPr>
              <a:t> We recalculate the proximity according to the algorithm and merge the two nearest clusters([(DE), (F)]) together to form new clusters as [(A), (BC), (DEF)]</a:t>
            </a:r>
          </a:p>
          <a:p>
            <a:pPr algn="l" fontAlgn="base">
              <a:spcAft>
                <a:spcPts val="1800"/>
              </a:spcAft>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Step-4:</a:t>
            </a:r>
            <a:r>
              <a:rPr lang="en-US" sz="2000" b="0" i="0" dirty="0">
                <a:solidFill>
                  <a:srgbClr val="273239"/>
                </a:solidFill>
                <a:effectLst/>
                <a:latin typeface="Times New Roman" panose="02020603050405020304" pitchFamily="18" charset="0"/>
                <a:cs typeface="Times New Roman" panose="02020603050405020304" pitchFamily="18" charset="0"/>
              </a:rPr>
              <a:t> Repeating the same process; The clusters DEF and BC are comparable and merged together to form a new cluster. We’re now left with clusters [(A), (BCDEF)].</a:t>
            </a:r>
          </a:p>
          <a:p>
            <a:pPr algn="l" fontAlgn="base">
              <a:spcAft>
                <a:spcPts val="1800"/>
              </a:spcAft>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Step-5:</a:t>
            </a:r>
            <a:r>
              <a:rPr lang="en-US" sz="2000" b="0" i="0" dirty="0">
                <a:solidFill>
                  <a:srgbClr val="273239"/>
                </a:solidFill>
                <a:effectLst/>
                <a:latin typeface="Times New Roman" panose="02020603050405020304" pitchFamily="18" charset="0"/>
                <a:cs typeface="Times New Roman" panose="02020603050405020304" pitchFamily="18" charset="0"/>
              </a:rPr>
              <a:t> At last, the two remaining clusters are merged together to form a single cluster [(ABCDEF)].</a:t>
            </a:r>
          </a:p>
        </p:txBody>
      </p:sp>
    </p:spTree>
    <p:extLst>
      <p:ext uri="{BB962C8B-B14F-4D97-AF65-F5344CB8AC3E}">
        <p14:creationId xmlns:p14="http://schemas.microsoft.com/office/powerpoint/2010/main" val="3737545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671A-9BEC-3BD9-E8E3-776084689779}"/>
              </a:ext>
            </a:extLst>
          </p:cNvPr>
          <p:cNvSpPr>
            <a:spLocks noGrp="1"/>
          </p:cNvSpPr>
          <p:nvPr>
            <p:ph type="title"/>
          </p:nvPr>
        </p:nvSpPr>
        <p:spPr/>
        <p:txBody>
          <a:bodyPr>
            <a:normAutofit/>
          </a:bodyPr>
          <a:lstStyle/>
          <a:p>
            <a:r>
              <a:rPr lang="en-IN" sz="4000" b="1" i="0" dirty="0">
                <a:solidFill>
                  <a:srgbClr val="273239"/>
                </a:solidFill>
                <a:effectLst/>
                <a:latin typeface="Times New Roman" panose="02020603050405020304" pitchFamily="18" charset="0"/>
                <a:cs typeface="Times New Roman" panose="02020603050405020304" pitchFamily="18" charset="0"/>
              </a:rPr>
              <a:t>Divisive Clustering</a:t>
            </a:r>
            <a:endParaRPr lang="en-IN" sz="4000" b="1" dirty="0"/>
          </a:p>
        </p:txBody>
      </p:sp>
      <p:sp>
        <p:nvSpPr>
          <p:cNvPr id="3" name="Content Placeholder 2">
            <a:extLst>
              <a:ext uri="{FF2B5EF4-FFF2-40B4-BE49-F238E27FC236}">
                <a16:creationId xmlns:a16="http://schemas.microsoft.com/office/drawing/2014/main" id="{47714321-E7BC-454A-404A-CE79EC19BE44}"/>
              </a:ext>
            </a:extLst>
          </p:cNvPr>
          <p:cNvSpPr>
            <a:spLocks noGrp="1"/>
          </p:cNvSpPr>
          <p:nvPr>
            <p:ph idx="1"/>
          </p:nvPr>
        </p:nvSpPr>
        <p:spPr>
          <a:xfrm>
            <a:off x="966019" y="2186347"/>
            <a:ext cx="5867400" cy="4306528"/>
          </a:xfrm>
        </p:spPr>
        <p:txBody>
          <a:bodyPr/>
          <a:lstStyle/>
          <a:p>
            <a:pPr marL="0" indent="0">
              <a:buNone/>
            </a:pPr>
            <a:r>
              <a:rPr lang="en-US" sz="2400" b="0" i="0" dirty="0">
                <a:solidFill>
                  <a:srgbClr val="273239"/>
                </a:solidFill>
                <a:effectLst/>
                <a:latin typeface="Nunito" pitchFamily="2" charset="0"/>
              </a:rPr>
              <a:t>       We can say that Divisive Hierarchical clustering is precisely the </a:t>
            </a:r>
            <a:r>
              <a:rPr lang="en-US" sz="2400" b="1" i="0" dirty="0">
                <a:solidFill>
                  <a:srgbClr val="273239"/>
                </a:solidFill>
                <a:effectLst/>
                <a:latin typeface="Nunito" pitchFamily="2" charset="0"/>
              </a:rPr>
              <a:t>opposite</a:t>
            </a:r>
            <a:r>
              <a:rPr lang="en-US" sz="2400" b="0" i="0" dirty="0">
                <a:solidFill>
                  <a:srgbClr val="273239"/>
                </a:solidFill>
                <a:effectLst/>
                <a:latin typeface="Nunito" pitchFamily="2" charset="0"/>
              </a:rPr>
              <a:t> of Agglomerative Hierarchical clustering. </a:t>
            </a:r>
          </a:p>
          <a:p>
            <a:pPr marL="0" indent="0">
              <a:buNone/>
            </a:pPr>
            <a:r>
              <a:rPr lang="en-US" sz="2400" b="0" i="0" dirty="0">
                <a:solidFill>
                  <a:srgbClr val="273239"/>
                </a:solidFill>
                <a:effectLst/>
                <a:latin typeface="Nunito" pitchFamily="2" charset="0"/>
              </a:rPr>
              <a:t>In Divisive Hierarchical clustering, we take into account all of the data points as a single cluster </a:t>
            </a:r>
          </a:p>
          <a:p>
            <a:pPr marL="0" indent="0">
              <a:buNone/>
            </a:pPr>
            <a:r>
              <a:rPr lang="en-US" sz="2400" b="0" i="0" dirty="0">
                <a:solidFill>
                  <a:srgbClr val="273239"/>
                </a:solidFill>
                <a:effectLst/>
                <a:latin typeface="Nunito" pitchFamily="2" charset="0"/>
              </a:rPr>
              <a:t>In every iteration, we separate the data points from the clusters which aren’t comparable. </a:t>
            </a:r>
          </a:p>
          <a:p>
            <a:pPr marL="0" indent="0">
              <a:buNone/>
            </a:pPr>
            <a:r>
              <a:rPr lang="en-US" sz="2400" b="0" i="0" dirty="0">
                <a:solidFill>
                  <a:srgbClr val="273239"/>
                </a:solidFill>
                <a:effectLst/>
                <a:latin typeface="Nunito" pitchFamily="2" charset="0"/>
              </a:rPr>
              <a:t>In the end, we are left with N clusters</a:t>
            </a:r>
            <a:r>
              <a:rPr lang="en-US" b="0" i="0" dirty="0">
                <a:solidFill>
                  <a:srgbClr val="273239"/>
                </a:solidFill>
                <a:effectLst/>
                <a:latin typeface="Nunito" pitchFamily="2" charset="0"/>
              </a:rPr>
              <a:t>. </a:t>
            </a:r>
            <a:endParaRPr lang="en-IN" dirty="0"/>
          </a:p>
        </p:txBody>
      </p:sp>
      <p:pic>
        <p:nvPicPr>
          <p:cNvPr id="4" name="Picture 3">
            <a:extLst>
              <a:ext uri="{FF2B5EF4-FFF2-40B4-BE49-F238E27FC236}">
                <a16:creationId xmlns:a16="http://schemas.microsoft.com/office/drawing/2014/main" id="{122C691F-3AA9-F70D-6140-59FF5C521D6D}"/>
              </a:ext>
            </a:extLst>
          </p:cNvPr>
          <p:cNvPicPr>
            <a:picLocks noChangeAspect="1"/>
          </p:cNvPicPr>
          <p:nvPr/>
        </p:nvPicPr>
        <p:blipFill>
          <a:blip r:embed="rId2"/>
          <a:stretch>
            <a:fillRect/>
          </a:stretch>
        </p:blipFill>
        <p:spPr>
          <a:xfrm>
            <a:off x="7669160" y="1767723"/>
            <a:ext cx="3913239" cy="3098785"/>
          </a:xfrm>
          <a:prstGeom prst="rect">
            <a:avLst/>
          </a:prstGeom>
        </p:spPr>
      </p:pic>
    </p:spTree>
    <p:extLst>
      <p:ext uri="{BB962C8B-B14F-4D97-AF65-F5344CB8AC3E}">
        <p14:creationId xmlns:p14="http://schemas.microsoft.com/office/powerpoint/2010/main" val="247505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40DD-8870-A073-4C5B-4ED7284E66B1}"/>
              </a:ext>
            </a:extLst>
          </p:cNvPr>
          <p:cNvSpPr>
            <a:spLocks noGrp="1"/>
          </p:cNvSpPr>
          <p:nvPr>
            <p:ph type="title"/>
          </p:nvPr>
        </p:nvSpPr>
        <p:spPr>
          <a:xfrm>
            <a:off x="838200" y="384789"/>
            <a:ext cx="10515600" cy="1325563"/>
          </a:xfrm>
        </p:spPr>
        <p:txBody>
          <a:bodyPr>
            <a:normAutofit/>
          </a:bodyPr>
          <a:lstStyle/>
          <a:p>
            <a:r>
              <a:rPr lang="en-US" sz="4000" b="1" i="0" dirty="0">
                <a:solidFill>
                  <a:srgbClr val="222832"/>
                </a:solidFill>
                <a:effectLst/>
                <a:latin typeface="Times New Roman" panose="02020603050405020304" pitchFamily="18" charset="0"/>
                <a:cs typeface="Times New Roman" panose="02020603050405020304" pitchFamily="18" charset="0"/>
              </a:rPr>
              <a:t>DBSCAN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B3EE0D-B318-9703-1DE9-7C4EAC54A6BD}"/>
              </a:ext>
            </a:extLst>
          </p:cNvPr>
          <p:cNvSpPr>
            <a:spLocks noGrp="1"/>
          </p:cNvSpPr>
          <p:nvPr>
            <p:ph idx="1"/>
          </p:nvPr>
        </p:nvSpPr>
        <p:spPr>
          <a:xfrm>
            <a:off x="838200" y="1582994"/>
            <a:ext cx="10515600" cy="4593969"/>
          </a:xfrm>
        </p:spPr>
        <p:txBody>
          <a:bodyPr>
            <a:noAutofit/>
          </a:bodyPr>
          <a:lstStyle/>
          <a:p>
            <a:pPr marL="0" indent="0">
              <a:buNone/>
            </a:pPr>
            <a:r>
              <a:rPr lang="en-US" sz="2400" b="0" i="0" dirty="0">
                <a:solidFill>
                  <a:srgbClr val="222832"/>
                </a:solidFill>
                <a:effectLst/>
                <a:latin typeface="Times New Roman" panose="02020603050405020304" pitchFamily="18" charset="0"/>
                <a:cs typeface="Times New Roman" panose="02020603050405020304" pitchFamily="18" charset="0"/>
              </a:rPr>
              <a:t>DBSCAN - Density-Based Spatial Clustering of Applications with Noise</a:t>
            </a:r>
          </a:p>
          <a:p>
            <a:pPr marL="0" indent="0">
              <a:buNone/>
            </a:pPr>
            <a:r>
              <a:rPr lang="en-US" sz="2400" dirty="0">
                <a:latin typeface="Times New Roman" panose="02020603050405020304" pitchFamily="18" charset="0"/>
                <a:cs typeface="Times New Roman" panose="02020603050405020304" pitchFamily="18" charset="0"/>
              </a:rPr>
              <a:t>The DBSCAN algorithm views clusters as areas of high density separated by areas of low density. Due to this view, clusters can be any shape and be convex shaped. </a:t>
            </a:r>
          </a:p>
          <a:p>
            <a:pPr marL="0" indent="0">
              <a:buNone/>
            </a:pPr>
            <a:r>
              <a:rPr lang="en-US" sz="2400" dirty="0">
                <a:latin typeface="Times New Roman" panose="02020603050405020304" pitchFamily="18" charset="0"/>
                <a:cs typeface="Times New Roman" panose="02020603050405020304" pitchFamily="18" charset="0"/>
              </a:rPr>
              <a:t>The central component to the DBSCAN is the concept of core samples, which are samples that are in areas of high density.</a:t>
            </a:r>
          </a:p>
          <a:p>
            <a:pPr marL="0" indent="0">
              <a:buNone/>
            </a:pPr>
            <a:r>
              <a:rPr lang="en-US" sz="2400" dirty="0">
                <a:latin typeface="Times New Roman" panose="02020603050405020304" pitchFamily="18" charset="0"/>
                <a:cs typeface="Times New Roman" panose="02020603050405020304" pitchFamily="18" charset="0"/>
              </a:rPr>
              <a:t>A cluster is a set of core samples, each close to each other (measured by some distance measure) and a set of non-core samples that are close to a core sample (but are not themselves core samples). </a:t>
            </a:r>
          </a:p>
          <a:p>
            <a:pPr marL="0" indent="0">
              <a:buNone/>
            </a:pPr>
            <a:r>
              <a:rPr lang="en-US" sz="2400" dirty="0">
                <a:latin typeface="Times New Roman" panose="02020603050405020304" pitchFamily="18" charset="0"/>
                <a:cs typeface="Times New Roman" panose="02020603050405020304" pitchFamily="18" charset="0"/>
              </a:rPr>
              <a:t>There are two parameters to the algorithm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min_samples</a:t>
            </a:r>
            <a:r>
              <a:rPr lang="en-US" sz="2400" b="1" dirty="0">
                <a:latin typeface="Times New Roman" panose="02020603050405020304" pitchFamily="18" charset="0"/>
                <a:cs typeface="Times New Roman" panose="02020603050405020304" pitchFamily="18" charset="0"/>
              </a:rPr>
              <a:t> and eps</a:t>
            </a:r>
            <a:r>
              <a:rPr lang="en-US" sz="2400" dirty="0">
                <a:latin typeface="Times New Roman" panose="02020603050405020304" pitchFamily="18" charset="0"/>
                <a:cs typeface="Times New Roman" panose="02020603050405020304" pitchFamily="18" charset="0"/>
              </a:rPr>
              <a:t>, which define formally what we mean when we say dense.</a:t>
            </a:r>
          </a:p>
          <a:p>
            <a:pPr marL="0" indent="0">
              <a:buNone/>
            </a:pPr>
            <a:r>
              <a:rPr lang="en-US" sz="2400" dirty="0">
                <a:latin typeface="Times New Roman" panose="02020603050405020304" pitchFamily="18" charset="0"/>
                <a:cs typeface="Times New Roman" panose="02020603050405020304" pitchFamily="18" charset="0"/>
              </a:rPr>
              <a:t>Higher </a:t>
            </a:r>
            <a:r>
              <a:rPr lang="en-US" sz="2400" dirty="0" err="1">
                <a:latin typeface="Times New Roman" panose="02020603050405020304" pitchFamily="18" charset="0"/>
                <a:cs typeface="Times New Roman" panose="02020603050405020304" pitchFamily="18" charset="0"/>
              </a:rPr>
              <a:t>min_samples</a:t>
            </a:r>
            <a:r>
              <a:rPr lang="en-US" sz="2400" dirty="0">
                <a:latin typeface="Times New Roman" panose="02020603050405020304" pitchFamily="18" charset="0"/>
                <a:cs typeface="Times New Roman" panose="02020603050405020304" pitchFamily="18" charset="0"/>
              </a:rPr>
              <a:t> or lower eps indicate higher density necessary to form a cluster.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027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AB02A-EE1B-8BB4-53C0-EFB382E343BE}"/>
              </a:ext>
            </a:extLst>
          </p:cNvPr>
          <p:cNvSpPr>
            <a:spLocks noGrp="1"/>
          </p:cNvSpPr>
          <p:nvPr>
            <p:ph idx="1"/>
          </p:nvPr>
        </p:nvSpPr>
        <p:spPr>
          <a:xfrm>
            <a:off x="658761" y="226142"/>
            <a:ext cx="10695039" cy="5950821"/>
          </a:xfrm>
        </p:spPr>
        <p:txBody>
          <a:bodyPr>
            <a:normAutofit lnSpcReduction="10000"/>
          </a:bodyPr>
          <a:lstStyle/>
          <a:p>
            <a:endParaRPr lang="en-US" dirty="0"/>
          </a:p>
          <a:p>
            <a:endParaRPr lang="en-IN" dirty="0"/>
          </a:p>
          <a:p>
            <a:pPr marL="0" indent="0">
              <a:buNone/>
            </a:pPr>
            <a:r>
              <a:rPr lang="en-US" sz="2400" dirty="0">
                <a:latin typeface="Times New Roman" panose="02020603050405020304" pitchFamily="18" charset="0"/>
                <a:cs typeface="Times New Roman" panose="02020603050405020304" pitchFamily="18" charset="0"/>
              </a:rPr>
              <a:t>Perform DBSCAN clustering from vector array or distance matrix.</a:t>
            </a:r>
          </a:p>
          <a:p>
            <a:pPr marL="0" indent="0">
              <a:buNone/>
            </a:pPr>
            <a:r>
              <a:rPr lang="en-US" sz="2400" dirty="0">
                <a:latin typeface="Times New Roman" panose="02020603050405020304" pitchFamily="18" charset="0"/>
                <a:cs typeface="Times New Roman" panose="02020603050405020304" pitchFamily="18" charset="0"/>
              </a:rPr>
              <a:t>DBSCAN, finds core samples of high density and expands clusters from them. Good for data which contains clusters of similar density.</a:t>
            </a:r>
          </a:p>
          <a:p>
            <a:pPr marL="0" indent="0">
              <a:buNone/>
            </a:pPr>
            <a:r>
              <a:rPr lang="en-US" sz="2400" dirty="0">
                <a:latin typeface="Times New Roman" panose="02020603050405020304" pitchFamily="18" charset="0"/>
                <a:cs typeface="Times New Roman" panose="02020603050405020304" pitchFamily="18" charset="0"/>
              </a:rPr>
              <a:t>This implementation which can occur when the eps param is large and </a:t>
            </a:r>
            <a:r>
              <a:rPr lang="en-US" sz="2400" dirty="0" err="1">
                <a:latin typeface="Times New Roman" panose="02020603050405020304" pitchFamily="18" charset="0"/>
                <a:cs typeface="Times New Roman" panose="02020603050405020304" pitchFamily="18" charset="0"/>
              </a:rPr>
              <a:t>min_samples</a:t>
            </a:r>
            <a:r>
              <a:rPr lang="en-US" sz="2400" dirty="0">
                <a:latin typeface="Times New Roman" panose="02020603050405020304" pitchFamily="18" charset="0"/>
                <a:cs typeface="Times New Roman" panose="02020603050405020304" pitchFamily="18" charset="0"/>
              </a:rPr>
              <a:t> is low, while the original DBSCAN only uses linear memory.</a:t>
            </a:r>
          </a:p>
          <a:p>
            <a:pPr marL="0" indent="0">
              <a:buNone/>
            </a:pPr>
            <a:r>
              <a:rPr lang="en-IN" sz="2400" b="1" i="0" dirty="0">
                <a:solidFill>
                  <a:srgbClr val="222832"/>
                </a:solidFill>
                <a:effectLst/>
                <a:latin typeface="Times New Roman" panose="02020603050405020304" pitchFamily="18" charset="0"/>
                <a:cs typeface="Times New Roman" panose="02020603050405020304" pitchFamily="18" charset="0"/>
              </a:rPr>
              <a:t>Parameters</a:t>
            </a:r>
            <a:r>
              <a:rPr lang="en-US" sz="2400" b="1" i="0" dirty="0">
                <a:solidFill>
                  <a:srgbClr val="222832"/>
                </a:solidFill>
                <a:effectLst/>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eps </a:t>
            </a:r>
            <a:r>
              <a:rPr lang="en-US" sz="2400" dirty="0">
                <a:latin typeface="Times New Roman" panose="02020603050405020304" pitchFamily="18" charset="0"/>
                <a:cs typeface="Times New Roman" panose="02020603050405020304" pitchFamily="18" charset="0"/>
              </a:rPr>
              <a:t>-The maximum distance between two samples for one to be considered as in the neighborhood of the other. This is not a maximum bound on the distances of points within a cluster. This is the most important DBSCAN parameter to choose appropriately for your data set and distance function.</a:t>
            </a:r>
          </a:p>
          <a:p>
            <a:pPr marL="0" indent="0">
              <a:buNone/>
            </a:pPr>
            <a:r>
              <a:rPr lang="en-US" sz="2400" b="1" i="0" dirty="0">
                <a:solidFill>
                  <a:srgbClr val="222832"/>
                </a:solidFill>
                <a:effectLst/>
                <a:latin typeface="Times New Roman" panose="02020603050405020304" pitchFamily="18" charset="0"/>
                <a:cs typeface="Times New Roman" panose="02020603050405020304" pitchFamily="18" charset="0"/>
              </a:rPr>
              <a:t>	</a:t>
            </a:r>
            <a:r>
              <a:rPr lang="en-IN" sz="2400" b="1" i="0" dirty="0" err="1">
                <a:solidFill>
                  <a:srgbClr val="222832"/>
                </a:solidFill>
                <a:effectLst/>
                <a:latin typeface="Times New Roman" panose="02020603050405020304" pitchFamily="18" charset="0"/>
                <a:cs typeface="Times New Roman" panose="02020603050405020304" pitchFamily="18" charset="0"/>
              </a:rPr>
              <a:t>min_samples</a:t>
            </a:r>
            <a:r>
              <a:rPr lang="en-IN" sz="2400" b="1" i="0" dirty="0">
                <a:solidFill>
                  <a:srgbClr val="222832"/>
                </a:solidFill>
                <a:effectLst/>
                <a:latin typeface="Times New Roman" panose="02020603050405020304" pitchFamily="18" charset="0"/>
                <a:cs typeface="Times New Roman" panose="02020603050405020304" pitchFamily="18" charset="0"/>
              </a:rPr>
              <a:t> -</a:t>
            </a:r>
            <a:r>
              <a:rPr lang="en-US" sz="2400" i="0" dirty="0">
                <a:solidFill>
                  <a:srgbClr val="222832"/>
                </a:solidFill>
                <a:effectLst/>
                <a:latin typeface="Times New Roman" panose="02020603050405020304" pitchFamily="18" charset="0"/>
                <a:cs typeface="Times New Roman" panose="02020603050405020304" pitchFamily="18" charset="0"/>
              </a:rPr>
              <a:t>The number of samples (or total weight) in a neighborhood for a point to be considered as a core point. This includes the point itself. If </a:t>
            </a:r>
            <a:r>
              <a:rPr lang="en-US" sz="2400" i="0" dirty="0" err="1">
                <a:solidFill>
                  <a:srgbClr val="222832"/>
                </a:solidFill>
                <a:effectLst/>
                <a:latin typeface="Times New Roman" panose="02020603050405020304" pitchFamily="18" charset="0"/>
                <a:cs typeface="Times New Roman" panose="02020603050405020304" pitchFamily="18" charset="0"/>
              </a:rPr>
              <a:t>min_samples</a:t>
            </a:r>
            <a:r>
              <a:rPr lang="en-US" sz="2400" i="0" dirty="0">
                <a:solidFill>
                  <a:srgbClr val="222832"/>
                </a:solidFill>
                <a:effectLst/>
                <a:latin typeface="Times New Roman" panose="02020603050405020304" pitchFamily="18" charset="0"/>
                <a:cs typeface="Times New Roman" panose="02020603050405020304" pitchFamily="18" charset="0"/>
              </a:rPr>
              <a:t> is set to a higher value, DBSCAN will find denser clusters, whereas if it is set to a lower value, the found clusters will be more sparse</a:t>
            </a:r>
            <a:r>
              <a:rPr lang="en-US" sz="2400" b="1" i="0" dirty="0">
                <a:solidFill>
                  <a:srgbClr val="222832"/>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50C657-B3B0-3E59-9092-A98F5B38F171}"/>
              </a:ext>
            </a:extLst>
          </p:cNvPr>
          <p:cNvPicPr>
            <a:picLocks noChangeAspect="1"/>
          </p:cNvPicPr>
          <p:nvPr/>
        </p:nvPicPr>
        <p:blipFill>
          <a:blip r:embed="rId2"/>
          <a:stretch>
            <a:fillRect/>
          </a:stretch>
        </p:blipFill>
        <p:spPr>
          <a:xfrm>
            <a:off x="533400" y="133273"/>
            <a:ext cx="9373908" cy="1095528"/>
          </a:xfrm>
          <a:prstGeom prst="rect">
            <a:avLst/>
          </a:prstGeom>
        </p:spPr>
      </p:pic>
    </p:spTree>
    <p:extLst>
      <p:ext uri="{BB962C8B-B14F-4D97-AF65-F5344CB8AC3E}">
        <p14:creationId xmlns:p14="http://schemas.microsoft.com/office/powerpoint/2010/main" val="295803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AC51-9D11-1ABD-AB13-BFB84D69DF0E}"/>
              </a:ext>
            </a:extLst>
          </p:cNvPr>
          <p:cNvSpPr>
            <a:spLocks noGrp="1"/>
          </p:cNvSpPr>
          <p:nvPr>
            <p:ph type="title"/>
          </p:nvPr>
        </p:nvSpPr>
        <p:spPr>
          <a:xfrm>
            <a:off x="707923" y="365125"/>
            <a:ext cx="10645877" cy="1325563"/>
          </a:xfrm>
        </p:spPr>
        <p:txBody>
          <a:bodyPr/>
          <a:lstStyle/>
          <a:p>
            <a:r>
              <a:rPr lang="en-US" sz="4000" b="1" i="0" dirty="0">
                <a:solidFill>
                  <a:srgbClr val="273239"/>
                </a:solidFill>
                <a:effectLst/>
                <a:latin typeface="Times New Roman" panose="02020603050405020304" pitchFamily="18" charset="0"/>
                <a:cs typeface="Times New Roman" panose="02020603050405020304" pitchFamily="18" charset="0"/>
              </a:rPr>
              <a:t>Steps in the DBSCAN Algorithm</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060151C-B05C-2647-921E-05B6A5599446}"/>
              </a:ext>
            </a:extLst>
          </p:cNvPr>
          <p:cNvSpPr>
            <a:spLocks noGrp="1"/>
          </p:cNvSpPr>
          <p:nvPr>
            <p:ph idx="1"/>
          </p:nvPr>
        </p:nvSpPr>
        <p:spPr>
          <a:xfrm>
            <a:off x="707923" y="1415844"/>
            <a:ext cx="6912077" cy="5442155"/>
          </a:xfrm>
        </p:spPr>
        <p:txBody>
          <a:bodyPr>
            <a:normAutofit fontScale="92500"/>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Identify Core Points</a:t>
            </a:r>
            <a:r>
              <a:rPr lang="en-US" sz="2400" dirty="0">
                <a:latin typeface="Times New Roman" panose="02020603050405020304" pitchFamily="18" charset="0"/>
                <a:cs typeface="Times New Roman" panose="02020603050405020304" pitchFamily="18" charset="0"/>
              </a:rPr>
              <a:t>: For each point in the dataset, count the number of points within its eps neighborhood. If the count meets or exceeds </a:t>
            </a:r>
            <a:r>
              <a:rPr lang="en-US" sz="2400" dirty="0" err="1">
                <a:latin typeface="Times New Roman" panose="02020603050405020304" pitchFamily="18" charset="0"/>
                <a:cs typeface="Times New Roman" panose="02020603050405020304" pitchFamily="18" charset="0"/>
              </a:rPr>
              <a:t>MinPts</a:t>
            </a:r>
            <a:r>
              <a:rPr lang="en-US" sz="2400" dirty="0">
                <a:latin typeface="Times New Roman" panose="02020603050405020304" pitchFamily="18" charset="0"/>
                <a:cs typeface="Times New Roman" panose="02020603050405020304" pitchFamily="18" charset="0"/>
              </a:rPr>
              <a:t>, mark the point as a core point.</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Form Clusters</a:t>
            </a:r>
            <a:r>
              <a:rPr lang="en-US" sz="2400" dirty="0">
                <a:latin typeface="Times New Roman" panose="02020603050405020304" pitchFamily="18" charset="0"/>
                <a:cs typeface="Times New Roman" panose="02020603050405020304" pitchFamily="18" charset="0"/>
              </a:rPr>
              <a:t>: For each core point that is not already assigned to a cluster, create a new cluster. Recursively find all density-connected points and add to the cluster.</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Density Connectivity</a:t>
            </a:r>
            <a:r>
              <a:rPr lang="en-US" sz="2400" dirty="0">
                <a:latin typeface="Times New Roman" panose="02020603050405020304" pitchFamily="18" charset="0"/>
                <a:cs typeface="Times New Roman" panose="02020603050405020304" pitchFamily="18" charset="0"/>
              </a:rPr>
              <a:t>: Two points, a and b, are density-connected if there exists a chain of points where each point is within the eps radius of the next, and at least one point in the chain is a core point. This chaining process ensures that all points in a cluster are connected through a series of dense regions.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Label Noise Points</a:t>
            </a:r>
            <a:r>
              <a:rPr lang="en-US" sz="2400" dirty="0">
                <a:latin typeface="Times New Roman" panose="02020603050405020304" pitchFamily="18" charset="0"/>
                <a:cs typeface="Times New Roman" panose="02020603050405020304" pitchFamily="18" charset="0"/>
              </a:rPr>
              <a:t>: After processing all points, any point that does not belong to a cluster is labeled as noise.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BAEA8A-6B10-C5DB-C8A8-AA70C905888D}"/>
              </a:ext>
            </a:extLst>
          </p:cNvPr>
          <p:cNvPicPr>
            <a:picLocks noChangeAspect="1"/>
          </p:cNvPicPr>
          <p:nvPr/>
        </p:nvPicPr>
        <p:blipFill>
          <a:blip r:embed="rId2"/>
          <a:stretch>
            <a:fillRect/>
          </a:stretch>
        </p:blipFill>
        <p:spPr>
          <a:xfrm>
            <a:off x="8520422" y="856738"/>
            <a:ext cx="2857500" cy="2857500"/>
          </a:xfrm>
          <a:prstGeom prst="rect">
            <a:avLst/>
          </a:prstGeom>
        </p:spPr>
      </p:pic>
      <p:pic>
        <p:nvPicPr>
          <p:cNvPr id="5" name="Picture 4">
            <a:extLst>
              <a:ext uri="{FF2B5EF4-FFF2-40B4-BE49-F238E27FC236}">
                <a16:creationId xmlns:a16="http://schemas.microsoft.com/office/drawing/2014/main" id="{EEB16F20-57DA-608D-CC48-AEB91885EE32}"/>
              </a:ext>
            </a:extLst>
          </p:cNvPr>
          <p:cNvPicPr>
            <a:picLocks noChangeAspect="1"/>
          </p:cNvPicPr>
          <p:nvPr/>
        </p:nvPicPr>
        <p:blipFill>
          <a:blip r:embed="rId3"/>
          <a:stretch>
            <a:fillRect/>
          </a:stretch>
        </p:blipFill>
        <p:spPr>
          <a:xfrm>
            <a:off x="8414269" y="3820479"/>
            <a:ext cx="3069807" cy="2672395"/>
          </a:xfrm>
          <a:prstGeom prst="rect">
            <a:avLst/>
          </a:prstGeom>
        </p:spPr>
      </p:pic>
    </p:spTree>
    <p:extLst>
      <p:ext uri="{BB962C8B-B14F-4D97-AF65-F5344CB8AC3E}">
        <p14:creationId xmlns:p14="http://schemas.microsoft.com/office/powerpoint/2010/main" val="133689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B8C6-CFFC-5B29-267D-3C02542E5FAD}"/>
              </a:ext>
            </a:extLst>
          </p:cNvPr>
          <p:cNvSpPr>
            <a:spLocks noGrp="1"/>
          </p:cNvSpPr>
          <p:nvPr>
            <p:ph type="title"/>
          </p:nvPr>
        </p:nvSpPr>
        <p:spPr>
          <a:xfrm>
            <a:off x="838200" y="315964"/>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TYPES OF CLUSTERING</a:t>
            </a:r>
            <a:endParaRPr lang="en-IN" sz="4000" dirty="0"/>
          </a:p>
        </p:txBody>
      </p:sp>
      <p:sp>
        <p:nvSpPr>
          <p:cNvPr id="3" name="Content Placeholder 2">
            <a:extLst>
              <a:ext uri="{FF2B5EF4-FFF2-40B4-BE49-F238E27FC236}">
                <a16:creationId xmlns:a16="http://schemas.microsoft.com/office/drawing/2014/main" id="{FD3D7BF0-FBFE-D815-AE41-15F25E8448B4}"/>
              </a:ext>
            </a:extLst>
          </p:cNvPr>
          <p:cNvSpPr>
            <a:spLocks noGrp="1"/>
          </p:cNvSpPr>
          <p:nvPr>
            <p:ph idx="1"/>
          </p:nvPr>
        </p:nvSpPr>
        <p:spPr/>
        <p:txBody>
          <a:bodyPr>
            <a:normAutofit lnSpcReduction="10000"/>
          </a:bodyPr>
          <a:lstStyle/>
          <a:p>
            <a:r>
              <a:rPr lang="en-IN" sz="2400" b="1" i="0" dirty="0">
                <a:solidFill>
                  <a:srgbClr val="001D35"/>
                </a:solidFill>
                <a:effectLst/>
                <a:latin typeface="Times New Roman" panose="02020603050405020304" pitchFamily="18" charset="0"/>
                <a:cs typeface="Times New Roman" panose="02020603050405020304" pitchFamily="18" charset="0"/>
              </a:rPr>
              <a:t>Centroid-Based Clustering</a:t>
            </a:r>
          </a:p>
          <a:p>
            <a:pPr marL="0" indent="0">
              <a:buNone/>
            </a:pPr>
            <a:r>
              <a:rPr lang="en-IN" sz="2400" b="1" i="0" dirty="0">
                <a:solidFill>
                  <a:srgbClr val="001D35"/>
                </a:solidFill>
                <a:effectLst/>
                <a:latin typeface="Times New Roman" panose="02020603050405020304" pitchFamily="18" charset="0"/>
                <a:cs typeface="Times New Roman" panose="02020603050405020304" pitchFamily="18" charset="0"/>
              </a:rPr>
              <a:t>	</a:t>
            </a:r>
            <a:r>
              <a:rPr lang="en-IN" sz="2400" i="0" dirty="0">
                <a:solidFill>
                  <a:srgbClr val="001D35"/>
                </a:solidFill>
                <a:effectLst/>
                <a:latin typeface="Times New Roman" panose="02020603050405020304" pitchFamily="18" charset="0"/>
                <a:cs typeface="Times New Roman" panose="02020603050405020304" pitchFamily="18" charset="0"/>
              </a:rPr>
              <a:t>K-means clustering</a:t>
            </a:r>
            <a:endParaRPr lang="en-IN" sz="2400" b="0" i="0" dirty="0">
              <a:solidFill>
                <a:srgbClr val="273239"/>
              </a:solidFill>
              <a:effectLst/>
              <a:latin typeface="Times New Roman" panose="02020603050405020304" pitchFamily="18" charset="0"/>
              <a:cs typeface="Times New Roman" panose="02020603050405020304" pitchFamily="18" charset="0"/>
            </a:endParaRPr>
          </a:p>
          <a:p>
            <a:r>
              <a:rPr kumimoji="0" lang="en-US" altLang="en-US" sz="24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Density-Based Clustering</a:t>
            </a:r>
          </a:p>
          <a:p>
            <a:pPr marL="0" indent="0">
              <a:buNone/>
            </a:pPr>
            <a:r>
              <a:rPr kumimoji="0" lang="en-US" altLang="en-US" sz="24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a:t>
            </a:r>
            <a:r>
              <a:rPr lang="en-IN" sz="2400" i="0" dirty="0">
                <a:solidFill>
                  <a:srgbClr val="001D35"/>
                </a:solidFill>
                <a:effectLst/>
                <a:latin typeface="Times New Roman" panose="02020603050405020304" pitchFamily="18" charset="0"/>
                <a:cs typeface="Times New Roman" panose="02020603050405020304" pitchFamily="18" charset="0"/>
              </a:rPr>
              <a:t> DBSCANS</a:t>
            </a:r>
          </a:p>
          <a:p>
            <a:pPr marL="0" indent="0">
              <a:buNone/>
            </a:pPr>
            <a:r>
              <a:rPr lang="en-IN" sz="2400" b="1" i="0" dirty="0">
                <a:solidFill>
                  <a:srgbClr val="001D35"/>
                </a:solidFill>
                <a:effectLst/>
                <a:latin typeface="Times New Roman" panose="02020603050405020304" pitchFamily="18" charset="0"/>
                <a:cs typeface="Times New Roman" panose="02020603050405020304" pitchFamily="18" charset="0"/>
              </a:rPr>
              <a:t>	</a:t>
            </a:r>
            <a:r>
              <a:rPr lang="en-IN" sz="2400" i="0" dirty="0">
                <a:solidFill>
                  <a:srgbClr val="001D35"/>
                </a:solidFill>
                <a:effectLst/>
                <a:latin typeface="Times New Roman" panose="02020603050405020304" pitchFamily="18" charset="0"/>
                <a:cs typeface="Times New Roman" panose="02020603050405020304" pitchFamily="18" charset="0"/>
              </a:rPr>
              <a:t>OPTICS</a:t>
            </a:r>
            <a:endParaRPr kumimoji="0" lang="en-US" altLang="en-US" sz="24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endParaRPr>
          </a:p>
          <a:p>
            <a:r>
              <a:rPr lang="en-IN" sz="2400" b="1" i="0" dirty="0">
                <a:solidFill>
                  <a:srgbClr val="001D35"/>
                </a:solidFill>
                <a:effectLst/>
                <a:latin typeface="Times New Roman" panose="02020603050405020304" pitchFamily="18" charset="0"/>
                <a:cs typeface="Times New Roman" panose="02020603050405020304" pitchFamily="18" charset="0"/>
              </a:rPr>
              <a:t>Hierarchical Clustering</a:t>
            </a:r>
          </a:p>
          <a:p>
            <a:pPr marL="0" indent="0">
              <a:buNone/>
            </a:pPr>
            <a:r>
              <a:rPr lang="en-IN" sz="2400" b="1" dirty="0">
                <a:solidFill>
                  <a:srgbClr val="001D35"/>
                </a:solidFill>
                <a:latin typeface="Times New Roman" panose="02020603050405020304" pitchFamily="18" charset="0"/>
                <a:cs typeface="Times New Roman" panose="02020603050405020304" pitchFamily="18" charset="0"/>
              </a:rPr>
              <a:t>	</a:t>
            </a:r>
            <a:r>
              <a:rPr lang="en-IN" sz="2400" i="0" dirty="0">
                <a:solidFill>
                  <a:srgbClr val="273239"/>
                </a:solidFill>
                <a:effectLst/>
                <a:latin typeface="Times New Roman" panose="02020603050405020304" pitchFamily="18" charset="0"/>
                <a:cs typeface="Times New Roman" panose="02020603050405020304" pitchFamily="18" charset="0"/>
              </a:rPr>
              <a:t>Divisive Clustering</a:t>
            </a:r>
            <a:endParaRPr lang="en-IN" sz="2400" dirty="0">
              <a:solidFill>
                <a:srgbClr val="001D35"/>
              </a:solidFill>
              <a:latin typeface="Times New Roman" panose="02020603050405020304" pitchFamily="18" charset="0"/>
              <a:cs typeface="Times New Roman" panose="02020603050405020304" pitchFamily="18" charset="0"/>
            </a:endParaRPr>
          </a:p>
          <a:p>
            <a:pPr marL="0" indent="0">
              <a:buNone/>
            </a:pPr>
            <a:r>
              <a:rPr lang="en-IN" sz="2400" i="0" dirty="0">
                <a:solidFill>
                  <a:srgbClr val="001D35"/>
                </a:solidFill>
                <a:effectLst/>
                <a:latin typeface="Times New Roman" panose="02020603050405020304" pitchFamily="18" charset="0"/>
                <a:cs typeface="Times New Roman" panose="02020603050405020304" pitchFamily="18" charset="0"/>
              </a:rPr>
              <a:t>	</a:t>
            </a:r>
            <a:r>
              <a:rPr lang="en-IN" sz="2400" i="0" dirty="0">
                <a:solidFill>
                  <a:srgbClr val="273239"/>
                </a:solidFill>
                <a:effectLst/>
                <a:latin typeface="Times New Roman" panose="02020603050405020304" pitchFamily="18" charset="0"/>
                <a:cs typeface="Times New Roman" panose="02020603050405020304" pitchFamily="18" charset="0"/>
              </a:rPr>
              <a:t>Agglomerative Clustering</a:t>
            </a:r>
            <a:endParaRPr lang="en-IN" sz="2400" b="1" i="0" dirty="0">
              <a:solidFill>
                <a:srgbClr val="001D35"/>
              </a:solidFill>
              <a:effectLst/>
              <a:latin typeface="Times New Roman" panose="02020603050405020304" pitchFamily="18" charset="0"/>
              <a:cs typeface="Times New Roman" panose="02020603050405020304" pitchFamily="18" charset="0"/>
            </a:endParaRPr>
          </a:p>
          <a:p>
            <a:r>
              <a:rPr kumimoji="0" lang="en-US" altLang="en-US" sz="24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Distribution-Based Clustering</a:t>
            </a:r>
          </a:p>
          <a:p>
            <a:r>
              <a:rPr kumimoji="0" lang="en-US" altLang="en-US" sz="24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Fuzzy Clustering</a:t>
            </a:r>
          </a:p>
          <a:p>
            <a:endParaRPr kumimoji="0" lang="en-US" altLang="en-US" sz="24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035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AAFB-05CF-45E1-A993-B227E6AC849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OPTICS (</a:t>
            </a:r>
            <a:r>
              <a:rPr lang="en-US" sz="4000" b="1" dirty="0">
                <a:latin typeface="Times New Roman" panose="02020603050405020304" pitchFamily="18" charset="0"/>
                <a:cs typeface="Times New Roman" panose="02020603050405020304" pitchFamily="18" charset="0"/>
              </a:rPr>
              <a:t>Ordering Points To Identify the Clustering Structure)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5E44BE-A3DF-B6BE-737C-E4406AB98828}"/>
              </a:ext>
            </a:extLst>
          </p:cNvPr>
          <p:cNvSpPr>
            <a:spLocks noGrp="1"/>
          </p:cNvSpPr>
          <p:nvPr>
            <p:ph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OPTICS algorithm shares many similarities with the DBSCAN algorithm, and that relaxes the eps requirement from a single value to a value range. </a:t>
            </a:r>
          </a:p>
          <a:p>
            <a:pPr marL="0" indent="0">
              <a:buNone/>
            </a:pPr>
            <a:r>
              <a:rPr lang="en-US" sz="2400" dirty="0">
                <a:latin typeface="Times New Roman" panose="02020603050405020304" pitchFamily="18" charset="0"/>
                <a:cs typeface="Times New Roman" panose="02020603050405020304" pitchFamily="18" charset="0"/>
              </a:rPr>
              <a:t>The key difference between DBSCAN and OPTICS is that the OPTICS algorithm builds a </a:t>
            </a:r>
            <a:r>
              <a:rPr lang="en-US" sz="2400" b="1" dirty="0">
                <a:latin typeface="Times New Roman" panose="02020603050405020304" pitchFamily="18" charset="0"/>
                <a:cs typeface="Times New Roman" panose="02020603050405020304" pitchFamily="18" charset="0"/>
              </a:rPr>
              <a:t>reachability graph</a:t>
            </a:r>
            <a:r>
              <a:rPr lang="en-US" sz="2400" dirty="0">
                <a:latin typeface="Times New Roman" panose="02020603050405020304" pitchFamily="18" charset="0"/>
                <a:cs typeface="Times New Roman" panose="02020603050405020304" pitchFamily="18" charset="0"/>
              </a:rPr>
              <a:t>, which assigns each sample both a reachability_ distance, and a spot within the cluster ordering_ attribute</a:t>
            </a:r>
          </a:p>
          <a:p>
            <a:pPr marL="0" indent="0">
              <a:buNone/>
            </a:pPr>
            <a:r>
              <a:rPr lang="en-US" sz="2400" dirty="0">
                <a:latin typeface="Times New Roman" panose="02020603050405020304" pitchFamily="18" charset="0"/>
                <a:cs typeface="Times New Roman" panose="02020603050405020304" pitchFamily="18" charset="0"/>
              </a:rPr>
              <a:t>These two attributes are assigned when the model is fitted, and are used to determine cluster membership. If OPTICS is run with the default value of inf set for </a:t>
            </a:r>
            <a:r>
              <a:rPr lang="en-US" sz="2400" dirty="0" err="1">
                <a:latin typeface="Times New Roman" panose="02020603050405020304" pitchFamily="18" charset="0"/>
                <a:cs typeface="Times New Roman" panose="02020603050405020304" pitchFamily="18" charset="0"/>
              </a:rPr>
              <a:t>max_eps</a:t>
            </a:r>
            <a:r>
              <a:rPr lang="en-US" sz="2400" dirty="0">
                <a:latin typeface="Times New Roman" panose="02020603050405020304" pitchFamily="18" charset="0"/>
                <a:cs typeface="Times New Roman" panose="02020603050405020304" pitchFamily="18" charset="0"/>
              </a:rPr>
              <a:t>, then DBSCAN style cluster extraction can be performed repeatedly in linear time for any given eps value using the </a:t>
            </a:r>
            <a:r>
              <a:rPr lang="en-US" sz="2400" dirty="0" err="1">
                <a:latin typeface="Times New Roman" panose="02020603050405020304" pitchFamily="18" charset="0"/>
                <a:cs typeface="Times New Roman" panose="02020603050405020304" pitchFamily="18" charset="0"/>
              </a:rPr>
              <a:t>cluster_optics_dbscan</a:t>
            </a:r>
            <a:r>
              <a:rPr lang="en-US" sz="2400" dirty="0">
                <a:latin typeface="Times New Roman" panose="02020603050405020304" pitchFamily="18" charset="0"/>
                <a:cs typeface="Times New Roman" panose="02020603050405020304" pitchFamily="18" charset="0"/>
              </a:rPr>
              <a:t> method.</a:t>
            </a:r>
          </a:p>
          <a:p>
            <a:pPr marL="0" indent="0">
              <a:buNone/>
            </a:pPr>
            <a:r>
              <a:rPr lang="en-US" sz="2400" dirty="0">
                <a:latin typeface="Times New Roman" panose="02020603050405020304" pitchFamily="18" charset="0"/>
                <a:cs typeface="Times New Roman" panose="02020603050405020304" pitchFamily="18" charset="0"/>
              </a:rPr>
              <a:t>Setting </a:t>
            </a:r>
            <a:r>
              <a:rPr lang="en-US" sz="2400" dirty="0" err="1">
                <a:latin typeface="Times New Roman" panose="02020603050405020304" pitchFamily="18" charset="0"/>
                <a:cs typeface="Times New Roman" panose="02020603050405020304" pitchFamily="18" charset="0"/>
              </a:rPr>
              <a:t>max_eps</a:t>
            </a:r>
            <a:r>
              <a:rPr lang="en-US" sz="2400" dirty="0">
                <a:latin typeface="Times New Roman" panose="02020603050405020304" pitchFamily="18" charset="0"/>
                <a:cs typeface="Times New Roman" panose="02020603050405020304" pitchFamily="18" charset="0"/>
              </a:rPr>
              <a:t> to a lower value will result in shorter run times, and can be thought of as the maximum neighborhood radius from each point to find other potential reachable points.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450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66C-80DB-AF97-69FB-8DA22C92433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Illustration of Core and Reachability Distances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A3B305-3F4C-39DF-B983-DE0E9B95A0CF}"/>
              </a:ext>
            </a:extLst>
          </p:cNvPr>
          <p:cNvSpPr>
            <a:spLocks noGrp="1"/>
          </p:cNvSpPr>
          <p:nvPr>
            <p:ph idx="1"/>
          </p:nvPr>
        </p:nvSpPr>
        <p:spPr>
          <a:xfrm>
            <a:off x="838200" y="1799303"/>
            <a:ext cx="6860458" cy="4377660"/>
          </a:xfrm>
        </p:spPr>
        <p:txBody>
          <a:bodyPr>
            <a:normAutofit fontScale="92500" lnSpcReduction="10000"/>
          </a:bodyPr>
          <a:lstStyle/>
          <a:p>
            <a:r>
              <a:rPr lang="en-US" sz="2600" dirty="0">
                <a:latin typeface="Times New Roman" panose="02020603050405020304" pitchFamily="18" charset="0"/>
                <a:cs typeface="Times New Roman" panose="02020603050405020304" pitchFamily="18" charset="0"/>
              </a:rPr>
              <a:t>Epsilon (Eps) = 6mm and </a:t>
            </a:r>
            <a:r>
              <a:rPr lang="en-US" sz="2600" dirty="0" err="1">
                <a:latin typeface="Times New Roman" panose="02020603050405020304" pitchFamily="18" charset="0"/>
                <a:cs typeface="Times New Roman" panose="02020603050405020304" pitchFamily="18" charset="0"/>
              </a:rPr>
              <a:t>MinPts</a:t>
            </a:r>
            <a:r>
              <a:rPr lang="en-US" sz="2600" dirty="0">
                <a:latin typeface="Times New Roman" panose="02020603050405020304" pitchFamily="18" charset="0"/>
                <a:cs typeface="Times New Roman" panose="02020603050405020304" pitchFamily="18" charset="0"/>
              </a:rPr>
              <a:t> = 5.</a:t>
            </a:r>
          </a:p>
          <a:p>
            <a:r>
              <a:rPr lang="en-US" sz="2600" dirty="0">
                <a:latin typeface="Times New Roman" panose="02020603050405020304" pitchFamily="18" charset="0"/>
                <a:cs typeface="Times New Roman" panose="02020603050405020304" pitchFamily="18" charset="0"/>
              </a:rPr>
              <a:t>The core distance of point p is 3mm meaning it needs at least 5 points within a 3mm radius to be considered as a core point.</a:t>
            </a:r>
          </a:p>
          <a:p>
            <a:r>
              <a:rPr lang="en-US" sz="2600" dirty="0">
                <a:latin typeface="Times New Roman" panose="02020603050405020304" pitchFamily="18" charset="0"/>
                <a:cs typeface="Times New Roman" panose="02020603050405020304" pitchFamily="18" charset="0"/>
              </a:rPr>
              <a:t>The reachability distance from q to p is 7mm (since q is farther than p‘s core distance).</a:t>
            </a:r>
          </a:p>
          <a:p>
            <a:r>
              <a:rPr lang="en-US" sz="2600" dirty="0">
                <a:latin typeface="Times New Roman" panose="02020603050405020304" pitchFamily="18" charset="0"/>
                <a:cs typeface="Times New Roman" panose="02020603050405020304" pitchFamily="18" charset="0"/>
              </a:rPr>
              <a:t>The reachability distance from r to p is 3mm (since r is within p‘s core distance).</a:t>
            </a:r>
          </a:p>
          <a:p>
            <a:pPr marL="0" indent="0">
              <a:buNone/>
            </a:pPr>
            <a:r>
              <a:rPr lang="en-US" sz="2600" b="1" i="0" dirty="0">
                <a:solidFill>
                  <a:srgbClr val="273239"/>
                </a:solidFill>
                <a:effectLst/>
                <a:latin typeface="Times New Roman" panose="02020603050405020304" pitchFamily="18" charset="0"/>
                <a:cs typeface="Times New Roman" panose="02020603050405020304" pitchFamily="18" charset="0"/>
              </a:rPr>
              <a:t>It is more informative than DBSCAN </a:t>
            </a:r>
            <a:r>
              <a:rPr lang="en-US" sz="2600" b="0" i="0" dirty="0">
                <a:solidFill>
                  <a:srgbClr val="273239"/>
                </a:solidFill>
                <a:effectLst/>
                <a:latin typeface="Times New Roman" panose="02020603050405020304" pitchFamily="18" charset="0"/>
                <a:cs typeface="Times New Roman" panose="02020603050405020304" pitchFamily="18" charset="0"/>
              </a:rPr>
              <a:t>as the reachability plot provides better understanding of clustering structure. Now we will learn about its working</a:t>
            </a:r>
            <a:r>
              <a:rPr lang="en-US" b="0" i="0" dirty="0">
                <a:solidFill>
                  <a:srgbClr val="273239"/>
                </a:solidFill>
                <a:effectLst/>
                <a:latin typeface="Nunito" pitchFamily="2" charset="0"/>
              </a:rPr>
              <a:t>.</a:t>
            </a:r>
            <a:endParaRPr lang="en-IN" dirty="0"/>
          </a:p>
        </p:txBody>
      </p:sp>
      <p:pic>
        <p:nvPicPr>
          <p:cNvPr id="4" name="Picture 3">
            <a:extLst>
              <a:ext uri="{FF2B5EF4-FFF2-40B4-BE49-F238E27FC236}">
                <a16:creationId xmlns:a16="http://schemas.microsoft.com/office/drawing/2014/main" id="{96C5785D-FC24-E3E8-3586-EDAE84345034}"/>
              </a:ext>
            </a:extLst>
          </p:cNvPr>
          <p:cNvPicPr>
            <a:picLocks noChangeAspect="1"/>
          </p:cNvPicPr>
          <p:nvPr/>
        </p:nvPicPr>
        <p:blipFill>
          <a:blip r:embed="rId2"/>
          <a:stretch>
            <a:fillRect/>
          </a:stretch>
        </p:blipFill>
        <p:spPr>
          <a:xfrm>
            <a:off x="7767484" y="2318871"/>
            <a:ext cx="3885028" cy="2961051"/>
          </a:xfrm>
          <a:prstGeom prst="rect">
            <a:avLst/>
          </a:prstGeom>
        </p:spPr>
      </p:pic>
    </p:spTree>
    <p:extLst>
      <p:ext uri="{BB962C8B-B14F-4D97-AF65-F5344CB8AC3E}">
        <p14:creationId xmlns:p14="http://schemas.microsoft.com/office/powerpoint/2010/main" val="792726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DE20-90A6-40C7-91C9-06AA69398C2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Step-by-Step Working of OPTICS from the Image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8AF56B-449A-9C86-8625-45AC44A7F7E6}"/>
              </a:ext>
            </a:extLst>
          </p:cNvPr>
          <p:cNvSpPr>
            <a:spLocks noGrp="1"/>
          </p:cNvSpPr>
          <p:nvPr>
            <p:ph idx="1"/>
          </p:nvPr>
        </p:nvSpPr>
        <p:spPr/>
        <p:txBody>
          <a:bodyPr/>
          <a:lstStyle/>
          <a:p>
            <a:r>
              <a:rPr lang="en-US" dirty="0"/>
              <a:t>The algorithm selects a starting point and checks if it has at least </a:t>
            </a:r>
            <a:r>
              <a:rPr lang="en-US" dirty="0" err="1"/>
              <a:t>MinPts</a:t>
            </a:r>
            <a:r>
              <a:rPr lang="en-US" dirty="0"/>
              <a:t> neighbors within Eps.</a:t>
            </a:r>
          </a:p>
          <a:p>
            <a:r>
              <a:rPr lang="en-US" dirty="0"/>
              <a:t>If the point meets the density requirement it is marked as a core point and nearby points are then analyzed.</a:t>
            </a:r>
          </a:p>
          <a:p>
            <a:r>
              <a:rPr lang="en-US" dirty="0"/>
              <a:t>Reachability distance is computed for each neighboring point.</a:t>
            </a:r>
          </a:p>
          <a:p>
            <a:r>
              <a:rPr lang="en-US" dirty="0"/>
              <a:t>Points are then processed in order of their reachability distance hence forming a reachability plot.</a:t>
            </a:r>
          </a:p>
          <a:p>
            <a:r>
              <a:rPr lang="en-US" dirty="0"/>
              <a:t>Clusters appear as valleys (low reachability distances) and noise appears as peaks (high reachability distances).</a:t>
            </a:r>
            <a:endParaRPr lang="en-IN" dirty="0"/>
          </a:p>
        </p:txBody>
      </p:sp>
    </p:spTree>
    <p:extLst>
      <p:ext uri="{BB962C8B-B14F-4D97-AF65-F5344CB8AC3E}">
        <p14:creationId xmlns:p14="http://schemas.microsoft.com/office/powerpoint/2010/main" val="222549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8404-84C5-CE16-0234-47742EA506A4}"/>
              </a:ext>
            </a:extLst>
          </p:cNvPr>
          <p:cNvSpPr>
            <a:spLocks noGrp="1"/>
          </p:cNvSpPr>
          <p:nvPr>
            <p:ph type="title"/>
          </p:nvPr>
        </p:nvSpPr>
        <p:spPr/>
        <p:txBody>
          <a:bodyPr/>
          <a:lstStyle/>
          <a:p>
            <a:r>
              <a:rPr lang="en-US" sz="4000" b="1" i="0" dirty="0">
                <a:solidFill>
                  <a:srgbClr val="222832"/>
                </a:solidFill>
                <a:effectLst/>
                <a:latin typeface="Times New Roman" panose="02020603050405020304" pitchFamily="18" charset="0"/>
                <a:cs typeface="Times New Roman" panose="02020603050405020304" pitchFamily="18" charset="0"/>
              </a:rPr>
              <a:t>Demo of OPTICS clustering algorithm</a:t>
            </a:r>
            <a:br>
              <a:rPr lang="en-US" b="0" i="0" dirty="0">
                <a:solidFill>
                  <a:srgbClr val="222832"/>
                </a:solidFill>
                <a:effectLst/>
                <a:latin typeface="-apple-system"/>
              </a:rPr>
            </a:br>
            <a:endParaRPr lang="en-IN" dirty="0"/>
          </a:p>
        </p:txBody>
      </p:sp>
      <p:sp>
        <p:nvSpPr>
          <p:cNvPr id="3" name="Content Placeholder 2">
            <a:extLst>
              <a:ext uri="{FF2B5EF4-FFF2-40B4-BE49-F238E27FC236}">
                <a16:creationId xmlns:a16="http://schemas.microsoft.com/office/drawing/2014/main" id="{8470F18D-5713-ED3B-75C5-DD5BE0236215}"/>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Finds core samples of high density and expands clusters from them. This example uses data that is generated so that the clusters have different densities.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OPTICS is first used with its Xi cluster detection method, and then setting specific thresholds on the reachability, which corresponds to DBSCAN. We can see that the different clusters of OPTICS’s Xi method can be recovered with different choices of thresholds in DBSCAN.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410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376CF6-E907-14FE-5174-14951389083F}"/>
              </a:ext>
            </a:extLst>
          </p:cNvPr>
          <p:cNvPicPr>
            <a:picLocks noGrp="1" noChangeAspect="1"/>
          </p:cNvPicPr>
          <p:nvPr>
            <p:ph idx="1"/>
          </p:nvPr>
        </p:nvPicPr>
        <p:blipFill>
          <a:blip r:embed="rId2"/>
          <a:stretch>
            <a:fillRect/>
          </a:stretch>
        </p:blipFill>
        <p:spPr>
          <a:xfrm>
            <a:off x="973394" y="415470"/>
            <a:ext cx="9301315" cy="5761493"/>
          </a:xfrm>
          <a:prstGeom prst="rect">
            <a:avLst/>
          </a:prstGeom>
        </p:spPr>
      </p:pic>
    </p:spTree>
    <p:extLst>
      <p:ext uri="{BB962C8B-B14F-4D97-AF65-F5344CB8AC3E}">
        <p14:creationId xmlns:p14="http://schemas.microsoft.com/office/powerpoint/2010/main" val="569055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8615-B861-FF14-81BB-1B3503D5EB12}"/>
              </a:ext>
            </a:extLst>
          </p:cNvPr>
          <p:cNvSpPr>
            <a:spLocks noGrp="1"/>
          </p:cNvSpPr>
          <p:nvPr>
            <p:ph type="title"/>
          </p:nvPr>
        </p:nvSpPr>
        <p:spPr>
          <a:xfrm>
            <a:off x="838200" y="117987"/>
            <a:ext cx="10515600" cy="1474839"/>
          </a:xfrm>
        </p:spPr>
        <p:txBody>
          <a:bodyPr>
            <a:normAutofit/>
          </a:bodyPr>
          <a:lstStyle/>
          <a:p>
            <a:r>
              <a:rPr lang="en-IN" sz="4000" b="1" dirty="0">
                <a:solidFill>
                  <a:srgbClr val="222832"/>
                </a:solidFill>
                <a:latin typeface="Times New Roman" panose="02020603050405020304" pitchFamily="18" charset="0"/>
                <a:cs typeface="Times New Roman" panose="02020603050405020304" pitchFamily="18" charset="0"/>
              </a:rPr>
              <a:t>BIRCH (</a:t>
            </a:r>
            <a:r>
              <a:rPr lang="en-US" sz="4000" b="1" i="0" dirty="0">
                <a:solidFill>
                  <a:srgbClr val="273239"/>
                </a:solidFill>
                <a:effectLst/>
                <a:latin typeface="Nunito" pitchFamily="2" charset="0"/>
              </a:rPr>
              <a:t>Balanced Iterative Reducing and Clustering using Hierarchies)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282632-B2E7-54DB-1E52-ABFA7F6754F5}"/>
              </a:ext>
            </a:extLst>
          </p:cNvPr>
          <p:cNvSpPr>
            <a:spLocks noGrp="1"/>
          </p:cNvSpPr>
          <p:nvPr>
            <p:ph idx="1"/>
          </p:nvPr>
        </p:nvSpPr>
        <p:spPr>
          <a:xfrm>
            <a:off x="838200" y="1741588"/>
            <a:ext cx="10515600" cy="4751286"/>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The Birch builds a tree called the Clustering Feature Tree (CFT) for the given data. The data is essentially lossy compressed to a set of Clustering Feature nodes (CF Nodes). </a:t>
            </a:r>
          </a:p>
          <a:p>
            <a:pPr marL="0" indent="0">
              <a:buNone/>
            </a:pPr>
            <a:r>
              <a:rPr lang="en-US" dirty="0">
                <a:latin typeface="Times New Roman" panose="02020603050405020304" pitchFamily="18" charset="0"/>
                <a:cs typeface="Times New Roman" panose="02020603050405020304" pitchFamily="18" charset="0"/>
              </a:rPr>
              <a:t>The CF Nodes have a number of subclusters called Clustering Feature subclusters (CF Subclusters) and these CF Subclusters located in the non-terminal CF Nodes can have CF Nodes as children.</a:t>
            </a:r>
          </a:p>
          <a:p>
            <a:pPr algn="l">
              <a:buNone/>
            </a:pPr>
            <a:r>
              <a:rPr lang="en-US" b="0" i="0" dirty="0">
                <a:solidFill>
                  <a:srgbClr val="222832"/>
                </a:solidFill>
                <a:effectLst/>
                <a:latin typeface="Times New Roman" panose="02020603050405020304" pitchFamily="18" charset="0"/>
                <a:cs typeface="Times New Roman" panose="02020603050405020304" pitchFamily="18" charset="0"/>
              </a:rPr>
              <a:t>The CF Subclusters hold the necessary information for clustering which prevents the need to hold the entire input data in memory. This information includes:</a:t>
            </a:r>
          </a:p>
          <a:p>
            <a:pPr algn="l">
              <a:buFont typeface="Arial" panose="020B0604020202020204" pitchFamily="34" charset="0"/>
              <a:buChar char="•"/>
            </a:pPr>
            <a:r>
              <a:rPr lang="en-US" b="0" i="0" dirty="0">
                <a:solidFill>
                  <a:srgbClr val="222832"/>
                </a:solidFill>
                <a:effectLst/>
                <a:latin typeface="Times New Roman" panose="02020603050405020304" pitchFamily="18" charset="0"/>
                <a:cs typeface="Times New Roman" panose="02020603050405020304" pitchFamily="18" charset="0"/>
              </a:rPr>
              <a:t>Number of samples in a subcluster.</a:t>
            </a:r>
          </a:p>
          <a:p>
            <a:pPr algn="l">
              <a:buFont typeface="Arial" panose="020B0604020202020204" pitchFamily="34" charset="0"/>
              <a:buChar char="•"/>
            </a:pPr>
            <a:r>
              <a:rPr lang="en-US" b="0" i="0" dirty="0">
                <a:solidFill>
                  <a:srgbClr val="222832"/>
                </a:solidFill>
                <a:effectLst/>
                <a:latin typeface="Times New Roman" panose="02020603050405020304" pitchFamily="18" charset="0"/>
                <a:cs typeface="Times New Roman" panose="02020603050405020304" pitchFamily="18" charset="0"/>
              </a:rPr>
              <a:t>Linear Sum - An n-dimensional vector holding the sum of all samples</a:t>
            </a:r>
          </a:p>
          <a:p>
            <a:pPr algn="l">
              <a:buFont typeface="Arial" panose="020B0604020202020204" pitchFamily="34" charset="0"/>
              <a:buChar char="•"/>
            </a:pPr>
            <a:r>
              <a:rPr lang="en-US" b="0" i="0" dirty="0">
                <a:solidFill>
                  <a:srgbClr val="222832"/>
                </a:solidFill>
                <a:effectLst/>
                <a:latin typeface="Times New Roman" panose="02020603050405020304" pitchFamily="18" charset="0"/>
                <a:cs typeface="Times New Roman" panose="02020603050405020304" pitchFamily="18" charset="0"/>
              </a:rPr>
              <a:t>Squared Sum - Sum of the squared L2 norm of all samples.</a:t>
            </a:r>
          </a:p>
          <a:p>
            <a:pPr algn="l">
              <a:buFont typeface="Arial" panose="020B0604020202020204" pitchFamily="34" charset="0"/>
              <a:buChar char="•"/>
            </a:pPr>
            <a:r>
              <a:rPr lang="en-US" b="0" i="0" dirty="0">
                <a:solidFill>
                  <a:srgbClr val="222832"/>
                </a:solidFill>
                <a:effectLst/>
                <a:latin typeface="Times New Roman" panose="02020603050405020304" pitchFamily="18" charset="0"/>
                <a:cs typeface="Times New Roman" panose="02020603050405020304" pitchFamily="18" charset="0"/>
              </a:rPr>
              <a:t>Centroids - To avoid recalculation linear sum / </a:t>
            </a:r>
            <a:r>
              <a:rPr lang="en-US" b="0" i="0" dirty="0" err="1">
                <a:solidFill>
                  <a:srgbClr val="222832"/>
                </a:solidFill>
                <a:effectLst/>
                <a:latin typeface="Times New Roman" panose="02020603050405020304" pitchFamily="18" charset="0"/>
                <a:cs typeface="Times New Roman" panose="02020603050405020304" pitchFamily="18" charset="0"/>
              </a:rPr>
              <a:t>n_samples</a:t>
            </a:r>
            <a:r>
              <a:rPr lang="en-US" b="0" i="0" dirty="0">
                <a:solidFill>
                  <a:srgbClr val="222832"/>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222832"/>
                </a:solidFill>
                <a:effectLst/>
                <a:latin typeface="Times New Roman" panose="02020603050405020304" pitchFamily="18" charset="0"/>
                <a:cs typeface="Times New Roman" panose="02020603050405020304" pitchFamily="18" charset="0"/>
              </a:rPr>
              <a:t>Squared norm of the centroids.</a:t>
            </a:r>
          </a:p>
          <a:p>
            <a:pPr>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8000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41F9C7-1B65-AD24-2AD8-7D1FD72BC9EC}"/>
              </a:ext>
            </a:extLst>
          </p:cNvPr>
          <p:cNvPicPr>
            <a:picLocks noGrp="1" noChangeAspect="1"/>
          </p:cNvPicPr>
          <p:nvPr>
            <p:ph idx="1"/>
          </p:nvPr>
        </p:nvPicPr>
        <p:blipFill>
          <a:blip r:embed="rId2"/>
          <a:stretch>
            <a:fillRect/>
          </a:stretch>
        </p:blipFill>
        <p:spPr>
          <a:xfrm>
            <a:off x="2290916" y="782708"/>
            <a:ext cx="6338734" cy="5361711"/>
          </a:xfrm>
          <a:prstGeom prst="rect">
            <a:avLst/>
          </a:prstGeom>
        </p:spPr>
      </p:pic>
    </p:spTree>
    <p:extLst>
      <p:ext uri="{BB962C8B-B14F-4D97-AF65-F5344CB8AC3E}">
        <p14:creationId xmlns:p14="http://schemas.microsoft.com/office/powerpoint/2010/main" val="392099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1E151-65E5-2A67-4BBC-B9F844359BE4}"/>
              </a:ext>
            </a:extLst>
          </p:cNvPr>
          <p:cNvSpPr>
            <a:spLocks noGrp="1"/>
          </p:cNvSpPr>
          <p:nvPr>
            <p:ph idx="1"/>
          </p:nvPr>
        </p:nvSpPr>
        <p:spPr>
          <a:xfrm>
            <a:off x="658761" y="167148"/>
            <a:ext cx="10695039" cy="6009815"/>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Algorithm description</a:t>
            </a:r>
          </a:p>
          <a:p>
            <a:pPr marL="0" indent="0">
              <a:buNone/>
            </a:pPr>
            <a:r>
              <a:rPr lang="en-US" sz="1800" dirty="0">
                <a:latin typeface="Times New Roman" panose="02020603050405020304" pitchFamily="18" charset="0"/>
                <a:cs typeface="Times New Roman" panose="02020603050405020304" pitchFamily="18" charset="0"/>
              </a:rPr>
              <a:t>The BIRCH algorithm has two parameters, the </a:t>
            </a:r>
            <a:r>
              <a:rPr lang="en-US" sz="1800" b="1" dirty="0">
                <a:latin typeface="Times New Roman" panose="02020603050405020304" pitchFamily="18" charset="0"/>
                <a:cs typeface="Times New Roman" panose="02020603050405020304" pitchFamily="18" charset="0"/>
              </a:rPr>
              <a:t>threshold</a:t>
            </a:r>
            <a:r>
              <a:rPr lang="en-US" sz="1800" dirty="0">
                <a:latin typeface="Times New Roman" panose="02020603050405020304" pitchFamily="18" charset="0"/>
                <a:cs typeface="Times New Roman" panose="02020603050405020304" pitchFamily="18" charset="0"/>
              </a:rPr>
              <a:t> and the </a:t>
            </a:r>
            <a:r>
              <a:rPr lang="en-US" sz="1800" b="1" dirty="0">
                <a:latin typeface="Times New Roman" panose="02020603050405020304" pitchFamily="18" charset="0"/>
                <a:cs typeface="Times New Roman" panose="02020603050405020304" pitchFamily="18" charset="0"/>
              </a:rPr>
              <a:t>branching factor</a:t>
            </a:r>
            <a:r>
              <a:rPr lang="en-US" sz="1800" dirty="0">
                <a:latin typeface="Times New Roman" panose="02020603050405020304" pitchFamily="18" charset="0"/>
                <a:cs typeface="Times New Roman" panose="02020603050405020304" pitchFamily="18" charset="0"/>
              </a:rPr>
              <a:t>. The branching factor limits the number of subclusters in a node and the threshold limits the distance between the entering sample and the existing subclusters.</a:t>
            </a:r>
          </a:p>
          <a:p>
            <a:pPr marL="0" indent="0">
              <a:buNone/>
            </a:pPr>
            <a:r>
              <a:rPr lang="en-US" sz="1800" dirty="0">
                <a:latin typeface="Times New Roman" panose="02020603050405020304" pitchFamily="18" charset="0"/>
                <a:cs typeface="Times New Roman" panose="02020603050405020304" pitchFamily="18" charset="0"/>
              </a:rPr>
              <a:t>This algorithm can be viewed as an instance or data reduction method, since it reduces the input data to a set of subclusters which are obtained directly from the leaves of the CFT. This reduced data can be further processed by feeding it into a global </a:t>
            </a:r>
            <a:r>
              <a:rPr lang="en-US" sz="1800" dirty="0" err="1">
                <a:latin typeface="Times New Roman" panose="02020603050405020304" pitchFamily="18" charset="0"/>
                <a:cs typeface="Times New Roman" panose="02020603050405020304" pitchFamily="18" charset="0"/>
              </a:rPr>
              <a:t>clusterer</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This global </a:t>
            </a:r>
            <a:r>
              <a:rPr lang="en-US" sz="1800" dirty="0" err="1">
                <a:latin typeface="Times New Roman" panose="02020603050405020304" pitchFamily="18" charset="0"/>
                <a:cs typeface="Times New Roman" panose="02020603050405020304" pitchFamily="18" charset="0"/>
              </a:rPr>
              <a:t>clusterer</a:t>
            </a:r>
            <a:r>
              <a:rPr lang="en-US" sz="1800" dirty="0">
                <a:latin typeface="Times New Roman" panose="02020603050405020304" pitchFamily="18" charset="0"/>
                <a:cs typeface="Times New Roman" panose="02020603050405020304" pitchFamily="18" charset="0"/>
              </a:rPr>
              <a:t> can be set by </a:t>
            </a:r>
            <a:r>
              <a:rPr lang="en-US" sz="1800" dirty="0" err="1">
                <a:latin typeface="Times New Roman" panose="02020603050405020304" pitchFamily="18" charset="0"/>
                <a:cs typeface="Times New Roman" panose="02020603050405020304" pitchFamily="18" charset="0"/>
              </a:rPr>
              <a:t>n_clusters</a:t>
            </a:r>
            <a:r>
              <a:rPr lang="en-US" sz="1800" dirty="0">
                <a:latin typeface="Times New Roman" panose="02020603050405020304" pitchFamily="18" charset="0"/>
                <a:cs typeface="Times New Roman" panose="02020603050405020304" pitchFamily="18" charset="0"/>
              </a:rPr>
              <a:t>. If </a:t>
            </a:r>
            <a:r>
              <a:rPr lang="en-US" sz="1800" dirty="0" err="1">
                <a:latin typeface="Times New Roman" panose="02020603050405020304" pitchFamily="18" charset="0"/>
                <a:cs typeface="Times New Roman" panose="02020603050405020304" pitchFamily="18" charset="0"/>
              </a:rPr>
              <a:t>n_clusters</a:t>
            </a:r>
            <a:r>
              <a:rPr lang="en-US" sz="1800" dirty="0">
                <a:latin typeface="Times New Roman" panose="02020603050405020304" pitchFamily="18" charset="0"/>
                <a:cs typeface="Times New Roman" panose="02020603050405020304" pitchFamily="18" charset="0"/>
              </a:rPr>
              <a:t> is set to None, the subclusters from the leaves are directly read off, otherwise a global clustering step labels these subclusters into global clusters (labels) and the samples are mapped to the global label of the nearest subcluster.</a:t>
            </a:r>
          </a:p>
          <a:p>
            <a:pPr marL="0" indent="0">
              <a:buNone/>
            </a:pPr>
            <a:r>
              <a:rPr lang="en-US" sz="1800" dirty="0">
                <a:latin typeface="Times New Roman" panose="02020603050405020304" pitchFamily="18" charset="0"/>
                <a:cs typeface="Times New Roman" panose="02020603050405020304" pitchFamily="18" charset="0"/>
              </a:rPr>
              <a:t>A new sample is inserted into the root of the CF Tree which is a CF Node. It is then merged with the subcluster of the root, that has the smallest radius after merging, constrained by the threshold and branching factor conditions. If the subcluster has any child node, then this is done repeatedly till it reaches a leaf. After finding the nearest subcluster in the leaf, the properties of this subcluster and the parent subclusters are recursively updated.</a:t>
            </a:r>
          </a:p>
          <a:p>
            <a:pPr marL="0" indent="0">
              <a:buNone/>
            </a:pPr>
            <a:r>
              <a:rPr lang="en-US" sz="1800" dirty="0">
                <a:latin typeface="Times New Roman" panose="02020603050405020304" pitchFamily="18" charset="0"/>
                <a:cs typeface="Times New Roman" panose="02020603050405020304" pitchFamily="18" charset="0"/>
              </a:rPr>
              <a:t>If the radius of the subcluster obtained by merging the new sample and the nearest subcluster is greater than the square of the threshold and if the number of subclusters is greater than the branching factor, then a space is temporarily allocated to this new sample. The two farthest subclusters are taken and the subclusters are divided into two groups on the basis of the distance between these subclusters.</a:t>
            </a:r>
          </a:p>
          <a:p>
            <a:pPr marL="0" indent="0">
              <a:buNone/>
            </a:pPr>
            <a:r>
              <a:rPr lang="en-US" sz="1800" dirty="0">
                <a:latin typeface="Times New Roman" panose="02020603050405020304" pitchFamily="18" charset="0"/>
                <a:cs typeface="Times New Roman" panose="02020603050405020304" pitchFamily="18" charset="0"/>
              </a:rPr>
              <a:t>If this split node has a parent subcluster and there is room for a new subcluster, then the parent is split into two. If there is no room, then this node is again split into two and the process is continued recursively, till it reaches the root.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348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324EF-1F8B-0406-1831-C12E204AF240}"/>
              </a:ext>
            </a:extLst>
          </p:cNvPr>
          <p:cNvSpPr>
            <a:spLocks noGrp="1"/>
          </p:cNvSpPr>
          <p:nvPr>
            <p:ph idx="1"/>
          </p:nvPr>
        </p:nvSpPr>
        <p:spPr>
          <a:xfrm>
            <a:off x="560439" y="235974"/>
            <a:ext cx="10793361" cy="5940989"/>
          </a:xfrm>
        </p:spPr>
        <p:txBody>
          <a:bodyPr>
            <a:normAutofit/>
          </a:bodyPr>
          <a:lstStyle/>
          <a:p>
            <a:pPr marL="0" indent="0" algn="just">
              <a:buNone/>
            </a:pPr>
            <a:endParaRPr lang="en-US" sz="6000" dirty="0">
              <a:latin typeface="Times New Roman" panose="02020603050405020304" pitchFamily="18" charset="0"/>
              <a:cs typeface="Times New Roman" panose="02020603050405020304" pitchFamily="18" charset="0"/>
            </a:endParaRPr>
          </a:p>
          <a:p>
            <a:pPr marL="0" indent="0" algn="just">
              <a:buNone/>
            </a:pPr>
            <a:endParaRPr lang="en-US" sz="6000" dirty="0">
              <a:latin typeface="Times New Roman" panose="02020603050405020304" pitchFamily="18" charset="0"/>
              <a:cs typeface="Times New Roman" panose="02020603050405020304" pitchFamily="18" charset="0"/>
            </a:endParaRPr>
          </a:p>
          <a:p>
            <a:pPr marL="0" indent="0" algn="just">
              <a:buNone/>
            </a:pPr>
            <a:r>
              <a:rPr lang="en-US" sz="6000" dirty="0">
                <a:latin typeface="Times New Roman" panose="02020603050405020304" pitchFamily="18" charset="0"/>
                <a:cs typeface="Times New Roman" panose="02020603050405020304" pitchFamily="18" charset="0"/>
              </a:rPr>
              <a:t>		</a:t>
            </a:r>
            <a:r>
              <a:rPr lang="en-US" sz="6000">
                <a:latin typeface="Times New Roman" panose="02020603050405020304" pitchFamily="18" charset="0"/>
                <a:cs typeface="Times New Roman" panose="02020603050405020304" pitchFamily="18" charset="0"/>
              </a:rPr>
              <a:t>	  </a:t>
            </a:r>
            <a:r>
              <a:rPr lang="en-US" sz="6000" b="1">
                <a:latin typeface="Times New Roman" panose="02020603050405020304" pitchFamily="18" charset="0"/>
                <a:cs typeface="Times New Roman" panose="02020603050405020304" pitchFamily="18" charset="0"/>
              </a:rPr>
              <a:t>THANK </a:t>
            </a:r>
            <a:r>
              <a:rPr lang="en-US" sz="6000" b="1" dirty="0">
                <a:latin typeface="Times New Roman" panose="02020603050405020304" pitchFamily="18" charset="0"/>
                <a:cs typeface="Times New Roman" panose="02020603050405020304" pitchFamily="18" charset="0"/>
              </a:rPr>
              <a:t>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94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1124-0AB0-E7AC-A32E-A22048C4BFA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Affinity Propagation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6BC900-751A-B538-1D58-AF4442F37C6F}"/>
              </a:ext>
            </a:extLst>
          </p:cNvPr>
          <p:cNvSpPr>
            <a:spLocks noGrp="1"/>
          </p:cNvSpPr>
          <p:nvPr>
            <p:ph idx="1"/>
          </p:nvPr>
        </p:nvSpPr>
        <p:spPr/>
        <p:txBody>
          <a:bodyPr>
            <a:normAutofit fontScale="62500" lnSpcReduction="20000"/>
          </a:bodyPr>
          <a:lstStyle/>
          <a:p>
            <a:pPr>
              <a:buNone/>
            </a:pPr>
            <a:r>
              <a:rPr lang="en-US"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Affinity Propagation </a:t>
            </a:r>
            <a:r>
              <a:rPr lang="en-US" sz="3400" b="0" i="0" dirty="0">
                <a:solidFill>
                  <a:srgbClr val="222832"/>
                </a:solidFill>
                <a:effectLst/>
                <a:latin typeface="Times New Roman" panose="02020603050405020304" pitchFamily="18" charset="0"/>
                <a:cs typeface="Times New Roman" panose="02020603050405020304" pitchFamily="18" charset="0"/>
              </a:rPr>
              <a:t>creates clusters by sending messages between pairs of samples until convergence. </a:t>
            </a:r>
          </a:p>
          <a:p>
            <a:pPr>
              <a:buNone/>
            </a:pPr>
            <a:r>
              <a:rPr lang="en-US" sz="3400" b="0" i="0" dirty="0">
                <a:solidFill>
                  <a:srgbClr val="222832"/>
                </a:solidFill>
                <a:effectLst/>
                <a:latin typeface="Times New Roman" panose="02020603050405020304" pitchFamily="18" charset="0"/>
                <a:cs typeface="Times New Roman" panose="02020603050405020304" pitchFamily="18" charset="0"/>
              </a:rPr>
              <a:t>   A dataset is then described using a small number of exemplars, which are identified as those most representative of other samples.</a:t>
            </a:r>
          </a:p>
          <a:p>
            <a:pPr>
              <a:buNone/>
            </a:pPr>
            <a:r>
              <a:rPr lang="en-US" sz="3400" b="0" i="0" dirty="0">
                <a:solidFill>
                  <a:srgbClr val="222832"/>
                </a:solidFill>
                <a:effectLst/>
                <a:latin typeface="Times New Roman" panose="02020603050405020304" pitchFamily="18" charset="0"/>
                <a:cs typeface="Times New Roman" panose="02020603050405020304" pitchFamily="18" charset="0"/>
              </a:rPr>
              <a:t>   The messages sent between pairs represent the suitability for one sample to be the exemplar of the other, which is updated in response to the values from other pairs. </a:t>
            </a:r>
          </a:p>
          <a:p>
            <a:pPr>
              <a:buNone/>
            </a:pPr>
            <a:r>
              <a:rPr lang="en-US" sz="3400" dirty="0">
                <a:solidFill>
                  <a:srgbClr val="222832"/>
                </a:solidFill>
                <a:latin typeface="Times New Roman" panose="02020603050405020304" pitchFamily="18" charset="0"/>
                <a:cs typeface="Times New Roman" panose="02020603050405020304" pitchFamily="18" charset="0"/>
              </a:rPr>
              <a:t>   </a:t>
            </a:r>
            <a:r>
              <a:rPr lang="en-US" sz="3400" b="0" i="0" dirty="0">
                <a:solidFill>
                  <a:srgbClr val="222832"/>
                </a:solidFill>
                <a:effectLst/>
                <a:latin typeface="Times New Roman" panose="02020603050405020304" pitchFamily="18" charset="0"/>
                <a:cs typeface="Times New Roman" panose="02020603050405020304" pitchFamily="18" charset="0"/>
              </a:rPr>
              <a:t>This updating happens iteratively until convergence, at which point the final exemplars are chosen, and hence the final clustering is given.</a:t>
            </a:r>
          </a:p>
          <a:p>
            <a:pPr>
              <a:buNone/>
            </a:pPr>
            <a:r>
              <a:rPr lang="en-US" sz="3400" b="0" i="0" dirty="0">
                <a:solidFill>
                  <a:srgbClr val="222832"/>
                </a:solidFill>
                <a:effectLst/>
                <a:latin typeface="Times New Roman" panose="02020603050405020304" pitchFamily="18" charset="0"/>
                <a:cs typeface="Times New Roman" panose="02020603050405020304" pitchFamily="18" charset="0"/>
              </a:rPr>
              <a:t>   The two important parameters are the </a:t>
            </a:r>
            <a:r>
              <a:rPr lang="en-US" sz="3400" b="1" i="1" dirty="0">
                <a:solidFill>
                  <a:srgbClr val="222832"/>
                </a:solidFill>
                <a:effectLst/>
                <a:latin typeface="Times New Roman" panose="02020603050405020304" pitchFamily="18" charset="0"/>
                <a:cs typeface="Times New Roman" panose="02020603050405020304" pitchFamily="18" charset="0"/>
              </a:rPr>
              <a:t>preference</a:t>
            </a:r>
            <a:r>
              <a:rPr lang="en-US" sz="3400" b="0" i="0" dirty="0">
                <a:solidFill>
                  <a:srgbClr val="222832"/>
                </a:solidFill>
                <a:effectLst/>
                <a:latin typeface="Times New Roman" panose="02020603050405020304" pitchFamily="18" charset="0"/>
                <a:cs typeface="Times New Roman" panose="02020603050405020304" pitchFamily="18" charset="0"/>
              </a:rPr>
              <a:t>, which controls how many exemplars are used, </a:t>
            </a:r>
          </a:p>
          <a:p>
            <a:pPr>
              <a:buNone/>
            </a:pPr>
            <a:r>
              <a:rPr lang="en-US" sz="3400" b="0" i="0" dirty="0">
                <a:solidFill>
                  <a:srgbClr val="222832"/>
                </a:solidFill>
                <a:effectLst/>
                <a:latin typeface="Times New Roman" panose="02020603050405020304" pitchFamily="18" charset="0"/>
                <a:cs typeface="Times New Roman" panose="02020603050405020304" pitchFamily="18" charset="0"/>
              </a:rPr>
              <a:t>   The </a:t>
            </a:r>
            <a:r>
              <a:rPr lang="en-US" sz="3400" b="1" i="1" dirty="0">
                <a:solidFill>
                  <a:srgbClr val="222832"/>
                </a:solidFill>
                <a:effectLst/>
                <a:latin typeface="Times New Roman" panose="02020603050405020304" pitchFamily="18" charset="0"/>
                <a:cs typeface="Times New Roman" panose="02020603050405020304" pitchFamily="18" charset="0"/>
              </a:rPr>
              <a:t>damping factor</a:t>
            </a:r>
            <a:r>
              <a:rPr lang="en-US" sz="3400" b="1" i="0" dirty="0">
                <a:solidFill>
                  <a:srgbClr val="222832"/>
                </a:solidFill>
                <a:effectLst/>
                <a:latin typeface="Times New Roman" panose="02020603050405020304" pitchFamily="18" charset="0"/>
                <a:cs typeface="Times New Roman" panose="02020603050405020304" pitchFamily="18" charset="0"/>
              </a:rPr>
              <a:t> </a:t>
            </a:r>
            <a:r>
              <a:rPr lang="en-US" sz="3400" b="0" i="0" dirty="0">
                <a:solidFill>
                  <a:srgbClr val="222832"/>
                </a:solidFill>
                <a:effectLst/>
                <a:latin typeface="Times New Roman" panose="02020603050405020304" pitchFamily="18" charset="0"/>
                <a:cs typeface="Times New Roman" panose="02020603050405020304" pitchFamily="18" charset="0"/>
              </a:rPr>
              <a:t>which damps the responsibility and availability messages to avoid numerical oscillations when updating these messages.</a:t>
            </a:r>
          </a:p>
          <a:p>
            <a:pPr>
              <a:buNone/>
            </a:pPr>
            <a:br>
              <a:rPr lang="en-US" sz="3400" dirty="0">
                <a:latin typeface="Times New Roman" panose="02020603050405020304" pitchFamily="18" charset="0"/>
                <a:cs typeface="Times New Roman" panose="02020603050405020304" pitchFamily="18" charset="0"/>
              </a:rPr>
            </a:b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47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Affinity propagation for 2-dimensional ...">
            <a:extLst>
              <a:ext uri="{FF2B5EF4-FFF2-40B4-BE49-F238E27FC236}">
                <a16:creationId xmlns:a16="http://schemas.microsoft.com/office/drawing/2014/main" id="{3FE1A1F8-57CA-8E84-1C69-29DB7B98E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720" y="1119488"/>
            <a:ext cx="2960204" cy="43683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ffinity Propagation - GeeksforGeeks">
            <a:extLst>
              <a:ext uri="{FF2B5EF4-FFF2-40B4-BE49-F238E27FC236}">
                <a16:creationId xmlns:a16="http://schemas.microsoft.com/office/drawing/2014/main" id="{AC0763A4-AF33-AC59-12C8-A73F50184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1991" y="1836028"/>
            <a:ext cx="2962963" cy="293521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ffinity Propagation in ML | To find ...">
            <a:extLst>
              <a:ext uri="{FF2B5EF4-FFF2-40B4-BE49-F238E27FC236}">
                <a16:creationId xmlns:a16="http://schemas.microsoft.com/office/drawing/2014/main" id="{A88DC4B2-58CA-EC67-E7BA-400C32E63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580" y="752168"/>
            <a:ext cx="3563699" cy="193203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FFINITY PROPAGATION ALGORITHM ...">
            <a:extLst>
              <a:ext uri="{FF2B5EF4-FFF2-40B4-BE49-F238E27FC236}">
                <a16:creationId xmlns:a16="http://schemas.microsoft.com/office/drawing/2014/main" id="{FC9693B9-1963-D9DD-8F29-948B29D48E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333" y="3303639"/>
            <a:ext cx="3253675" cy="272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33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BEE3-3FF1-DA93-2A2C-2D0C194E19C8}"/>
              </a:ext>
            </a:extLst>
          </p:cNvPr>
          <p:cNvSpPr>
            <a:spLocks noGrp="1"/>
          </p:cNvSpPr>
          <p:nvPr>
            <p:ph type="title"/>
          </p:nvPr>
        </p:nvSpPr>
        <p:spPr>
          <a:xfrm>
            <a:off x="393291" y="227474"/>
            <a:ext cx="10515600" cy="1296527"/>
          </a:xfrm>
        </p:spPr>
        <p:txBody>
          <a:bodyPr>
            <a:normAutofit fontScale="90000"/>
          </a:bodyPr>
          <a:lstStyle/>
          <a:p>
            <a:r>
              <a:rPr lang="en-US" sz="4000" b="1" i="0" dirty="0">
                <a:solidFill>
                  <a:srgbClr val="273239"/>
                </a:solidFill>
                <a:effectLst/>
                <a:latin typeface="Times New Roman" panose="02020603050405020304" pitchFamily="18" charset="0"/>
                <a:cs typeface="Times New Roman" panose="02020603050405020304" pitchFamily="18" charset="0"/>
              </a:rPr>
              <a:t>Affinity Propagation Clustering and performance evaluation</a:t>
            </a:r>
            <a:br>
              <a:rPr lang="en-US" sz="2800" b="1" i="0" dirty="0">
                <a:solidFill>
                  <a:srgbClr val="273239"/>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BFDFA8-D397-9D7E-3C8A-27357125DC59}"/>
              </a:ext>
            </a:extLst>
          </p:cNvPr>
          <p:cNvSpPr>
            <a:spLocks noGrp="1"/>
          </p:cNvSpPr>
          <p:nvPr>
            <p:ph idx="1"/>
          </p:nvPr>
        </p:nvSpPr>
        <p:spPr>
          <a:xfrm>
            <a:off x="393291" y="1415845"/>
            <a:ext cx="11712678" cy="4770950"/>
          </a:xfrm>
        </p:spPr>
        <p:txBody>
          <a:bodyPr>
            <a:normAutofit fontScale="55000" lnSpcReduction="20000"/>
          </a:bodyPr>
          <a:lstStyle/>
          <a:p>
            <a:pPr marL="0" indent="0">
              <a:buNone/>
            </a:pPr>
            <a:r>
              <a:rPr lang="en-US" sz="4200" b="0" i="0" dirty="0">
                <a:solidFill>
                  <a:srgbClr val="273239"/>
                </a:solidFill>
                <a:effectLst/>
                <a:latin typeface="Times New Roman" panose="02020603050405020304" pitchFamily="18" charset="0"/>
                <a:cs typeface="Times New Roman" panose="02020603050405020304" pitchFamily="18" charset="0"/>
              </a:rPr>
              <a:t>The required parameters are discussed below:</a:t>
            </a:r>
          </a:p>
          <a:p>
            <a:pPr algn="l" fontAlgn="base">
              <a:spcAft>
                <a:spcPts val="1800"/>
              </a:spcAft>
              <a:buFont typeface="+mj-lt"/>
              <a:buAutoNum type="arabicPeriod"/>
            </a:pPr>
            <a:r>
              <a:rPr lang="en-US" sz="4200" b="1" i="0" dirty="0">
                <a:solidFill>
                  <a:srgbClr val="273239"/>
                </a:solidFill>
                <a:effectLst/>
                <a:latin typeface="Times New Roman" panose="02020603050405020304" pitchFamily="18" charset="0"/>
                <a:cs typeface="Times New Roman" panose="02020603050405020304" pitchFamily="18" charset="0"/>
              </a:rPr>
              <a:t>Preference</a:t>
            </a:r>
            <a:r>
              <a:rPr lang="en-US" sz="4200" b="0" i="0" dirty="0">
                <a:solidFill>
                  <a:srgbClr val="273239"/>
                </a:solidFill>
                <a:effectLst/>
                <a:latin typeface="Times New Roman" panose="02020603050405020304" pitchFamily="18" charset="0"/>
                <a:cs typeface="Times New Roman" panose="02020603050405020304" pitchFamily="18" charset="0"/>
              </a:rPr>
              <a:t>: The preference parameter plays an important role and represents the input that indicates how likely a data point is to be chosen as an exemplar. It influences the </a:t>
            </a:r>
            <a:r>
              <a:rPr lang="en-US" sz="4200" b="1" i="0" dirty="0">
                <a:solidFill>
                  <a:srgbClr val="273239"/>
                </a:solidFill>
                <a:effectLst/>
                <a:latin typeface="Times New Roman" panose="02020603050405020304" pitchFamily="18" charset="0"/>
                <a:cs typeface="Times New Roman" panose="02020603050405020304" pitchFamily="18" charset="0"/>
              </a:rPr>
              <a:t>number of clusters that will be formed</a:t>
            </a:r>
            <a:r>
              <a:rPr lang="en-US" sz="4200" b="0" i="0" dirty="0">
                <a:solidFill>
                  <a:srgbClr val="273239"/>
                </a:solidFill>
                <a:effectLst/>
                <a:latin typeface="Times New Roman" panose="02020603050405020304" pitchFamily="18" charset="0"/>
                <a:cs typeface="Times New Roman" panose="02020603050405020304" pitchFamily="18" charset="0"/>
              </a:rPr>
              <a:t> and the data points that will be assigned as exemplars</a:t>
            </a:r>
          </a:p>
          <a:p>
            <a:pPr algn="l" fontAlgn="base">
              <a:spcAft>
                <a:spcPts val="1800"/>
              </a:spcAft>
              <a:buFont typeface="+mj-lt"/>
              <a:buAutoNum type="arabicPeriod" startAt="2"/>
            </a:pPr>
            <a:r>
              <a:rPr lang="en-US" sz="4200" b="1" i="0" dirty="0" err="1">
                <a:solidFill>
                  <a:srgbClr val="273239"/>
                </a:solidFill>
                <a:effectLst/>
                <a:latin typeface="Times New Roman" panose="02020603050405020304" pitchFamily="18" charset="0"/>
                <a:cs typeface="Times New Roman" panose="02020603050405020304" pitchFamily="18" charset="0"/>
              </a:rPr>
              <a:t>max_iter</a:t>
            </a:r>
            <a:r>
              <a:rPr lang="en-US" sz="4200" b="1" i="0" dirty="0">
                <a:solidFill>
                  <a:srgbClr val="273239"/>
                </a:solidFill>
                <a:effectLst/>
                <a:latin typeface="Times New Roman" panose="02020603050405020304" pitchFamily="18" charset="0"/>
                <a:cs typeface="Times New Roman" panose="02020603050405020304" pitchFamily="18" charset="0"/>
              </a:rPr>
              <a:t>:</a:t>
            </a:r>
            <a:r>
              <a:rPr lang="en-US" sz="4200" b="0" i="0" dirty="0">
                <a:solidFill>
                  <a:srgbClr val="273239"/>
                </a:solidFill>
                <a:effectLst/>
                <a:latin typeface="Times New Roman" panose="02020603050405020304" pitchFamily="18" charset="0"/>
                <a:cs typeface="Times New Roman" panose="02020603050405020304" pitchFamily="18" charset="0"/>
              </a:rPr>
              <a:t> This parameter determines the maximum number of iterations (passes over the data).</a:t>
            </a:r>
          </a:p>
          <a:p>
            <a:pPr algn="l" fontAlgn="base">
              <a:spcAft>
                <a:spcPts val="1800"/>
              </a:spcAft>
              <a:buFont typeface="+mj-lt"/>
              <a:buAutoNum type="arabicPeriod" startAt="3"/>
            </a:pPr>
            <a:r>
              <a:rPr lang="en-US" sz="4200" b="1" i="0" dirty="0" err="1">
                <a:solidFill>
                  <a:srgbClr val="273239"/>
                </a:solidFill>
                <a:effectLst/>
                <a:latin typeface="Times New Roman" panose="02020603050405020304" pitchFamily="18" charset="0"/>
                <a:cs typeface="Times New Roman" panose="02020603050405020304" pitchFamily="18" charset="0"/>
              </a:rPr>
              <a:t>convergence_iter</a:t>
            </a:r>
            <a:r>
              <a:rPr lang="en-US" sz="4200" b="1" i="0" dirty="0">
                <a:solidFill>
                  <a:srgbClr val="273239"/>
                </a:solidFill>
                <a:effectLst/>
                <a:latin typeface="Times New Roman" panose="02020603050405020304" pitchFamily="18" charset="0"/>
                <a:cs typeface="Times New Roman" panose="02020603050405020304" pitchFamily="18" charset="0"/>
              </a:rPr>
              <a:t>:</a:t>
            </a:r>
            <a:r>
              <a:rPr lang="en-US" sz="4200" b="0" i="0" dirty="0">
                <a:solidFill>
                  <a:srgbClr val="273239"/>
                </a:solidFill>
                <a:effectLst/>
                <a:latin typeface="Times New Roman" panose="02020603050405020304" pitchFamily="18" charset="0"/>
                <a:cs typeface="Times New Roman" panose="02020603050405020304" pitchFamily="18" charset="0"/>
              </a:rPr>
              <a:t> This parameter controls the number of iterations with no change in the cluster assignments which must occur for the algorithm to consider the solution as converged.</a:t>
            </a:r>
          </a:p>
          <a:p>
            <a:pPr algn="l" fontAlgn="base">
              <a:spcAft>
                <a:spcPts val="1800"/>
              </a:spcAft>
              <a:buFont typeface="+mj-lt"/>
              <a:buAutoNum type="arabicPeriod" startAt="4"/>
            </a:pPr>
            <a:r>
              <a:rPr lang="en-US" sz="4200" b="1" i="0" dirty="0" err="1">
                <a:solidFill>
                  <a:srgbClr val="273239"/>
                </a:solidFill>
                <a:effectLst/>
                <a:latin typeface="Times New Roman" panose="02020603050405020304" pitchFamily="18" charset="0"/>
                <a:cs typeface="Times New Roman" panose="02020603050405020304" pitchFamily="18" charset="0"/>
              </a:rPr>
              <a:t>random_state</a:t>
            </a:r>
            <a:r>
              <a:rPr lang="en-US" sz="4200" b="1" i="0" dirty="0">
                <a:solidFill>
                  <a:srgbClr val="273239"/>
                </a:solidFill>
                <a:effectLst/>
                <a:latin typeface="Times New Roman" panose="02020603050405020304" pitchFamily="18" charset="0"/>
                <a:cs typeface="Times New Roman" panose="02020603050405020304" pitchFamily="18" charset="0"/>
              </a:rPr>
              <a:t>:</a:t>
            </a:r>
            <a:r>
              <a:rPr lang="en-US" sz="4200" b="0" i="0" dirty="0">
                <a:solidFill>
                  <a:srgbClr val="273239"/>
                </a:solidFill>
                <a:effectLst/>
                <a:latin typeface="Times New Roman" panose="02020603050405020304" pitchFamily="18" charset="0"/>
                <a:cs typeface="Times New Roman" panose="02020603050405020304" pitchFamily="18" charset="0"/>
              </a:rPr>
              <a:t> This parameter handles the randomness which ensures the initialization of cluster centers and the order of processing data points remains same between different runs.</a:t>
            </a:r>
          </a:p>
          <a:p>
            <a:pPr algn="l" fontAlgn="base">
              <a:spcAft>
                <a:spcPts val="1800"/>
              </a:spcAft>
              <a:buFont typeface="+mj-lt"/>
              <a:buAutoNum type="arabicPeriod" startAt="5"/>
            </a:pPr>
            <a:r>
              <a:rPr lang="en-US" sz="4200" b="1" i="0" dirty="0">
                <a:solidFill>
                  <a:srgbClr val="273239"/>
                </a:solidFill>
                <a:effectLst/>
                <a:latin typeface="Times New Roman" panose="02020603050405020304" pitchFamily="18" charset="0"/>
                <a:cs typeface="Times New Roman" panose="02020603050405020304" pitchFamily="18" charset="0"/>
              </a:rPr>
              <a:t>damping:</a:t>
            </a:r>
            <a:r>
              <a:rPr lang="en-US" sz="4200" b="0" i="0" dirty="0">
                <a:solidFill>
                  <a:srgbClr val="273239"/>
                </a:solidFill>
                <a:effectLst/>
                <a:latin typeface="Times New Roman" panose="02020603050405020304" pitchFamily="18" charset="0"/>
                <a:cs typeface="Times New Roman" panose="02020603050405020304" pitchFamily="18" charset="0"/>
              </a:rPr>
              <a:t> It controls the convergence speed of the algorithm which it set to 0.9(close to 1) means that algorithm converges more slowly.</a:t>
            </a:r>
          </a:p>
          <a:p>
            <a:pPr marL="0" indent="0">
              <a:buNone/>
            </a:pPr>
            <a:endParaRPr lang="en-IN" dirty="0"/>
          </a:p>
        </p:txBody>
      </p:sp>
    </p:spTree>
    <p:extLst>
      <p:ext uri="{BB962C8B-B14F-4D97-AF65-F5344CB8AC3E}">
        <p14:creationId xmlns:p14="http://schemas.microsoft.com/office/powerpoint/2010/main" val="283012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1704-697E-A304-20A8-2F28B762DDD6}"/>
              </a:ext>
            </a:extLst>
          </p:cNvPr>
          <p:cNvSpPr>
            <a:spLocks noGrp="1"/>
          </p:cNvSpPr>
          <p:nvPr>
            <p:ph type="title"/>
          </p:nvPr>
        </p:nvSpPr>
        <p:spPr>
          <a:xfrm>
            <a:off x="560439" y="365125"/>
            <a:ext cx="10793361" cy="854075"/>
          </a:xfrm>
        </p:spPr>
        <p:txBody>
          <a:bodyPr>
            <a:normAutofit fontScale="90000"/>
          </a:bodyPr>
          <a:lstStyle/>
          <a:p>
            <a:r>
              <a:rPr lang="en-IN" sz="4000" b="1" i="0" dirty="0">
                <a:solidFill>
                  <a:srgbClr val="222832"/>
                </a:solidFill>
                <a:effectLst/>
                <a:latin typeface="Times New Roman" panose="02020603050405020304" pitchFamily="18" charset="0"/>
                <a:cs typeface="Times New Roman" panose="02020603050405020304" pitchFamily="18" charset="0"/>
              </a:rPr>
              <a:t>Mean Shift</a:t>
            </a:r>
            <a:br>
              <a:rPr lang="en-IN" b="0" i="0" dirty="0">
                <a:solidFill>
                  <a:srgbClr val="222832"/>
                </a:solidFill>
                <a:effectLst/>
                <a:latin typeface="-apple-system"/>
              </a:rPr>
            </a:br>
            <a:endParaRPr lang="en-IN" dirty="0"/>
          </a:p>
        </p:txBody>
      </p:sp>
      <p:sp>
        <p:nvSpPr>
          <p:cNvPr id="3" name="Content Placeholder 2">
            <a:extLst>
              <a:ext uri="{FF2B5EF4-FFF2-40B4-BE49-F238E27FC236}">
                <a16:creationId xmlns:a16="http://schemas.microsoft.com/office/drawing/2014/main" id="{92F48B2B-0513-8D6F-C55A-1DCFED2F00BF}"/>
              </a:ext>
            </a:extLst>
          </p:cNvPr>
          <p:cNvSpPr>
            <a:spLocks noGrp="1"/>
          </p:cNvSpPr>
          <p:nvPr>
            <p:ph idx="1"/>
          </p:nvPr>
        </p:nvSpPr>
        <p:spPr>
          <a:xfrm>
            <a:off x="275303" y="1095375"/>
            <a:ext cx="11631562" cy="5397500"/>
          </a:xfrm>
        </p:spPr>
        <p:txBody>
          <a:bodyPr>
            <a:normAutofit fontScale="25000" lnSpcReduction="20000"/>
          </a:bodyPr>
          <a:lstStyle/>
          <a:p>
            <a:pPr>
              <a:buNone/>
            </a:pPr>
            <a:r>
              <a:rPr lang="en-IN" sz="7000" i="0" dirty="0">
                <a:solidFill>
                  <a:srgbClr val="222832"/>
                </a:solidFill>
                <a:effectLst/>
                <a:latin typeface="Times New Roman" panose="02020603050405020304" pitchFamily="18" charset="0"/>
                <a:cs typeface="Times New Roman" panose="02020603050405020304" pitchFamily="18" charset="0"/>
              </a:rPr>
              <a:t>    </a:t>
            </a:r>
            <a:r>
              <a:rPr lang="en-IN" sz="9600" i="0" dirty="0">
                <a:solidFill>
                  <a:srgbClr val="222832"/>
                </a:solidFill>
                <a:effectLst/>
                <a:latin typeface="Times New Roman" panose="02020603050405020304" pitchFamily="18" charset="0"/>
                <a:cs typeface="Times New Roman" panose="02020603050405020304" pitchFamily="18" charset="0"/>
              </a:rPr>
              <a:t>Mean Shift ai</a:t>
            </a:r>
            <a:r>
              <a:rPr lang="en-US" sz="9600" i="0" dirty="0" err="1">
                <a:solidFill>
                  <a:srgbClr val="222832"/>
                </a:solidFill>
                <a:effectLst/>
                <a:latin typeface="Times New Roman" panose="02020603050405020304" pitchFamily="18" charset="0"/>
                <a:cs typeface="Times New Roman" panose="02020603050405020304" pitchFamily="18" charset="0"/>
              </a:rPr>
              <a:t>ms</a:t>
            </a:r>
            <a:r>
              <a:rPr lang="en-US" sz="9600" i="0" dirty="0">
                <a:solidFill>
                  <a:srgbClr val="222832"/>
                </a:solidFill>
                <a:effectLst/>
                <a:latin typeface="Times New Roman" panose="02020603050405020304" pitchFamily="18" charset="0"/>
                <a:cs typeface="Times New Roman" panose="02020603050405020304" pitchFamily="18" charset="0"/>
              </a:rPr>
              <a:t> </a:t>
            </a:r>
            <a:r>
              <a:rPr lang="en-US" sz="9600" b="0" i="0" dirty="0">
                <a:solidFill>
                  <a:srgbClr val="222832"/>
                </a:solidFill>
                <a:effectLst/>
                <a:latin typeface="Times New Roman" panose="02020603050405020304" pitchFamily="18" charset="0"/>
                <a:cs typeface="Times New Roman" panose="02020603050405020304" pitchFamily="18" charset="0"/>
              </a:rPr>
              <a:t>to discover </a:t>
            </a:r>
            <a:r>
              <a:rPr lang="en-US" sz="9600" b="0" i="1" dirty="0">
                <a:solidFill>
                  <a:srgbClr val="222832"/>
                </a:solidFill>
                <a:effectLst/>
                <a:latin typeface="Times New Roman" panose="02020603050405020304" pitchFamily="18" charset="0"/>
                <a:cs typeface="Times New Roman" panose="02020603050405020304" pitchFamily="18" charset="0"/>
              </a:rPr>
              <a:t>blobs</a:t>
            </a:r>
            <a:r>
              <a:rPr lang="en-US" sz="9600" b="0" i="0" dirty="0">
                <a:solidFill>
                  <a:srgbClr val="222832"/>
                </a:solidFill>
                <a:effectLst/>
                <a:latin typeface="Times New Roman" panose="02020603050405020304" pitchFamily="18" charset="0"/>
                <a:cs typeface="Times New Roman" panose="02020603050405020304" pitchFamily="18" charset="0"/>
              </a:rPr>
              <a:t> in a smooth density of samples. </a:t>
            </a:r>
          </a:p>
          <a:p>
            <a:pPr>
              <a:buNone/>
            </a:pPr>
            <a:r>
              <a:rPr lang="en-US" sz="9600" dirty="0">
                <a:solidFill>
                  <a:srgbClr val="222832"/>
                </a:solidFill>
                <a:latin typeface="Times New Roman" panose="02020603050405020304" pitchFamily="18" charset="0"/>
                <a:cs typeface="Times New Roman" panose="02020603050405020304" pitchFamily="18" charset="0"/>
              </a:rPr>
              <a:t>   </a:t>
            </a:r>
            <a:r>
              <a:rPr lang="en-US" sz="9600" b="0" i="0" dirty="0">
                <a:solidFill>
                  <a:srgbClr val="222832"/>
                </a:solidFill>
                <a:effectLst/>
                <a:latin typeface="Times New Roman" panose="02020603050405020304" pitchFamily="18" charset="0"/>
                <a:cs typeface="Times New Roman" panose="02020603050405020304" pitchFamily="18" charset="0"/>
              </a:rPr>
              <a:t>It is a centroid based algorithm, which works by updating candidates for centroids to be the mean of the points within a given region. </a:t>
            </a:r>
          </a:p>
          <a:p>
            <a:pPr>
              <a:buNone/>
            </a:pPr>
            <a:r>
              <a:rPr lang="en-US" sz="9600" dirty="0">
                <a:solidFill>
                  <a:srgbClr val="222832"/>
                </a:solidFill>
                <a:latin typeface="Times New Roman" panose="02020603050405020304" pitchFamily="18" charset="0"/>
                <a:cs typeface="Times New Roman" panose="02020603050405020304" pitchFamily="18" charset="0"/>
              </a:rPr>
              <a:t>   </a:t>
            </a:r>
            <a:r>
              <a:rPr lang="en-US" sz="9600" b="0" i="0" dirty="0">
                <a:solidFill>
                  <a:srgbClr val="222832"/>
                </a:solidFill>
                <a:effectLst/>
                <a:latin typeface="Times New Roman" panose="02020603050405020304" pitchFamily="18" charset="0"/>
                <a:cs typeface="Times New Roman" panose="02020603050405020304" pitchFamily="18" charset="0"/>
              </a:rPr>
              <a:t>These candidates are then filtered in a post-processing stage to eliminate near-duplicates to form the final set of centroids.</a:t>
            </a:r>
          </a:p>
          <a:p>
            <a:pPr>
              <a:buNone/>
            </a:pPr>
            <a:r>
              <a:rPr kumimoji="0" lang="en-US" altLang="en-US" sz="9600" b="0" i="0" u="none" strike="noStrike" cap="none" normalizeH="0" baseline="0" dirty="0">
                <a:ln>
                  <a:noFill/>
                </a:ln>
                <a:solidFill>
                  <a:srgbClr val="222832"/>
                </a:solidFill>
                <a:effectLst/>
                <a:latin typeface="Times New Roman" panose="02020603050405020304" pitchFamily="18" charset="0"/>
                <a:cs typeface="Times New Roman" panose="02020603050405020304" pitchFamily="18" charset="0"/>
              </a:rPr>
              <a:t>   The algorithm automatically sets the number of clusters, instead of relying on a parameter bandwidth, which dictates the size of the region to search through. This parameter can be set manually, but can be estimated using the provided </a:t>
            </a:r>
            <a:r>
              <a:rPr kumimoji="0" lang="en-US" altLang="en-US" sz="9600" b="0" i="0" u="none" strike="noStrike" cap="none" normalizeH="0" baseline="0" dirty="0" err="1">
                <a:ln>
                  <a:noFill/>
                </a:ln>
                <a:solidFill>
                  <a:srgbClr val="222832"/>
                </a:solidFill>
                <a:effectLst/>
                <a:latin typeface="Times New Roman" panose="02020603050405020304" pitchFamily="18" charset="0"/>
                <a:cs typeface="Times New Roman" panose="02020603050405020304" pitchFamily="18" charset="0"/>
              </a:rPr>
              <a:t>estimate_bandwidth</a:t>
            </a:r>
            <a:r>
              <a:rPr kumimoji="0" lang="en-US" altLang="en-US" sz="9600" b="0" i="0" u="none" strike="noStrike" cap="none" normalizeH="0" baseline="0" dirty="0">
                <a:ln>
                  <a:noFill/>
                </a:ln>
                <a:solidFill>
                  <a:srgbClr val="222832"/>
                </a:solidFill>
                <a:effectLst/>
                <a:latin typeface="Times New Roman" panose="02020603050405020304" pitchFamily="18" charset="0"/>
                <a:cs typeface="Times New Roman" panose="02020603050405020304" pitchFamily="18" charset="0"/>
              </a:rPr>
              <a:t> function, which is called if the bandwidth is not set.</a:t>
            </a:r>
          </a:p>
          <a:p>
            <a:pPr>
              <a:buNone/>
            </a:pPr>
            <a:r>
              <a:rPr lang="en-US" altLang="en-US" sz="9600" dirty="0">
                <a:solidFill>
                  <a:srgbClr val="222832"/>
                </a:solidFill>
                <a:latin typeface="Times New Roman" panose="02020603050405020304" pitchFamily="18" charset="0"/>
                <a:cs typeface="Times New Roman" panose="02020603050405020304" pitchFamily="18" charset="0"/>
              </a:rPr>
              <a:t>   </a:t>
            </a:r>
            <a:r>
              <a:rPr kumimoji="0" lang="en-US" altLang="en-US" sz="9600" b="0" i="0" u="none" strike="noStrike" cap="none" normalizeH="0" baseline="0" dirty="0">
                <a:ln>
                  <a:noFill/>
                </a:ln>
                <a:solidFill>
                  <a:srgbClr val="222832"/>
                </a:solidFill>
                <a:effectLst/>
                <a:latin typeface="Times New Roman" panose="02020603050405020304" pitchFamily="18" charset="0"/>
                <a:cs typeface="Times New Roman" panose="02020603050405020304" pitchFamily="18" charset="0"/>
              </a:rPr>
              <a:t>The algorithm is not highly scalable, as it requires multiple nearest neighbor searches during the execution of the algorithm</a:t>
            </a:r>
          </a:p>
          <a:p>
            <a:pPr>
              <a:buNone/>
            </a:pPr>
            <a:r>
              <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9600" b="0" i="0" u="none" strike="noStrike" cap="none" normalizeH="0" baseline="0" dirty="0">
                <a:ln>
                  <a:noFill/>
                </a:ln>
                <a:solidFill>
                  <a:srgbClr val="222832"/>
                </a:solidFill>
                <a:effectLst/>
                <a:latin typeface="Times New Roman" panose="02020603050405020304" pitchFamily="18" charset="0"/>
                <a:cs typeface="Times New Roman" panose="02020603050405020304" pitchFamily="18" charset="0"/>
              </a:rPr>
              <a:t>The algorithm is guaranteed to converge, however the algorithm will stop iterating when the change in centroids is small.</a:t>
            </a:r>
          </a:p>
          <a:p>
            <a:pPr marL="0" marR="0" lvl="0" indent="0" defTabSz="914400" rtl="0" eaLnBrk="0" fontAlgn="base" latinLnBrk="0" hangingPunct="0">
              <a:lnSpc>
                <a:spcPct val="100000"/>
              </a:lnSpc>
              <a:spcBef>
                <a:spcPct val="0"/>
              </a:spcBef>
              <a:spcAft>
                <a:spcPct val="0"/>
              </a:spcAft>
              <a:buClrTx/>
              <a:buSzTx/>
              <a:buFontTx/>
              <a:buNone/>
              <a:tabLst/>
            </a:pPr>
            <a:r>
              <a:rPr lang="en-US" altLang="en-US" sz="9600" dirty="0">
                <a:solidFill>
                  <a:srgbClr val="222832"/>
                </a:solidFill>
                <a:latin typeface="Times New Roman" panose="02020603050405020304" pitchFamily="18" charset="0"/>
                <a:cs typeface="Times New Roman" panose="02020603050405020304" pitchFamily="18" charset="0"/>
              </a:rPr>
              <a:t>   </a:t>
            </a:r>
            <a:r>
              <a:rPr kumimoji="0" lang="en-US" altLang="en-US" sz="9600" b="0" i="0" u="none" strike="noStrike" cap="none" normalizeH="0" baseline="0" dirty="0">
                <a:ln>
                  <a:noFill/>
                </a:ln>
                <a:solidFill>
                  <a:srgbClr val="222832"/>
                </a:solidFill>
                <a:effectLst/>
                <a:latin typeface="Times New Roman" panose="02020603050405020304" pitchFamily="18" charset="0"/>
                <a:cs typeface="Times New Roman" panose="02020603050405020304" pitchFamily="18" charset="0"/>
              </a:rPr>
              <a:t>Labelling a new sample is performed by finding the nearest centroid for a given sample.</a:t>
            </a:r>
            <a:endPar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None/>
            </a:pPr>
            <a:endParaRPr kumimoji="0" lang="en-US" altLang="en-US" sz="1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None/>
            </a:pPr>
            <a:endParaRPr kumimoji="0" lang="en-US" altLang="en-US" sz="1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None/>
            </a:pPr>
            <a:endParaRPr lang="en-US" sz="11200" b="0" i="0" dirty="0">
              <a:solidFill>
                <a:srgbClr val="222832"/>
              </a:solidFill>
              <a:effectLst/>
              <a:latin typeface="Times New Roman" panose="02020603050405020304" pitchFamily="18" charset="0"/>
              <a:cs typeface="Times New Roman" panose="02020603050405020304" pitchFamily="18" charset="0"/>
            </a:endParaRPr>
          </a:p>
          <a:p>
            <a:pPr>
              <a:buNone/>
            </a:pPr>
            <a:endParaRPr lang="en-US" sz="11200" b="0" i="0" dirty="0">
              <a:solidFill>
                <a:srgbClr val="222832"/>
              </a:solidFill>
              <a:effectLst/>
              <a:latin typeface="Times New Roman" panose="02020603050405020304" pitchFamily="18" charset="0"/>
              <a:cs typeface="Times New Roman" panose="02020603050405020304" pitchFamily="18" charset="0"/>
            </a:endParaRPr>
          </a:p>
          <a:p>
            <a:pPr>
              <a:buNone/>
            </a:pPr>
            <a:r>
              <a:rPr lang="en-US" sz="11200" dirty="0">
                <a:solidFill>
                  <a:srgbClr val="222832"/>
                </a:solidFill>
                <a:latin typeface="Times New Roman" panose="02020603050405020304" pitchFamily="18" charset="0"/>
                <a:cs typeface="Times New Roman" panose="02020603050405020304" pitchFamily="18" charset="0"/>
              </a:rPr>
              <a:t>   </a:t>
            </a:r>
            <a:endParaRPr lang="en-US" sz="11200" b="0" i="0" dirty="0">
              <a:solidFill>
                <a:srgbClr val="222832"/>
              </a:solidFill>
              <a:effectLst/>
              <a:latin typeface="Times New Roman" panose="02020603050405020304" pitchFamily="18" charset="0"/>
              <a:cs typeface="Times New Roman" panose="02020603050405020304" pitchFamily="18" charset="0"/>
            </a:endParaRPr>
          </a:p>
          <a:p>
            <a:pPr>
              <a:buNone/>
            </a:pPr>
            <a:endParaRPr lang="en-US" sz="11200" b="0" i="0" dirty="0">
              <a:solidFill>
                <a:srgbClr val="222832"/>
              </a:solidFill>
              <a:effectLst/>
              <a:latin typeface="Times New Roman" panose="02020603050405020304" pitchFamily="18" charset="0"/>
              <a:cs typeface="Times New Roman" panose="02020603050405020304" pitchFamily="18" charset="0"/>
            </a:endParaRPr>
          </a:p>
          <a:p>
            <a:pPr>
              <a:buNone/>
            </a:pPr>
            <a:br>
              <a:rPr lang="en-US" dirty="0"/>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68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an Shift">
            <a:extLst>
              <a:ext uri="{FF2B5EF4-FFF2-40B4-BE49-F238E27FC236}">
                <a16:creationId xmlns:a16="http://schemas.microsoft.com/office/drawing/2014/main" id="{B6BD5BC5-B2E9-83FF-634C-20AF1AB1A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6" y="2782529"/>
            <a:ext cx="9291483" cy="30971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Mean Shift clustering procedure ...">
            <a:extLst>
              <a:ext uri="{FF2B5EF4-FFF2-40B4-BE49-F238E27FC236}">
                <a16:creationId xmlns:a16="http://schemas.microsoft.com/office/drawing/2014/main" id="{BCCE02B0-38EB-A12E-C64F-BD4FB4A09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670" y="474316"/>
            <a:ext cx="3576483" cy="21189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ow chart of mean-shift algorithm ...">
            <a:extLst>
              <a:ext uri="{FF2B5EF4-FFF2-40B4-BE49-F238E27FC236}">
                <a16:creationId xmlns:a16="http://schemas.microsoft.com/office/drawing/2014/main" id="{16E4E745-191D-25BA-5248-19ACD56DC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658" y="509850"/>
            <a:ext cx="3248025"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86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3C9E-EE53-DBF0-A404-C1D72E04B668}"/>
              </a:ext>
            </a:extLst>
          </p:cNvPr>
          <p:cNvSpPr>
            <a:spLocks noGrp="1"/>
          </p:cNvSpPr>
          <p:nvPr>
            <p:ph type="title"/>
          </p:nvPr>
        </p:nvSpPr>
        <p:spPr/>
        <p:txBody>
          <a:bodyPr>
            <a:normAutofit/>
          </a:bodyPr>
          <a:lstStyle/>
          <a:p>
            <a:r>
              <a:rPr lang="en-US" sz="4000" b="0" i="0" dirty="0">
                <a:solidFill>
                  <a:srgbClr val="273239"/>
                </a:solidFill>
                <a:effectLst/>
                <a:latin typeface="Times New Roman" panose="02020603050405020304" pitchFamily="18" charset="0"/>
                <a:cs typeface="Times New Roman" panose="02020603050405020304" pitchFamily="18" charset="0"/>
              </a:rPr>
              <a:t>The process of mean-shift clustering algorithm can be summarized as follows: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5DDE45-BF71-A995-92D4-F05055C0DCD8}"/>
              </a:ext>
            </a:extLst>
          </p:cNvPr>
          <p:cNvSpPr>
            <a:spLocks noGrp="1"/>
          </p:cNvSpPr>
          <p:nvPr>
            <p:ph idx="1"/>
          </p:nvPr>
        </p:nvSpPr>
        <p:spPr/>
        <p:txBody>
          <a:bodyPr>
            <a:normAutofit fontScale="77500" lnSpcReduction="20000"/>
          </a:bodyPr>
          <a:lstStyle/>
          <a:p>
            <a:pPr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Initialize the data points as cluster centroids.</a:t>
            </a:r>
          </a:p>
          <a:p>
            <a:pPr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Repeat the following steps until convergence or a maximum number of iterations is reached:</a:t>
            </a:r>
          </a:p>
          <a:p>
            <a:pPr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For each data point, calculate the mean of all points within a certain radius (i.e., the “kernel”) centered at the data point.</a:t>
            </a:r>
          </a:p>
          <a:p>
            <a:pPr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Shift the data point to the mean.</a:t>
            </a:r>
          </a:p>
          <a:p>
            <a:pPr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Identify the cluster centroids as the points that have not moved after convergence.</a:t>
            </a:r>
          </a:p>
          <a:p>
            <a:pPr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Return the final cluster centroids and the assignments of data points to clusters.</a:t>
            </a:r>
          </a:p>
          <a:p>
            <a:pPr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One of the main advantages of mean-shift clustering is that it does not require the number of clusters to be specified beforehand. Mean-Shift clustering can be applied to various types of data, including image and video processing, object tracking and bioinformatics.</a:t>
            </a:r>
          </a:p>
          <a:p>
            <a:pPr marL="0" indent="0">
              <a:buNone/>
            </a:pPr>
            <a:endParaRPr lang="en-IN" dirty="0"/>
          </a:p>
        </p:txBody>
      </p:sp>
    </p:spTree>
    <p:extLst>
      <p:ext uri="{BB962C8B-B14F-4D97-AF65-F5344CB8AC3E}">
        <p14:creationId xmlns:p14="http://schemas.microsoft.com/office/powerpoint/2010/main" val="127387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DFA5-AF48-08B8-7FEA-42BE14567A2C}"/>
              </a:ext>
            </a:extLst>
          </p:cNvPr>
          <p:cNvSpPr>
            <a:spLocks noGrp="1"/>
          </p:cNvSpPr>
          <p:nvPr>
            <p:ph type="title"/>
          </p:nvPr>
        </p:nvSpPr>
        <p:spPr/>
        <p:txBody>
          <a:bodyPr/>
          <a:lstStyle/>
          <a:p>
            <a:r>
              <a:rPr lang="en-IN" sz="4400" b="1" i="0" dirty="0">
                <a:solidFill>
                  <a:srgbClr val="222832"/>
                </a:solidFill>
                <a:effectLst/>
                <a:latin typeface="Times New Roman" panose="02020603050405020304" pitchFamily="18" charset="0"/>
                <a:cs typeface="Times New Roman" panose="02020603050405020304" pitchFamily="18" charset="0"/>
              </a:rPr>
              <a:t>Spectral clustering</a:t>
            </a:r>
            <a:endParaRPr lang="en-IN" dirty="0"/>
          </a:p>
        </p:txBody>
      </p:sp>
      <p:sp>
        <p:nvSpPr>
          <p:cNvPr id="3" name="Content Placeholder 2">
            <a:extLst>
              <a:ext uri="{FF2B5EF4-FFF2-40B4-BE49-F238E27FC236}">
                <a16:creationId xmlns:a16="http://schemas.microsoft.com/office/drawing/2014/main" id="{A4A0A80E-9869-68AD-4E15-47920F3E13CC}"/>
              </a:ext>
            </a:extLst>
          </p:cNvPr>
          <p:cNvSpPr>
            <a:spLocks noGrp="1"/>
          </p:cNvSpPr>
          <p:nvPr>
            <p:ph idx="1"/>
          </p:nvPr>
        </p:nvSpPr>
        <p:spPr>
          <a:xfrm>
            <a:off x="838200" y="1825625"/>
            <a:ext cx="6654902" cy="4221214"/>
          </a:xfrm>
        </p:spPr>
        <p:txBody>
          <a:bodyPr>
            <a:normAutofit fontScale="92500" lnSpcReduction="10000"/>
          </a:bodyPr>
          <a:lstStyle/>
          <a:p>
            <a:r>
              <a:rPr lang="en-IN" sz="2600" i="0" dirty="0">
                <a:solidFill>
                  <a:srgbClr val="222832"/>
                </a:solidFill>
                <a:effectLst/>
                <a:latin typeface="Times New Roman" panose="02020603050405020304" pitchFamily="18" charset="0"/>
                <a:cs typeface="Times New Roman" panose="02020603050405020304" pitchFamily="18" charset="0"/>
              </a:rPr>
              <a:t>Spectral clustering </a:t>
            </a:r>
            <a:r>
              <a:rPr kumimoji="0" lang="en-US" altLang="en-US" sz="2600" b="0" i="0" u="none" strike="noStrike" cap="none" normalizeH="0" baseline="0" dirty="0">
                <a:ln>
                  <a:noFill/>
                </a:ln>
                <a:solidFill>
                  <a:srgbClr val="222832"/>
                </a:solidFill>
                <a:effectLst/>
                <a:latin typeface="Times New Roman" panose="02020603050405020304" pitchFamily="18" charset="0"/>
                <a:cs typeface="Times New Roman" panose="02020603050405020304" pitchFamily="18" charset="0"/>
              </a:rPr>
              <a:t>performs a low-dimension embedding of the affinity matrix between samples, followed by clustering, e.g., by </a:t>
            </a:r>
            <a:r>
              <a:rPr kumimoji="0" lang="en-US" altLang="en-US" sz="2600" b="0" i="0" u="none" strike="noStrike" cap="none" normalizeH="0" baseline="0" dirty="0" err="1">
                <a:ln>
                  <a:noFill/>
                </a:ln>
                <a:solidFill>
                  <a:srgbClr val="222832"/>
                </a:solidFill>
                <a:effectLst/>
                <a:latin typeface="Times New Roman" panose="02020603050405020304" pitchFamily="18" charset="0"/>
                <a:cs typeface="Times New Roman" panose="02020603050405020304" pitchFamily="18" charset="0"/>
              </a:rPr>
              <a:t>KMeans</a:t>
            </a:r>
            <a:r>
              <a:rPr kumimoji="0" lang="en-US" altLang="en-US" sz="2600" b="0" i="0" u="none" strike="noStrike" cap="none" normalizeH="0" baseline="0" dirty="0">
                <a:ln>
                  <a:noFill/>
                </a:ln>
                <a:solidFill>
                  <a:srgbClr val="222832"/>
                </a:solidFill>
                <a:effectLst/>
                <a:latin typeface="Times New Roman" panose="02020603050405020304" pitchFamily="18" charset="0"/>
                <a:cs typeface="Times New Roman" panose="02020603050405020304" pitchFamily="18" charset="0"/>
              </a:rPr>
              <a:t>, of the components of the eigenvectors in the low dimensional space. </a:t>
            </a:r>
          </a:p>
          <a:p>
            <a:r>
              <a:rPr kumimoji="0" lang="en-US" altLang="en-US" sz="2600" b="0" i="0" u="none" strike="noStrike" cap="none" normalizeH="0" baseline="0" dirty="0">
                <a:ln>
                  <a:noFill/>
                </a:ln>
                <a:solidFill>
                  <a:srgbClr val="222832"/>
                </a:solidFill>
                <a:effectLst/>
                <a:latin typeface="Times New Roman" panose="02020603050405020304" pitchFamily="18" charset="0"/>
                <a:cs typeface="Times New Roman" panose="02020603050405020304" pitchFamily="18" charset="0"/>
              </a:rPr>
              <a:t>It is especially computationally efficient if the affinity matrix is sparse and the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amg</a:t>
            </a:r>
            <a:r>
              <a:rPr kumimoji="0" lang="en-US" altLang="en-US" sz="2600" b="0" i="0" u="none" strike="noStrike" cap="none" normalizeH="0" baseline="0" dirty="0">
                <a:ln>
                  <a:noFill/>
                </a:ln>
                <a:solidFill>
                  <a:srgbClr val="222832"/>
                </a:solidFill>
                <a:effectLst/>
                <a:latin typeface="Times New Roman" panose="02020603050405020304" pitchFamily="18" charset="0"/>
                <a:cs typeface="Times New Roman" panose="02020603050405020304" pitchFamily="18" charset="0"/>
              </a:rPr>
              <a:t> solver is used for the eigenvalue problem</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lang="en-US" sz="2600" b="0" i="0" dirty="0">
                <a:solidFill>
                  <a:srgbClr val="222832"/>
                </a:solidFill>
                <a:effectLst/>
                <a:latin typeface="Times New Roman" panose="02020603050405020304" pitchFamily="18" charset="0"/>
                <a:cs typeface="Times New Roman" panose="02020603050405020304" pitchFamily="18" charset="0"/>
              </a:rPr>
              <a:t>The present version of </a:t>
            </a:r>
            <a:r>
              <a:rPr lang="en-US" sz="2600" b="0" i="0" dirty="0" err="1">
                <a:solidFill>
                  <a:srgbClr val="222832"/>
                </a:solidFill>
                <a:effectLst/>
                <a:latin typeface="Times New Roman" panose="02020603050405020304" pitchFamily="18" charset="0"/>
                <a:cs typeface="Times New Roman" panose="02020603050405020304" pitchFamily="18" charset="0"/>
              </a:rPr>
              <a:t>SpectralClustering</a:t>
            </a:r>
            <a:r>
              <a:rPr lang="en-US" sz="2600" b="0" i="0" dirty="0">
                <a:solidFill>
                  <a:srgbClr val="222832"/>
                </a:solidFill>
                <a:effectLst/>
                <a:latin typeface="Times New Roman" panose="02020603050405020304" pitchFamily="18" charset="0"/>
                <a:cs typeface="Times New Roman" panose="02020603050405020304" pitchFamily="18" charset="0"/>
              </a:rPr>
              <a:t> requires the number of clusters to be specified in advance. It works well for a small number of clusters, but is not advised for many clusters.</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pic>
        <p:nvPicPr>
          <p:cNvPr id="11266" name="Picture 2" descr="Spectral Clustering Explained | Papers ...">
            <a:extLst>
              <a:ext uri="{FF2B5EF4-FFF2-40B4-BE49-F238E27FC236}">
                <a16:creationId xmlns:a16="http://schemas.microsoft.com/office/drawing/2014/main" id="{F3455F95-F91E-7706-D292-F5CF83864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02" y="1690688"/>
            <a:ext cx="2870098" cy="234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403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2814</Words>
  <Application>Microsoft Office PowerPoint</Application>
  <PresentationFormat>Widescreen</PresentationFormat>
  <Paragraphs>157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-apple-system</vt:lpstr>
      <vt:lpstr>Arial</vt:lpstr>
      <vt:lpstr>Calibri</vt:lpstr>
      <vt:lpstr>Calibri Light</vt:lpstr>
      <vt:lpstr>Nunito</vt:lpstr>
      <vt:lpstr>Times New Roman</vt:lpstr>
      <vt:lpstr>Office Theme</vt:lpstr>
      <vt:lpstr>CLUSTERING</vt:lpstr>
      <vt:lpstr>TYPES OF CLUSTERING</vt:lpstr>
      <vt:lpstr>Affinity Propagation</vt:lpstr>
      <vt:lpstr>PowerPoint Presentation</vt:lpstr>
      <vt:lpstr>Affinity Propagation Clustering and performance evaluation </vt:lpstr>
      <vt:lpstr>Mean Shift </vt:lpstr>
      <vt:lpstr>PowerPoint Presentation</vt:lpstr>
      <vt:lpstr>The process of mean-shift clustering algorithm can be summarized as follows:</vt:lpstr>
      <vt:lpstr>Spectral clustering</vt:lpstr>
      <vt:lpstr>PowerPoint Presentation</vt:lpstr>
      <vt:lpstr>PowerPoint Presentation</vt:lpstr>
      <vt:lpstr>PowerPoint Presentation</vt:lpstr>
      <vt:lpstr>Hierarchical clustering</vt:lpstr>
      <vt:lpstr>PowerPoint Presentation</vt:lpstr>
      <vt:lpstr>PowerPoint Presentation</vt:lpstr>
      <vt:lpstr>Divisive Clustering</vt:lpstr>
      <vt:lpstr>DBSCAN</vt:lpstr>
      <vt:lpstr>PowerPoint Presentation</vt:lpstr>
      <vt:lpstr>Steps in the DBSCAN Algorithm </vt:lpstr>
      <vt:lpstr>OPTICS (Ordering Points To Identify the Clustering Structure)</vt:lpstr>
      <vt:lpstr>Illustration of Core and Reachability Distances</vt:lpstr>
      <vt:lpstr>Step-by-Step Working of OPTICS from the Image</vt:lpstr>
      <vt:lpstr>Demo of OPTICS clustering algorithm </vt:lpstr>
      <vt:lpstr>PowerPoint Presentation</vt:lpstr>
      <vt:lpstr>BIRCH (Balanced Iterative Reducing and Clustering using Hierarchies)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sowmi r</dc:creator>
  <cp:lastModifiedBy>sowmi r</cp:lastModifiedBy>
  <cp:revision>30</cp:revision>
  <dcterms:created xsi:type="dcterms:W3CDTF">2025-03-18T12:36:13Z</dcterms:created>
  <dcterms:modified xsi:type="dcterms:W3CDTF">2025-04-07T15:02:59Z</dcterms:modified>
</cp:coreProperties>
</file>