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6D26-5BAB-7B35-2B91-83B10CA54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640486-85C2-9785-AB9E-9B32ED1C3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0A42A1-3414-D1FA-0D0A-8B5AD5C91F7C}"/>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5" name="Footer Placeholder 4">
            <a:extLst>
              <a:ext uri="{FF2B5EF4-FFF2-40B4-BE49-F238E27FC236}">
                <a16:creationId xmlns:a16="http://schemas.microsoft.com/office/drawing/2014/main" id="{CB5BA1F1-C218-B68F-8472-BA39E394E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D2F32-4202-3BA8-B6F1-CB751F2A2BB9}"/>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402297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2840-6304-337F-16B3-71ECB7586F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897EA0-DA11-4F88-7C49-11AE0551B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CBBD90-BE88-FBAB-6324-2DE9EC10A8E4}"/>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5" name="Footer Placeholder 4">
            <a:extLst>
              <a:ext uri="{FF2B5EF4-FFF2-40B4-BE49-F238E27FC236}">
                <a16:creationId xmlns:a16="http://schemas.microsoft.com/office/drawing/2014/main" id="{626B53E2-19C9-6842-AD4C-A6857204D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2AA50-D22F-E9EB-9088-4252BA3626C0}"/>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381794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665C5-1FD6-8801-8961-F42432F89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C919A6-9F3B-457D-CF6A-1C0D070E1E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3CBC1-7819-2957-8CFE-90B55C087A94}"/>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5" name="Footer Placeholder 4">
            <a:extLst>
              <a:ext uri="{FF2B5EF4-FFF2-40B4-BE49-F238E27FC236}">
                <a16:creationId xmlns:a16="http://schemas.microsoft.com/office/drawing/2014/main" id="{DFB6805A-5401-3C3F-95CF-5DAE1A9C7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5F864-2DFB-FBCF-CD8D-B2D0CB1089B6}"/>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356906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0341-C7A9-A5C4-1A15-2FC215781A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EC5C8D-C8A2-173A-D3AA-803BC9D7A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45D16-AD6B-8EB1-D4CA-50A00AC773AF}"/>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5" name="Footer Placeholder 4">
            <a:extLst>
              <a:ext uri="{FF2B5EF4-FFF2-40B4-BE49-F238E27FC236}">
                <a16:creationId xmlns:a16="http://schemas.microsoft.com/office/drawing/2014/main" id="{FABEAEF4-04BE-F2E4-AC9D-76CD09DE6E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3C823-CB3D-8835-4274-42E1F954B679}"/>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166834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242F-2B92-3A58-9A8A-3C075C9794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E33D31-D321-28FB-E042-75F450559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C94EA-84B3-FD33-F4F4-656D5B227EBE}"/>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5" name="Footer Placeholder 4">
            <a:extLst>
              <a:ext uri="{FF2B5EF4-FFF2-40B4-BE49-F238E27FC236}">
                <a16:creationId xmlns:a16="http://schemas.microsoft.com/office/drawing/2014/main" id="{BB2D291C-45F2-F318-0FF1-C9298673C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C03C1C-B946-5BD3-A086-4913AE3CA030}"/>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373897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7A68-C72D-ED22-281A-173EED4957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9427EA-CC05-740D-913B-296938175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72367-F1AD-DE9E-F3CA-3B113579F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0E3248-C348-9D4F-8C14-375C04AC2F0D}"/>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6" name="Footer Placeholder 5">
            <a:extLst>
              <a:ext uri="{FF2B5EF4-FFF2-40B4-BE49-F238E27FC236}">
                <a16:creationId xmlns:a16="http://schemas.microsoft.com/office/drawing/2014/main" id="{F0C71183-2C76-B627-FA17-A71D70A2E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F3BDA1-BAC7-17F0-C68E-AF9B7AC6571E}"/>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375375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77EE-5CA5-0774-9601-0491D26248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C529DD-13BB-444B-A561-8F9CC36B9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F1F1FF-62FE-7CD3-6E7F-843270AA6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0693E-FC1A-9F4D-B93C-66B7C90F7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123755-50F6-BDE5-D147-B6B4B5AA6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892A93-8586-E99A-99EF-162A1D49C62C}"/>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8" name="Footer Placeholder 7">
            <a:extLst>
              <a:ext uri="{FF2B5EF4-FFF2-40B4-BE49-F238E27FC236}">
                <a16:creationId xmlns:a16="http://schemas.microsoft.com/office/drawing/2014/main" id="{69D07513-6500-7FBC-BA2F-7B1755F075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593898-0E6E-91E2-3B67-B2CD3C34A9DF}"/>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120089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595F-BD8B-038C-9611-A98A355AB5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4C9251-93F4-32B8-0AF1-2F93D62695FD}"/>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4" name="Footer Placeholder 3">
            <a:extLst>
              <a:ext uri="{FF2B5EF4-FFF2-40B4-BE49-F238E27FC236}">
                <a16:creationId xmlns:a16="http://schemas.microsoft.com/office/drawing/2014/main" id="{AB6CD49A-2B99-CFB6-8FCB-EF0FC005E7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25126A-784D-9869-8F33-B5168616E9A3}"/>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116323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4608E-6CD0-ABBA-F791-AFA3BA5682E2}"/>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3" name="Footer Placeholder 2">
            <a:extLst>
              <a:ext uri="{FF2B5EF4-FFF2-40B4-BE49-F238E27FC236}">
                <a16:creationId xmlns:a16="http://schemas.microsoft.com/office/drawing/2014/main" id="{E93F8CD1-96CD-FF33-113E-D6576BD258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97093B-DE36-54E4-8F4A-E9B65EC44972}"/>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3868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34A1-D227-5FFE-EABF-C47A366B3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652356-97F0-C009-9880-383756A6E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C9879E-46EF-F9D4-B89A-0A437560E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F6522-02C3-480C-5AC8-B13AC67BE5DE}"/>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6" name="Footer Placeholder 5">
            <a:extLst>
              <a:ext uri="{FF2B5EF4-FFF2-40B4-BE49-F238E27FC236}">
                <a16:creationId xmlns:a16="http://schemas.microsoft.com/office/drawing/2014/main" id="{E047727A-1928-26B5-A85B-0F97D61EDD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4E7FE-9AEB-100F-8659-5798E0B424B9}"/>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56698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5A16-3B31-F329-BBAC-D5DE3CDBB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B31591-88F8-76D3-0B2D-AC3180DFB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81EC05-57EB-63ED-02EC-813D0BBC7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86B04-B80C-EB7D-CB51-6E46D4B920C9}"/>
              </a:ext>
            </a:extLst>
          </p:cNvPr>
          <p:cNvSpPr>
            <a:spLocks noGrp="1"/>
          </p:cNvSpPr>
          <p:nvPr>
            <p:ph type="dt" sz="half" idx="10"/>
          </p:nvPr>
        </p:nvSpPr>
        <p:spPr/>
        <p:txBody>
          <a:bodyPr/>
          <a:lstStyle/>
          <a:p>
            <a:fld id="{34EDE870-3020-4A2A-AF6C-CE37150AC062}" type="datetimeFigureOut">
              <a:rPr lang="en-IN" smtClean="0"/>
              <a:t>31-12-2024</a:t>
            </a:fld>
            <a:endParaRPr lang="en-IN"/>
          </a:p>
        </p:txBody>
      </p:sp>
      <p:sp>
        <p:nvSpPr>
          <p:cNvPr id="6" name="Footer Placeholder 5">
            <a:extLst>
              <a:ext uri="{FF2B5EF4-FFF2-40B4-BE49-F238E27FC236}">
                <a16:creationId xmlns:a16="http://schemas.microsoft.com/office/drawing/2014/main" id="{06848D91-26E9-2D79-DA4D-1A3807F6D6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8A3B14-5D78-738E-20D5-2DBF254A657C}"/>
              </a:ext>
            </a:extLst>
          </p:cNvPr>
          <p:cNvSpPr>
            <a:spLocks noGrp="1"/>
          </p:cNvSpPr>
          <p:nvPr>
            <p:ph type="sldNum" sz="quarter" idx="12"/>
          </p:nvPr>
        </p:nvSpPr>
        <p:spPr/>
        <p:txBody>
          <a:bodyPr/>
          <a:lstStyle/>
          <a:p>
            <a:fld id="{91AE6DF8-3165-45E7-A619-9A1AE91DF7CB}" type="slidenum">
              <a:rPr lang="en-IN" smtClean="0"/>
              <a:t>‹#›</a:t>
            </a:fld>
            <a:endParaRPr lang="en-IN"/>
          </a:p>
        </p:txBody>
      </p:sp>
    </p:spTree>
    <p:extLst>
      <p:ext uri="{BB962C8B-B14F-4D97-AF65-F5344CB8AC3E}">
        <p14:creationId xmlns:p14="http://schemas.microsoft.com/office/powerpoint/2010/main" val="383635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FD165-E83A-61B7-0368-999825949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A89ECC-B3BA-05B4-2F0D-97D5C8AA5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E3755-C324-ABBC-24C1-B15A869187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DE870-3020-4A2A-AF6C-CE37150AC062}" type="datetimeFigureOut">
              <a:rPr lang="en-IN" smtClean="0"/>
              <a:t>31-12-2024</a:t>
            </a:fld>
            <a:endParaRPr lang="en-IN"/>
          </a:p>
        </p:txBody>
      </p:sp>
      <p:sp>
        <p:nvSpPr>
          <p:cNvPr id="5" name="Footer Placeholder 4">
            <a:extLst>
              <a:ext uri="{FF2B5EF4-FFF2-40B4-BE49-F238E27FC236}">
                <a16:creationId xmlns:a16="http://schemas.microsoft.com/office/drawing/2014/main" id="{05BA67A6-B025-FFD4-2737-5D024CA4F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B8D744-2B4D-A969-D664-F15C95324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E6DF8-3165-45E7-A619-9A1AE91DF7CB}" type="slidenum">
              <a:rPr lang="en-IN" smtClean="0"/>
              <a:t>‹#›</a:t>
            </a:fld>
            <a:endParaRPr lang="en-IN"/>
          </a:p>
        </p:txBody>
      </p:sp>
    </p:spTree>
    <p:extLst>
      <p:ext uri="{BB962C8B-B14F-4D97-AF65-F5344CB8AC3E}">
        <p14:creationId xmlns:p14="http://schemas.microsoft.com/office/powerpoint/2010/main" val="212858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3EFA-E810-E315-8FAB-5A3453D1BAC7}"/>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Boosting Algorithm Assignment</a:t>
            </a:r>
            <a:br>
              <a:rPr lang="en-US"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32A8E2C-FD55-A5AD-B175-A928F1BB6362}"/>
              </a:ext>
            </a:extLst>
          </p:cNvPr>
          <p:cNvSpPr>
            <a:spLocks noGrp="1"/>
          </p:cNvSpPr>
          <p:nvPr>
            <p:ph type="subTitle" idx="1"/>
          </p:nvPr>
        </p:nvSpPr>
        <p:spPr/>
        <p:txBody>
          <a:bodyPr>
            <a:normAutofit/>
          </a:bodyPr>
          <a:lstStyle/>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993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low chart of XGBoost.">
            <a:extLst>
              <a:ext uri="{FF2B5EF4-FFF2-40B4-BE49-F238E27FC236}">
                <a16:creationId xmlns:a16="http://schemas.microsoft.com/office/drawing/2014/main" id="{2A9087C5-61DD-8B69-A585-2ABE5BF89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194" y="862013"/>
            <a:ext cx="9940412"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25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FE42-4C67-89B6-8962-FCDCDDBD6197}"/>
              </a:ext>
            </a:extLst>
          </p:cNvPr>
          <p:cNvSpPr>
            <a:spLocks noGrp="1"/>
          </p:cNvSpPr>
          <p:nvPr>
            <p:ph type="title"/>
          </p:nvPr>
        </p:nvSpPr>
        <p:spPr/>
        <p:txBody>
          <a:bodyPr>
            <a:normAutofit/>
          </a:bodyPr>
          <a:lstStyle/>
          <a:p>
            <a:pPr algn="l"/>
            <a:r>
              <a:rPr lang="en-US" sz="4000" b="0" i="0" dirty="0" err="1">
                <a:solidFill>
                  <a:srgbClr val="383838"/>
                </a:solidFill>
                <a:effectLst/>
                <a:latin typeface="Times New Roman" panose="02020603050405020304" pitchFamily="18" charset="0"/>
                <a:cs typeface="Times New Roman" panose="02020603050405020304" pitchFamily="18" charset="0"/>
              </a:rPr>
              <a:t>XGBoost</a:t>
            </a:r>
            <a:r>
              <a:rPr lang="en-US" sz="4000" b="0" i="0" dirty="0">
                <a:solidFill>
                  <a:srgbClr val="383838"/>
                </a:solidFill>
                <a:effectLst/>
                <a:latin typeface="Times New Roman" panose="02020603050405020304" pitchFamily="18" charset="0"/>
                <a:cs typeface="Times New Roman" panose="02020603050405020304" pitchFamily="18" charset="0"/>
              </a:rPr>
              <a:t> Model Benefits</a:t>
            </a:r>
          </a:p>
        </p:txBody>
      </p:sp>
      <p:sp>
        <p:nvSpPr>
          <p:cNvPr id="3" name="Content Placeholder 2">
            <a:extLst>
              <a:ext uri="{FF2B5EF4-FFF2-40B4-BE49-F238E27FC236}">
                <a16:creationId xmlns:a16="http://schemas.microsoft.com/office/drawing/2014/main" id="{BDAB1204-889A-31EE-81A5-B8A237D485CA}"/>
              </a:ext>
            </a:extLst>
          </p:cNvPr>
          <p:cNvSpPr>
            <a:spLocks noGrp="1"/>
          </p:cNvSpPr>
          <p:nvPr>
            <p:ph idx="1"/>
          </p:nvPr>
        </p:nvSpPr>
        <p:spPr/>
        <p:txBody>
          <a:bodyPr>
            <a:normAutofit/>
          </a:bodyPr>
          <a:lstStyle/>
          <a:p>
            <a:pPr marL="0" indent="0">
              <a:buNone/>
            </a:pPr>
            <a:r>
              <a:rPr lang="en-US" b="1" i="0" dirty="0">
                <a:solidFill>
                  <a:srgbClr val="383838"/>
                </a:solidFill>
                <a:effectLst/>
                <a:latin typeface="Inter"/>
              </a:rPr>
              <a:t>High accuracy:</a:t>
            </a:r>
            <a:r>
              <a:rPr lang="en-US" b="0" i="0" dirty="0">
                <a:solidFill>
                  <a:srgbClr val="383838"/>
                </a:solidFill>
                <a:effectLst/>
                <a:latin typeface="Inter"/>
              </a:rPr>
              <a:t> </a:t>
            </a:r>
            <a:r>
              <a:rPr lang="en-US" dirty="0">
                <a:solidFill>
                  <a:srgbClr val="383838"/>
                </a:solidFill>
                <a:latin typeface="Inter"/>
              </a:rPr>
              <a:t>It </a:t>
            </a:r>
            <a:r>
              <a:rPr lang="en-US" b="0" i="0" dirty="0">
                <a:solidFill>
                  <a:srgbClr val="383838"/>
                </a:solidFill>
                <a:effectLst/>
                <a:latin typeface="Inter"/>
              </a:rPr>
              <a:t>delivers high accuracy and consistently outperforms</a:t>
            </a:r>
          </a:p>
          <a:p>
            <a:pPr marL="0" indent="0">
              <a:buNone/>
            </a:pPr>
            <a:r>
              <a:rPr lang="en-US" b="1" i="0" dirty="0">
                <a:solidFill>
                  <a:srgbClr val="383838"/>
                </a:solidFill>
                <a:effectLst/>
                <a:latin typeface="Inter"/>
              </a:rPr>
              <a:t>Scalability:</a:t>
            </a:r>
            <a:r>
              <a:rPr lang="en-US" b="0" i="0" dirty="0">
                <a:solidFill>
                  <a:srgbClr val="383838"/>
                </a:solidFill>
                <a:effectLst/>
                <a:latin typeface="Inter"/>
              </a:rPr>
              <a:t> It handle large datasets with millions of rows and columns</a:t>
            </a:r>
          </a:p>
          <a:p>
            <a:pPr marL="0" indent="0">
              <a:buNone/>
            </a:pPr>
            <a:r>
              <a:rPr lang="en-US" b="1" i="0" dirty="0">
                <a:solidFill>
                  <a:srgbClr val="383838"/>
                </a:solidFill>
                <a:effectLst/>
                <a:latin typeface="Inter"/>
              </a:rPr>
              <a:t>Efficiency:</a:t>
            </a:r>
            <a:r>
              <a:rPr lang="en-US" b="0" i="0" dirty="0">
                <a:solidFill>
                  <a:srgbClr val="383838"/>
                </a:solidFill>
                <a:effectLst/>
                <a:latin typeface="Inter"/>
              </a:rPr>
              <a:t> The design ensures quickly train models on large datasets.</a:t>
            </a:r>
          </a:p>
          <a:p>
            <a:pPr marL="0" indent="0">
              <a:buNone/>
            </a:pPr>
            <a:r>
              <a:rPr lang="en-US" b="1" i="0" dirty="0">
                <a:solidFill>
                  <a:srgbClr val="383838"/>
                </a:solidFill>
                <a:effectLst/>
                <a:latin typeface="Inter"/>
              </a:rPr>
              <a:t>Flexibility: </a:t>
            </a:r>
            <a:r>
              <a:rPr lang="en-US" b="0" i="0" dirty="0">
                <a:solidFill>
                  <a:srgbClr val="383838"/>
                </a:solidFill>
                <a:effectLst/>
                <a:latin typeface="Inter"/>
              </a:rPr>
              <a:t>It supports regression, classification, and ranking problems.</a:t>
            </a:r>
          </a:p>
          <a:p>
            <a:pPr marL="0" indent="0">
              <a:buNone/>
            </a:pPr>
            <a:r>
              <a:rPr lang="en-US" b="1" i="0" dirty="0">
                <a:solidFill>
                  <a:srgbClr val="383838"/>
                </a:solidFill>
                <a:effectLst/>
                <a:latin typeface="Inter"/>
              </a:rPr>
              <a:t>Regularization:</a:t>
            </a:r>
            <a:r>
              <a:rPr lang="en-US" b="0" i="0" dirty="0">
                <a:solidFill>
                  <a:srgbClr val="383838"/>
                </a:solidFill>
                <a:effectLst/>
                <a:latin typeface="Inter"/>
              </a:rPr>
              <a:t> </a:t>
            </a:r>
            <a:r>
              <a:rPr lang="en-US" dirty="0">
                <a:solidFill>
                  <a:srgbClr val="383838"/>
                </a:solidFill>
                <a:latin typeface="Inter"/>
              </a:rPr>
              <a:t>Here </a:t>
            </a:r>
            <a:r>
              <a:rPr lang="en-US" b="0" i="0" dirty="0">
                <a:solidFill>
                  <a:srgbClr val="383838"/>
                </a:solidFill>
                <a:effectLst/>
                <a:latin typeface="Inter"/>
              </a:rPr>
              <a:t>regularization techniques to avoid overfitting and improve generalization performance.</a:t>
            </a:r>
          </a:p>
          <a:p>
            <a:pPr marL="0" indent="0">
              <a:buNone/>
            </a:pPr>
            <a:r>
              <a:rPr lang="en-US" b="1" i="0" dirty="0">
                <a:solidFill>
                  <a:srgbClr val="383838"/>
                </a:solidFill>
                <a:effectLst/>
                <a:latin typeface="Inter"/>
              </a:rPr>
              <a:t>Interpretability: </a:t>
            </a:r>
            <a:r>
              <a:rPr lang="en-US" b="0" i="0" dirty="0">
                <a:solidFill>
                  <a:srgbClr val="383838"/>
                </a:solidFill>
                <a:effectLst/>
                <a:latin typeface="Inter"/>
              </a:rPr>
              <a:t>It provides feature importance scores that can help most important feature for making predictions.</a:t>
            </a:r>
          </a:p>
          <a:p>
            <a:pPr marL="0" indent="0">
              <a:buNone/>
            </a:pPr>
            <a:r>
              <a:rPr lang="en-US" b="1" i="0" dirty="0">
                <a:solidFill>
                  <a:srgbClr val="383838"/>
                </a:solidFill>
                <a:effectLst/>
                <a:latin typeface="Inter"/>
              </a:rPr>
              <a:t>Open-source:</a:t>
            </a:r>
            <a:r>
              <a:rPr lang="en-US" b="0" i="0" dirty="0">
                <a:solidFill>
                  <a:srgbClr val="383838"/>
                </a:solidFill>
                <a:effectLst/>
                <a:latin typeface="Inter"/>
              </a:rPr>
              <a:t> </a:t>
            </a:r>
            <a:r>
              <a:rPr lang="en-US" b="0" i="0" dirty="0" err="1">
                <a:solidFill>
                  <a:srgbClr val="383838"/>
                </a:solidFill>
                <a:effectLst/>
                <a:latin typeface="Inter"/>
              </a:rPr>
              <a:t>XGBoost</a:t>
            </a:r>
            <a:r>
              <a:rPr lang="en-US" b="0" i="0" dirty="0">
                <a:solidFill>
                  <a:srgbClr val="383838"/>
                </a:solidFill>
                <a:effectLst/>
                <a:latin typeface="Inter"/>
              </a:rPr>
              <a:t> Model serves as an open-source library.</a:t>
            </a:r>
          </a:p>
          <a:p>
            <a:pPr marL="0" indent="0">
              <a:buNone/>
            </a:pPr>
            <a:endParaRPr lang="en-US" b="0" i="0" dirty="0">
              <a:solidFill>
                <a:srgbClr val="383838"/>
              </a:solidFill>
              <a:effectLst/>
              <a:latin typeface="Inter"/>
            </a:endParaRPr>
          </a:p>
          <a:p>
            <a:pPr marL="0" indent="0">
              <a:buNone/>
            </a:pPr>
            <a:endParaRPr lang="en-US" b="0" i="0" dirty="0">
              <a:solidFill>
                <a:srgbClr val="383838"/>
              </a:solidFill>
              <a:effectLst/>
              <a:latin typeface="Inter"/>
            </a:endParaRPr>
          </a:p>
          <a:p>
            <a:pPr marL="0" indent="0">
              <a:buNone/>
            </a:pPr>
            <a:endParaRPr lang="en-US" b="0" i="0" dirty="0">
              <a:solidFill>
                <a:srgbClr val="383838"/>
              </a:solidFill>
              <a:effectLst/>
              <a:latin typeface="Inter"/>
            </a:endParaRPr>
          </a:p>
          <a:p>
            <a:pPr marL="0" indent="0">
              <a:buNone/>
            </a:pPr>
            <a:endParaRPr lang="en-US" b="0" i="0" dirty="0">
              <a:solidFill>
                <a:srgbClr val="383838"/>
              </a:solidFill>
              <a:effectLst/>
              <a:latin typeface="Inter"/>
            </a:endParaRPr>
          </a:p>
          <a:p>
            <a:pPr marL="0" indent="0">
              <a:buNone/>
            </a:pPr>
            <a:endParaRPr lang="en-IN" dirty="0"/>
          </a:p>
        </p:txBody>
      </p:sp>
    </p:spTree>
    <p:extLst>
      <p:ext uri="{BB962C8B-B14F-4D97-AF65-F5344CB8AC3E}">
        <p14:creationId xmlns:p14="http://schemas.microsoft.com/office/powerpoint/2010/main" val="397218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EDE5-AE0F-BCF2-C1EA-39A2EE917DE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LG BOOSTING ALGORITHM</a:t>
            </a:r>
            <a:endParaRPr lang="en-IN" dirty="0"/>
          </a:p>
        </p:txBody>
      </p:sp>
      <p:sp>
        <p:nvSpPr>
          <p:cNvPr id="3" name="Content Placeholder 2">
            <a:extLst>
              <a:ext uri="{FF2B5EF4-FFF2-40B4-BE49-F238E27FC236}">
                <a16:creationId xmlns:a16="http://schemas.microsoft.com/office/drawing/2014/main" id="{70DAA3A3-AC89-20A0-699A-88ACB9552ADE}"/>
              </a:ext>
            </a:extLst>
          </p:cNvPr>
          <p:cNvSpPr>
            <a:spLocks noGrp="1"/>
          </p:cNvSpPr>
          <p:nvPr>
            <p:ph idx="1"/>
          </p:nvPr>
        </p:nvSpPr>
        <p:spPr/>
        <p:txBody>
          <a:bodyPr>
            <a:normAutofit/>
          </a:bodyPr>
          <a:lstStyle/>
          <a:p>
            <a:r>
              <a:rPr lang="en-US" b="0" i="0" dirty="0">
                <a:solidFill>
                  <a:srgbClr val="273239"/>
                </a:solidFill>
                <a:effectLst/>
                <a:latin typeface="Times New Roman" panose="02020603050405020304" pitchFamily="18" charset="0"/>
                <a:cs typeface="Times New Roman" panose="02020603050405020304" pitchFamily="18" charset="0"/>
              </a:rPr>
              <a:t>Light Gradient Boosting Machine is high performance gradient boosting framework designed for specially speed and accuracy</a:t>
            </a:r>
          </a:p>
          <a:p>
            <a:pPr algn="l" rtl="0"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LG is known for its excellent speed and low memory consumption, histogram</a:t>
            </a:r>
            <a:r>
              <a:rPr lang="en-US" dirty="0">
                <a:solidFill>
                  <a:srgbClr val="273239"/>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based techniques and leaf-wise tree growth.</a:t>
            </a:r>
          </a:p>
          <a:p>
            <a:pPr marL="0" indent="0">
              <a:buNone/>
            </a:pPr>
            <a:r>
              <a:rPr lang="en-IN" b="1" i="0" dirty="0">
                <a:solidFill>
                  <a:srgbClr val="273239"/>
                </a:solidFill>
                <a:effectLst/>
                <a:latin typeface="Times New Roman" panose="02020603050405020304" pitchFamily="18" charset="0"/>
                <a:cs typeface="Times New Roman" panose="02020603050405020304" pitchFamily="18" charset="0"/>
              </a:rPr>
              <a:t>How </a:t>
            </a:r>
            <a:r>
              <a:rPr lang="en-IN" b="1" i="0" dirty="0" err="1">
                <a:solidFill>
                  <a:srgbClr val="273239"/>
                </a:solidFill>
                <a:effectLst/>
                <a:latin typeface="Times New Roman" panose="02020603050405020304" pitchFamily="18" charset="0"/>
                <a:cs typeface="Times New Roman" panose="02020603050405020304" pitchFamily="18" charset="0"/>
              </a:rPr>
              <a:t>LightGBM</a:t>
            </a:r>
            <a:r>
              <a:rPr lang="en-IN" b="1" i="0" dirty="0">
                <a:solidFill>
                  <a:srgbClr val="273239"/>
                </a:solidFill>
                <a:effectLst/>
                <a:latin typeface="Times New Roman" panose="02020603050405020304" pitchFamily="18" charset="0"/>
                <a:cs typeface="Times New Roman" panose="02020603050405020304" pitchFamily="18" charset="0"/>
              </a:rPr>
              <a:t> Works:</a:t>
            </a:r>
          </a:p>
          <a:p>
            <a:r>
              <a:rPr lang="en-US" dirty="0">
                <a:solidFill>
                  <a:srgbClr val="273239"/>
                </a:solidFill>
                <a:latin typeface="Times New Roman" panose="02020603050405020304" pitchFamily="18" charset="0"/>
                <a:cs typeface="Times New Roman" panose="02020603050405020304" pitchFamily="18" charset="0"/>
              </a:rPr>
              <a:t>D</a:t>
            </a:r>
            <a:r>
              <a:rPr lang="en-US" b="0" i="0" dirty="0">
                <a:solidFill>
                  <a:srgbClr val="273239"/>
                </a:solidFill>
                <a:effectLst/>
                <a:latin typeface="Times New Roman" panose="02020603050405020304" pitchFamily="18" charset="0"/>
                <a:cs typeface="Times New Roman" panose="02020603050405020304" pitchFamily="18" charset="0"/>
              </a:rPr>
              <a:t>istribution is used by LG to bucket data into bins. Instead of using every data point, the bins are used to iterate, calculate the gain, and divide the data.</a:t>
            </a:r>
          </a:p>
          <a:p>
            <a:r>
              <a:rPr lang="en-US" dirty="0">
                <a:solidFill>
                  <a:srgbClr val="273239"/>
                </a:solidFill>
                <a:latin typeface="Times New Roman" panose="02020603050405020304" pitchFamily="18" charset="0"/>
                <a:cs typeface="Times New Roman" panose="02020603050405020304" pitchFamily="18" charset="0"/>
              </a:rPr>
              <a:t>T</a:t>
            </a:r>
            <a:r>
              <a:rPr lang="en-US" b="0" i="0" dirty="0">
                <a:solidFill>
                  <a:srgbClr val="273239"/>
                </a:solidFill>
                <a:effectLst/>
                <a:latin typeface="Times New Roman" panose="02020603050405020304" pitchFamily="18" charset="0"/>
                <a:cs typeface="Times New Roman" panose="02020603050405020304" pitchFamily="18" charset="0"/>
              </a:rPr>
              <a:t>o reduce dimensionality reduction and speed up processing,</a:t>
            </a:r>
          </a:p>
          <a:p>
            <a:pPr marL="0" indent="0">
              <a:buNone/>
            </a:pPr>
            <a:endParaRPr lang="en-IN" b="1"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IN" b="1"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104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Tree expansion in LightGBM. Suppose a dataset with   1 2 n x ,x ,...,x and   1 2 n y ,y ,...,y as independent and pendent variables, respectively. The sum of the outputs of a set of decision tree mod     t e x is the predicted value of GBDT     Γ x , as given by Equation (6):">
            <a:extLst>
              <a:ext uri="{FF2B5EF4-FFF2-40B4-BE49-F238E27FC236}">
                <a16:creationId xmlns:a16="http://schemas.microsoft.com/office/drawing/2014/main" id="{2FEFE5A5-C134-4296-50BC-D9ACFFF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39" y="623888"/>
            <a:ext cx="9960077" cy="588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73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low chart of XGBoost and LightGBM training principle. | Download  Scientific Diagram">
            <a:extLst>
              <a:ext uri="{FF2B5EF4-FFF2-40B4-BE49-F238E27FC236}">
                <a16:creationId xmlns:a16="http://schemas.microsoft.com/office/drawing/2014/main" id="{389F0382-F594-44CE-9EE8-A21A6570E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4458"/>
            <a:ext cx="10363199" cy="532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9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F3BD-97C5-DB7A-4256-78FB72E85FF1}"/>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Boosting algorithm</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6BB25E-5576-859C-61C7-8458828B3A54}"/>
              </a:ext>
            </a:extLst>
          </p:cNvPr>
          <p:cNvSpPr>
            <a:spLocks noGrp="1"/>
          </p:cNvSpPr>
          <p:nvPr>
            <p:ph idx="1"/>
          </p:nvPr>
        </p:nvSpPr>
        <p:spPr/>
        <p:txBody>
          <a:bodyPr>
            <a:normAutofit/>
          </a:bodyPr>
          <a:lstStyle/>
          <a:p>
            <a:r>
              <a:rPr lang="en-US" b="0" i="0" dirty="0">
                <a:solidFill>
                  <a:srgbClr val="001D35"/>
                </a:solidFill>
                <a:effectLst/>
                <a:latin typeface="Times New Roman" panose="02020603050405020304" pitchFamily="18" charset="0"/>
                <a:cs typeface="Times New Roman" panose="02020603050405020304" pitchFamily="18" charset="0"/>
              </a:rPr>
              <a:t>Boosting algorithms are machine learning techniques that combine weak learners to improve the accuracy of predictive models. </a:t>
            </a:r>
          </a:p>
          <a:p>
            <a:r>
              <a:rPr lang="en-US" b="0" i="0" dirty="0">
                <a:solidFill>
                  <a:srgbClr val="001D35"/>
                </a:solidFill>
                <a:effectLst/>
                <a:latin typeface="Times New Roman" panose="02020603050405020304" pitchFamily="18" charset="0"/>
                <a:cs typeface="Times New Roman" panose="02020603050405020304" pitchFamily="18" charset="0"/>
              </a:rPr>
              <a:t>They are particularly useful for complex datasets and challenging prediction tasks</a:t>
            </a:r>
          </a:p>
          <a:p>
            <a:r>
              <a:rPr lang="en-US" dirty="0">
                <a:solidFill>
                  <a:srgbClr val="001D35"/>
                </a:solidFill>
                <a:latin typeface="Times New Roman" panose="02020603050405020304" pitchFamily="18" charset="0"/>
                <a:cs typeface="Times New Roman" panose="02020603050405020304" pitchFamily="18" charset="0"/>
              </a:rPr>
              <a:t>They are some boosting algorithms are</a:t>
            </a:r>
          </a:p>
          <a:p>
            <a:pPr marL="0" indent="0">
              <a:buNone/>
            </a:pPr>
            <a:r>
              <a:rPr lang="en-US" dirty="0">
                <a:solidFill>
                  <a:srgbClr val="001D35"/>
                </a:solidFill>
                <a:latin typeface="Times New Roman" panose="02020603050405020304" pitchFamily="18" charset="0"/>
                <a:cs typeface="Times New Roman" panose="02020603050405020304" pitchFamily="18" charset="0"/>
              </a:rPr>
              <a:t>	</a:t>
            </a:r>
            <a:r>
              <a:rPr lang="en-US" dirty="0" err="1">
                <a:solidFill>
                  <a:srgbClr val="001D35"/>
                </a:solidFill>
                <a:latin typeface="Times New Roman" panose="02020603050405020304" pitchFamily="18" charset="0"/>
                <a:cs typeface="Times New Roman" panose="02020603050405020304" pitchFamily="18" charset="0"/>
              </a:rPr>
              <a:t>Adaboost</a:t>
            </a:r>
            <a:r>
              <a:rPr lang="en-US" dirty="0">
                <a:solidFill>
                  <a:srgbClr val="001D35"/>
                </a:solidFill>
                <a:latin typeface="Times New Roman" panose="02020603050405020304" pitchFamily="18" charset="0"/>
                <a:cs typeface="Times New Roman" panose="02020603050405020304" pitchFamily="18" charset="0"/>
              </a:rPr>
              <a:t> algorithm</a:t>
            </a:r>
          </a:p>
          <a:p>
            <a:pPr marL="0" indent="0">
              <a:buNone/>
            </a:pPr>
            <a:r>
              <a:rPr lang="en-US" dirty="0">
                <a:solidFill>
                  <a:srgbClr val="001D35"/>
                </a:solidFill>
                <a:latin typeface="Times New Roman" panose="02020603050405020304" pitchFamily="18" charset="0"/>
                <a:cs typeface="Times New Roman" panose="02020603050405020304" pitchFamily="18" charset="0"/>
              </a:rPr>
              <a:t>	</a:t>
            </a:r>
            <a:r>
              <a:rPr lang="en-IN" i="0" dirty="0">
                <a:solidFill>
                  <a:srgbClr val="001D35"/>
                </a:solidFill>
                <a:effectLst/>
                <a:latin typeface="Google Sans"/>
              </a:rPr>
              <a:t>Extreme gradient boosting (</a:t>
            </a:r>
            <a:r>
              <a:rPr lang="en-IN" i="0" dirty="0" err="1">
                <a:solidFill>
                  <a:srgbClr val="001D35"/>
                </a:solidFill>
                <a:effectLst/>
                <a:latin typeface="Google Sans"/>
              </a:rPr>
              <a:t>XGBoost</a:t>
            </a:r>
            <a:r>
              <a:rPr lang="en-IN" i="0" dirty="0">
                <a:solidFill>
                  <a:srgbClr val="001D35"/>
                </a:solidFill>
                <a:effectLst/>
                <a:latin typeface="Google Sans"/>
              </a:rPr>
              <a:t>)</a:t>
            </a:r>
            <a:endParaRPr lang="en-US" dirty="0">
              <a:solidFill>
                <a:srgbClr val="001D35"/>
              </a:solidFill>
              <a:latin typeface="Times New Roman" panose="02020603050405020304" pitchFamily="18" charset="0"/>
              <a:cs typeface="Times New Roman" panose="02020603050405020304" pitchFamily="18" charset="0"/>
            </a:endParaRPr>
          </a:p>
          <a:p>
            <a:pPr marL="0" indent="0">
              <a:buNone/>
            </a:pPr>
            <a:r>
              <a:rPr lang="en-US" dirty="0">
                <a:solidFill>
                  <a:srgbClr val="001D35"/>
                </a:solidFill>
                <a:latin typeface="Times New Roman" panose="02020603050405020304" pitchFamily="18" charset="0"/>
                <a:cs typeface="Times New Roman" panose="02020603050405020304" pitchFamily="18" charset="0"/>
              </a:rPr>
              <a:t>	LG boosting algorithm</a:t>
            </a:r>
          </a:p>
          <a:p>
            <a:pPr marL="0" indent="0">
              <a:buNone/>
            </a:pPr>
            <a:r>
              <a:rPr lang="en-US" dirty="0">
                <a:solidFill>
                  <a:srgbClr val="001D35"/>
                </a:solidFill>
                <a:latin typeface="Times New Roman" panose="02020603050405020304" pitchFamily="18" charset="0"/>
                <a:cs typeface="Times New Roman" panose="02020603050405020304" pitchFamily="18" charset="0"/>
              </a:rPr>
              <a:t>	</a:t>
            </a:r>
            <a:r>
              <a:rPr lang="en-US" dirty="0" err="1">
                <a:solidFill>
                  <a:srgbClr val="001D35"/>
                </a:solidFill>
                <a:latin typeface="Times New Roman" panose="02020603050405020304" pitchFamily="18" charset="0"/>
                <a:cs typeface="Times New Roman" panose="02020603050405020304" pitchFamily="18" charset="0"/>
              </a:rPr>
              <a:t>Catboost</a:t>
            </a:r>
            <a:r>
              <a:rPr lang="en-US" dirty="0">
                <a:solidFill>
                  <a:srgbClr val="001D35"/>
                </a:solidFill>
                <a:latin typeface="Times New Roman" panose="02020603050405020304" pitchFamily="18" charset="0"/>
                <a:cs typeface="Times New Roman" panose="02020603050405020304" pitchFamily="18" charset="0"/>
              </a:rPr>
              <a:t>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93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C9F6-C49B-1D47-481D-5A9E001AD745}"/>
              </a:ext>
            </a:extLst>
          </p:cNvPr>
          <p:cNvSpPr>
            <a:spLocks noGrp="1"/>
          </p:cNvSpPr>
          <p:nvPr>
            <p:ph type="title"/>
          </p:nvPr>
        </p:nvSpPr>
        <p:spPr/>
        <p:txBody>
          <a:bodyPr>
            <a:normAutofit/>
          </a:bodyPr>
          <a:lstStyle/>
          <a:p>
            <a:r>
              <a:rPr lang="en-US" sz="4000" b="1" dirty="0">
                <a:solidFill>
                  <a:srgbClr val="001D35"/>
                </a:solidFill>
                <a:latin typeface="Times New Roman" panose="02020603050405020304" pitchFamily="18" charset="0"/>
                <a:cs typeface="Times New Roman" panose="02020603050405020304" pitchFamily="18" charset="0"/>
              </a:rPr>
              <a:t>ADABOOST ALGORITHM</a:t>
            </a:r>
            <a:endParaRPr lang="en-IN" sz="4000" b="1" dirty="0"/>
          </a:p>
        </p:txBody>
      </p:sp>
      <p:sp>
        <p:nvSpPr>
          <p:cNvPr id="3" name="Content Placeholder 2">
            <a:extLst>
              <a:ext uri="{FF2B5EF4-FFF2-40B4-BE49-F238E27FC236}">
                <a16:creationId xmlns:a16="http://schemas.microsoft.com/office/drawing/2014/main" id="{D2051342-3E8C-2AC4-9228-EB7FAB577BCC}"/>
              </a:ext>
            </a:extLst>
          </p:cNvPr>
          <p:cNvSpPr>
            <a:spLocks noGrp="1"/>
          </p:cNvSpPr>
          <p:nvPr>
            <p:ph idx="1"/>
          </p:nvPr>
        </p:nvSpPr>
        <p:spPr/>
        <p:txBody>
          <a:bodyPr>
            <a:noAutofit/>
          </a:bodyPr>
          <a:lstStyle/>
          <a:p>
            <a:r>
              <a:rPr lang="en-US" b="0" i="0" dirty="0">
                <a:solidFill>
                  <a:srgbClr val="273239"/>
                </a:solidFill>
                <a:effectLst/>
                <a:latin typeface="Times New Roman" panose="02020603050405020304" pitchFamily="18" charset="0"/>
                <a:cs typeface="Times New Roman" panose="02020603050405020304" pitchFamily="18" charset="0"/>
              </a:rPr>
              <a:t>Adaptive Boosting is an ensemble learning and it is to iteratively train the weak classifier on the training dataset with each successive classifier giving more weightage to the data points that are misclassified.</a:t>
            </a:r>
          </a:p>
          <a:p>
            <a:r>
              <a:rPr lang="en-US" b="0" i="0" dirty="0">
                <a:solidFill>
                  <a:srgbClr val="273239"/>
                </a:solidFill>
                <a:effectLst/>
                <a:latin typeface="Times New Roman" panose="02020603050405020304" pitchFamily="18" charset="0"/>
                <a:cs typeface="Times New Roman" panose="02020603050405020304" pitchFamily="18" charset="0"/>
              </a:rPr>
              <a:t> The final AdaBoost model is decided by combining all the weak classifier that has been used for training with the weightage given to the models according to their accuracies.</a:t>
            </a:r>
          </a:p>
          <a:p>
            <a:r>
              <a:rPr lang="en-US" b="0" i="0" dirty="0">
                <a:solidFill>
                  <a:srgbClr val="273239"/>
                </a:solidFill>
                <a:effectLst/>
                <a:latin typeface="Times New Roman" panose="02020603050405020304" pitchFamily="18" charset="0"/>
                <a:cs typeface="Times New Roman" panose="02020603050405020304" pitchFamily="18" charset="0"/>
              </a:rPr>
              <a:t> The weak model which has the highest accuracy is given the highest weightage while the model which has the lowest accuracy is given a lower weightage. </a:t>
            </a:r>
          </a:p>
        </p:txBody>
      </p:sp>
    </p:spTree>
    <p:extLst>
      <p:ext uri="{BB962C8B-B14F-4D97-AF65-F5344CB8AC3E}">
        <p14:creationId xmlns:p14="http://schemas.microsoft.com/office/powerpoint/2010/main" val="98206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osting Algorithms ">
            <a:extLst>
              <a:ext uri="{FF2B5EF4-FFF2-40B4-BE49-F238E27FC236}">
                <a16:creationId xmlns:a16="http://schemas.microsoft.com/office/drawing/2014/main" id="{CFB1F4E8-8AC0-87FB-FAA8-FEE46C791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57238"/>
            <a:ext cx="952500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5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42B1-96E6-9B8A-3B00-DCE05A9DE60D}"/>
              </a:ext>
            </a:extLst>
          </p:cNvPr>
          <p:cNvSpPr>
            <a:spLocks noGrp="1"/>
          </p:cNvSpPr>
          <p:nvPr>
            <p:ph type="title"/>
          </p:nvPr>
        </p:nvSpPr>
        <p:spPr/>
        <p:txBody>
          <a:bodyPr/>
          <a:lstStyle/>
          <a:p>
            <a:r>
              <a:rPr lang="en-IN" sz="4000" b="1" i="0" dirty="0">
                <a:solidFill>
                  <a:srgbClr val="273239"/>
                </a:solidFill>
                <a:effectLst/>
                <a:latin typeface="Times New Roman" panose="02020603050405020304" pitchFamily="18" charset="0"/>
                <a:cs typeface="Times New Roman" panose="02020603050405020304" pitchFamily="18" charset="0"/>
              </a:rPr>
              <a:t>AdaBoost Algorithm how it works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68FE353-D871-9D68-6EA1-8D316B951008}"/>
              </a:ext>
            </a:extLst>
          </p:cNvPr>
          <p:cNvSpPr>
            <a:spLocks noGrp="1"/>
          </p:cNvSpPr>
          <p:nvPr>
            <p:ph idx="1"/>
          </p:nvPr>
        </p:nvSpPr>
        <p:spPr/>
        <p:txBody>
          <a:bodyPr>
            <a:normAutofit/>
          </a:bodyPr>
          <a:lstStyle/>
          <a:p>
            <a:pPr algn="l" rtl="0" fontAlgn="base">
              <a:spcAft>
                <a:spcPts val="750"/>
              </a:spcAft>
            </a:pPr>
            <a:r>
              <a:rPr lang="en-US" b="1" i="0" dirty="0">
                <a:solidFill>
                  <a:srgbClr val="273239"/>
                </a:solidFill>
                <a:effectLst/>
                <a:latin typeface="Times New Roman" panose="02020603050405020304" pitchFamily="18" charset="0"/>
                <a:cs typeface="Times New Roman" panose="02020603050405020304" pitchFamily="18" charset="0"/>
              </a:rPr>
              <a:t>Step1</a:t>
            </a:r>
            <a:r>
              <a:rPr lang="en-US" b="0" i="0" dirty="0">
                <a:solidFill>
                  <a:srgbClr val="273239"/>
                </a:solidFill>
                <a:effectLst/>
                <a:latin typeface="Times New Roman" panose="02020603050405020304" pitchFamily="18" charset="0"/>
                <a:cs typeface="Times New Roman" panose="02020603050405020304" pitchFamily="18" charset="0"/>
              </a:rPr>
              <a:t> – Initialize the weights </a:t>
            </a:r>
          </a:p>
          <a:p>
            <a:pPr algn="l" rtl="0" fontAlgn="base">
              <a:spcAft>
                <a:spcPts val="750"/>
              </a:spcAft>
            </a:pPr>
            <a:r>
              <a:rPr lang="en-US" b="1" i="0" dirty="0">
                <a:solidFill>
                  <a:srgbClr val="273239"/>
                </a:solidFill>
                <a:effectLst/>
                <a:latin typeface="Times New Roman" panose="02020603050405020304" pitchFamily="18" charset="0"/>
                <a:cs typeface="Times New Roman" panose="02020603050405020304" pitchFamily="18" charset="0"/>
              </a:rPr>
              <a:t>Step2</a:t>
            </a:r>
            <a:r>
              <a:rPr lang="en-US" b="0" i="0" dirty="0">
                <a:solidFill>
                  <a:srgbClr val="273239"/>
                </a:solidFill>
                <a:effectLst/>
                <a:latin typeface="Times New Roman" panose="02020603050405020304" pitchFamily="18" charset="0"/>
                <a:cs typeface="Times New Roman" panose="02020603050405020304" pitchFamily="18" charset="0"/>
              </a:rPr>
              <a:t> – Train weak classifiers</a:t>
            </a:r>
          </a:p>
          <a:p>
            <a:r>
              <a:rPr lang="en-US" b="1" i="0" dirty="0">
                <a:solidFill>
                  <a:srgbClr val="273239"/>
                </a:solidFill>
                <a:effectLst/>
                <a:latin typeface="Times New Roman" panose="02020603050405020304" pitchFamily="18" charset="0"/>
                <a:cs typeface="Times New Roman" panose="02020603050405020304" pitchFamily="18" charset="0"/>
              </a:rPr>
              <a:t>Step3</a:t>
            </a:r>
            <a:r>
              <a:rPr lang="en-US" b="0" i="0" dirty="0">
                <a:solidFill>
                  <a:srgbClr val="273239"/>
                </a:solidFill>
                <a:effectLst/>
                <a:latin typeface="Times New Roman" panose="02020603050405020304" pitchFamily="18" charset="0"/>
                <a:cs typeface="Times New Roman" panose="02020603050405020304" pitchFamily="18" charset="0"/>
              </a:rPr>
              <a:t> – Calculate the error rate and importance of each weak model M</a:t>
            </a:r>
            <a:r>
              <a:rPr lang="en-US" b="0" i="0" baseline="-25000" dirty="0">
                <a:solidFill>
                  <a:srgbClr val="273239"/>
                </a:solidFill>
                <a:effectLst/>
                <a:latin typeface="Times New Roman" panose="02020603050405020304" pitchFamily="18" charset="0"/>
                <a:cs typeface="Times New Roman" panose="02020603050405020304" pitchFamily="18" charset="0"/>
              </a:rPr>
              <a:t>k</a:t>
            </a:r>
          </a:p>
          <a:p>
            <a:r>
              <a:rPr lang="en-US" b="1" i="0" dirty="0">
                <a:solidFill>
                  <a:srgbClr val="273239"/>
                </a:solidFill>
                <a:effectLst/>
                <a:latin typeface="Times New Roman" panose="02020603050405020304" pitchFamily="18" charset="0"/>
                <a:cs typeface="Times New Roman" panose="02020603050405020304" pitchFamily="18" charset="0"/>
              </a:rPr>
              <a:t>Step4 </a:t>
            </a:r>
            <a:r>
              <a:rPr lang="en-US" b="0" i="0" dirty="0">
                <a:solidFill>
                  <a:srgbClr val="273239"/>
                </a:solidFill>
                <a:effectLst/>
                <a:latin typeface="Times New Roman" panose="02020603050405020304" pitchFamily="18" charset="0"/>
                <a:cs typeface="Times New Roman" panose="02020603050405020304" pitchFamily="18" charset="0"/>
              </a:rPr>
              <a:t>– Update data point weight for each data point W</a:t>
            </a:r>
            <a:r>
              <a:rPr lang="en-US" b="0" i="0" baseline="-25000" dirty="0">
                <a:solidFill>
                  <a:srgbClr val="273239"/>
                </a:solidFill>
                <a:effectLst/>
                <a:latin typeface="Times New Roman" panose="02020603050405020304" pitchFamily="18" charset="0"/>
                <a:cs typeface="Times New Roman" panose="02020603050405020304" pitchFamily="18" charset="0"/>
              </a:rPr>
              <a:t>i </a:t>
            </a:r>
            <a:endParaRPr lang="en-US" baseline="-25000" dirty="0">
              <a:solidFill>
                <a:srgbClr val="273239"/>
              </a:solidFill>
              <a:latin typeface="Times New Roman" panose="02020603050405020304" pitchFamily="18" charset="0"/>
              <a:cs typeface="Times New Roman" panose="02020603050405020304" pitchFamily="18" charset="0"/>
            </a:endParaRPr>
          </a:p>
          <a:p>
            <a:r>
              <a:rPr lang="en-US" b="1" i="0" dirty="0">
                <a:solidFill>
                  <a:srgbClr val="273239"/>
                </a:solidFill>
                <a:effectLst/>
                <a:latin typeface="Times New Roman" panose="02020603050405020304" pitchFamily="18" charset="0"/>
                <a:cs typeface="Times New Roman" panose="02020603050405020304" pitchFamily="18" charset="0"/>
              </a:rPr>
              <a:t>Step5 </a:t>
            </a:r>
            <a:r>
              <a:rPr lang="en-US" b="0" i="0" dirty="0">
                <a:solidFill>
                  <a:srgbClr val="273239"/>
                </a:solidFill>
                <a:effectLst/>
                <a:latin typeface="Times New Roman" panose="02020603050405020304" pitchFamily="18" charset="0"/>
                <a:cs typeface="Times New Roman" panose="02020603050405020304" pitchFamily="18" charset="0"/>
              </a:rPr>
              <a:t>– Normalize the Instance weight </a:t>
            </a:r>
            <a:endParaRPr lang="en-US" b="0" i="0" baseline="-25000" dirty="0">
              <a:solidFill>
                <a:srgbClr val="273239"/>
              </a:solidFill>
              <a:effectLst/>
              <a:latin typeface="Times New Roman" panose="02020603050405020304" pitchFamily="18" charset="0"/>
              <a:cs typeface="Times New Roman" panose="02020603050405020304" pitchFamily="18" charset="0"/>
            </a:endParaRPr>
          </a:p>
          <a:p>
            <a:r>
              <a:rPr lang="en-US" b="1" i="0" dirty="0">
                <a:solidFill>
                  <a:srgbClr val="273239"/>
                </a:solidFill>
                <a:effectLst/>
                <a:latin typeface="Times New Roman" panose="02020603050405020304" pitchFamily="18" charset="0"/>
                <a:cs typeface="Times New Roman" panose="02020603050405020304" pitchFamily="18" charset="0"/>
              </a:rPr>
              <a:t>Step6 </a:t>
            </a:r>
            <a:r>
              <a:rPr lang="en-US" b="0" i="0" dirty="0">
                <a:solidFill>
                  <a:srgbClr val="273239"/>
                </a:solidFill>
                <a:effectLst/>
                <a:latin typeface="Times New Roman" panose="02020603050405020304" pitchFamily="18" charset="0"/>
                <a:cs typeface="Times New Roman" panose="02020603050405020304" pitchFamily="18" charset="0"/>
              </a:rPr>
              <a:t>– Repeat steps 2-5 for K iterations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25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29D51BC-D0C2-5408-8D6E-EFF638645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052" y="353961"/>
            <a:ext cx="9320979"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68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8A0145E-D8C5-4C8E-FEEC-2AF2347F6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609600"/>
            <a:ext cx="9645445" cy="534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8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3B88-023F-0F0B-C05B-D97EA2236DF9}"/>
              </a:ext>
            </a:extLst>
          </p:cNvPr>
          <p:cNvSpPr>
            <a:spLocks noGrp="1"/>
          </p:cNvSpPr>
          <p:nvPr>
            <p:ph type="title"/>
          </p:nvPr>
        </p:nvSpPr>
        <p:spPr/>
        <p:txBody>
          <a:bodyPr>
            <a:normAutofit/>
          </a:bodyPr>
          <a:lstStyle/>
          <a:p>
            <a:r>
              <a:rPr lang="en-IN" sz="4000" i="0" dirty="0">
                <a:solidFill>
                  <a:srgbClr val="001D35"/>
                </a:solidFill>
                <a:effectLst/>
                <a:latin typeface="Times New Roman" panose="02020603050405020304" pitchFamily="18" charset="0"/>
                <a:cs typeface="Times New Roman" panose="02020603050405020304" pitchFamily="18" charset="0"/>
              </a:rPr>
              <a:t>Extreme gradient boosting</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EA8A15-C8DD-FFAE-3E40-0965C342A6A2}"/>
              </a:ext>
            </a:extLst>
          </p:cNvPr>
          <p:cNvSpPr>
            <a:spLocks noGrp="1"/>
          </p:cNvSpPr>
          <p:nvPr>
            <p:ph idx="1"/>
          </p:nvPr>
        </p:nvSpPr>
        <p:spPr/>
        <p:txBody>
          <a:bodyPr>
            <a:normAutofit/>
          </a:bodyPr>
          <a:lstStyle/>
          <a:p>
            <a:r>
              <a:rPr lang="en-US" b="1" i="0" dirty="0" err="1">
                <a:solidFill>
                  <a:srgbClr val="273239"/>
                </a:solidFill>
                <a:effectLst/>
                <a:latin typeface="Times New Roman" panose="02020603050405020304" pitchFamily="18" charset="0"/>
                <a:cs typeface="Times New Roman" panose="02020603050405020304" pitchFamily="18" charset="0"/>
              </a:rPr>
              <a:t>XGBoost</a:t>
            </a:r>
            <a:r>
              <a:rPr lang="en-US" b="0" i="0" dirty="0">
                <a:solidFill>
                  <a:srgbClr val="273239"/>
                </a:solidFill>
                <a:effectLst/>
                <a:latin typeface="Times New Roman" panose="02020603050405020304" pitchFamily="18" charset="0"/>
                <a:cs typeface="Times New Roman" panose="02020603050405020304" pitchFamily="18" charset="0"/>
              </a:rPr>
              <a:t> is an optimized distributed gradient boosting library designed for efficient and scalable training. It is an ensemble learning method that combines multiple weak models to produce a stronger prediction </a:t>
            </a:r>
          </a:p>
          <a:p>
            <a:r>
              <a:rPr lang="en-US" dirty="0">
                <a:solidFill>
                  <a:srgbClr val="273239"/>
                </a:solidFill>
                <a:latin typeface="Times New Roman" panose="02020603050405020304" pitchFamily="18" charset="0"/>
                <a:cs typeface="Times New Roman" panose="02020603050405020304" pitchFamily="18" charset="0"/>
              </a:rPr>
              <a:t>It</a:t>
            </a:r>
            <a:r>
              <a:rPr lang="en-US" b="0" i="0" dirty="0">
                <a:solidFill>
                  <a:srgbClr val="273239"/>
                </a:solidFill>
                <a:effectLst/>
                <a:latin typeface="Times New Roman" panose="02020603050405020304" pitchFamily="18" charset="0"/>
                <a:cs typeface="Times New Roman" panose="02020603050405020304" pitchFamily="18" charset="0"/>
              </a:rPr>
              <a:t> has become one of the most popular algorithms due to its ability to handle large datasets and ability to achieve state-of-the-art performance</a:t>
            </a:r>
          </a:p>
          <a:p>
            <a:r>
              <a:rPr lang="en-US" sz="3000" dirty="0">
                <a:solidFill>
                  <a:srgbClr val="273239"/>
                </a:solidFill>
                <a:latin typeface="Times New Roman" panose="02020603050405020304" pitchFamily="18" charset="0"/>
                <a:cs typeface="Times New Roman" panose="02020603050405020304" pitchFamily="18" charset="0"/>
              </a:rPr>
              <a:t>T</a:t>
            </a:r>
            <a:r>
              <a:rPr lang="en-US" sz="3000" b="0" i="0" dirty="0">
                <a:solidFill>
                  <a:srgbClr val="273239"/>
                </a:solidFill>
                <a:effectLst/>
                <a:latin typeface="Times New Roman" panose="02020603050405020304" pitchFamily="18" charset="0"/>
                <a:cs typeface="Times New Roman" panose="02020603050405020304" pitchFamily="18" charset="0"/>
              </a:rPr>
              <a:t>he key features is its efficient handling of missing values and support parallel processing, making it possible to train large datasets in a reasonable amount of time.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40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XGBoost - GeeksforGeeks">
            <a:extLst>
              <a:ext uri="{FF2B5EF4-FFF2-40B4-BE49-F238E27FC236}">
                <a16:creationId xmlns:a16="http://schemas.microsoft.com/office/drawing/2014/main" id="{8C85B87F-E721-DD80-C14E-94DFAC331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239" y="589936"/>
            <a:ext cx="10441857" cy="5529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101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469</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Google Sans</vt:lpstr>
      <vt:lpstr>Inter</vt:lpstr>
      <vt:lpstr>Nunito</vt:lpstr>
      <vt:lpstr>Times New Roman</vt:lpstr>
      <vt:lpstr>Office Theme</vt:lpstr>
      <vt:lpstr>Boosting Algorithm Assignment </vt:lpstr>
      <vt:lpstr>Boosting algorithm </vt:lpstr>
      <vt:lpstr>ADABOOST ALGORITHM</vt:lpstr>
      <vt:lpstr>PowerPoint Presentation</vt:lpstr>
      <vt:lpstr>AdaBoost Algorithm how it works </vt:lpstr>
      <vt:lpstr>PowerPoint Presentation</vt:lpstr>
      <vt:lpstr>PowerPoint Presentation</vt:lpstr>
      <vt:lpstr>Extreme gradient boosting</vt:lpstr>
      <vt:lpstr>PowerPoint Presentation</vt:lpstr>
      <vt:lpstr>PowerPoint Presentation</vt:lpstr>
      <vt:lpstr>XGBoost Model Benefits</vt:lpstr>
      <vt:lpstr>LG BOOSTING ALGORITHM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rsksowmi@gmail.com</dc:creator>
  <cp:lastModifiedBy>rsksowmi@gmail.com</cp:lastModifiedBy>
  <cp:revision>4</cp:revision>
  <dcterms:created xsi:type="dcterms:W3CDTF">2024-12-31T05:01:50Z</dcterms:created>
  <dcterms:modified xsi:type="dcterms:W3CDTF">2024-12-31T07:34:37Z</dcterms:modified>
</cp:coreProperties>
</file>