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75" r:id="rId7"/>
    <p:sldId id="276" r:id="rId8"/>
    <p:sldId id="263" r:id="rId9"/>
    <p:sldId id="265" r:id="rId10"/>
    <p:sldId id="274" r:id="rId11"/>
    <p:sldId id="270" r:id="rId12"/>
    <p:sldId id="272" r:id="rId13"/>
    <p:sldId id="273" r:id="rId14"/>
    <p:sldId id="277" r:id="rId15"/>
    <p:sldId id="278" r:id="rId16"/>
    <p:sldId id="279" r:id="rId17"/>
    <p:sldId id="280" r:id="rId18"/>
    <p:sldId id="266" r:id="rId19"/>
    <p:sldId id="267" r:id="rId20"/>
    <p:sldId id="268" r:id="rId21"/>
    <p:sldId id="269" r:id="rId22"/>
  </p:sldIdLst>
  <p:sldSz cx="9144000" cy="5143500" type="screen16x9"/>
  <p:notesSz cx="6858000" cy="9144000"/>
  <p:embeddedFontLst>
    <p:embeddedFont>
      <p:font typeface="Algerian" panose="04020705040A02060702" pitchFamily="82" charset="0"/>
      <p:regular r:id="rId24"/>
    </p:embeddedFont>
    <p:embeddedFont>
      <p:font typeface="Century Schoolbook" panose="02040604050505020304"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472C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87FC0E-711F-4242-BFB5-3BB9D27A4FB8}">
  <a:tblStyle styleId="{0D87FC0E-711F-4242-BFB5-3BB9D27A4FB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953573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4ba4e5d1c_2_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224ba4e5d1c_2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3875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24ba4e5d1c_2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224ba4e5d1c_2_2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24ba4e5d1c_2_2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18</a:t>
            </a:fld>
            <a:endParaRPr/>
          </a:p>
        </p:txBody>
      </p:sp>
    </p:spTree>
    <p:extLst>
      <p:ext uri="{BB962C8B-B14F-4D97-AF65-F5344CB8AC3E}">
        <p14:creationId xmlns:p14="http://schemas.microsoft.com/office/powerpoint/2010/main" val="28974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24ba4e5d1c_2_2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224ba4e5d1c_2_2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51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24ba4e5d1c_2_2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g224ba4e5d1c_2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440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4ba4e5d1c_2_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224ba4e5d1c_2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8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4ba4e5d1c_2_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224ba4e5d1c_2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381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4ba4e5d1c_2_1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224ba4e5d1c_2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774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24ba4e5d1c_2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5" name="Google Shape;165;g224ba4e5d1c_2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21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4ba4e5d1c_2_1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224ba4e5d1c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0213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4ba4e5d1c_2_1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224ba4e5d1c_2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6111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4ba4e5d1c_2_1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24ba4e5d1c_2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348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24ba4e5d1c_2_1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224ba4e5d1c_2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396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59" name="Google Shape;59;p14" descr="A picture containing drawing&#10;&#10;Description automatically generated"/>
          <p:cNvPicPr preferRelativeResize="0"/>
          <p:nvPr/>
        </p:nvPicPr>
        <p:blipFill rotWithShape="1">
          <a:blip r:embed="rId2">
            <a:alphaModFix amt="5000"/>
          </a:blip>
          <a:srcRect/>
          <a:stretch/>
        </p:blipFill>
        <p:spPr>
          <a:xfrm>
            <a:off x="-1" y="0"/>
            <a:ext cx="9144001" cy="5143499"/>
          </a:xfrm>
          <a:prstGeom prst="rect">
            <a:avLst/>
          </a:prstGeom>
          <a:noFill/>
          <a:ln>
            <a:noFill/>
          </a:ln>
        </p:spPr>
      </p:pic>
      <p:sp>
        <p:nvSpPr>
          <p:cNvPr id="60" name="Google Shape;60;p14"/>
          <p:cNvSpPr txBox="1">
            <a:spLocks noGrp="1"/>
          </p:cNvSpPr>
          <p:nvPr>
            <p:ph type="dt" idx="10"/>
          </p:nvPr>
        </p:nvSpPr>
        <p:spPr>
          <a:xfrm>
            <a:off x="628650" y="4767263"/>
            <a:ext cx="71177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1969078" y="4767263"/>
            <a:ext cx="4145972"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8001000" y="4767263"/>
            <a:ext cx="51435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5" descr="A picture containing drawing&#10;&#10;Description automatically generated"/>
          <p:cNvPicPr preferRelativeResize="0"/>
          <p:nvPr/>
        </p:nvPicPr>
        <p:blipFill rotWithShape="1">
          <a:blip r:embed="rId2">
            <a:alphaModFix amt="5000"/>
          </a:blip>
          <a:srcRect/>
          <a:stretch/>
        </p:blipFill>
        <p:spPr>
          <a:xfrm>
            <a:off x="0" y="0"/>
            <a:ext cx="9144000" cy="52578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3" name="Google Shape;73;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9" name="Google Shape;79;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0" name="Google Shape;80;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1" name="Google Shape;91;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5" name="Google Shape;95;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3" name="Google Shape;103;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4" name="Google Shape;104;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5" name="Google Shape;105;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7" name="Google Shape;107;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0" name="Google Shape;110;p22"/>
          <p:cNvSpPr>
            <a:spLocks noGrp="1"/>
          </p:cNvSpPr>
          <p:nvPr>
            <p:ph type="pic" idx="2"/>
          </p:nvPr>
        </p:nvSpPr>
        <p:spPr>
          <a:xfrm>
            <a:off x="3887391" y="740569"/>
            <a:ext cx="4629150" cy="3655219"/>
          </a:xfrm>
          <a:prstGeom prst="rect">
            <a:avLst/>
          </a:prstGeom>
          <a:noFill/>
          <a:ln>
            <a:noFill/>
          </a:ln>
        </p:spPr>
      </p:sp>
      <p:sp>
        <p:nvSpPr>
          <p:cNvPr id="111" name="Google Shape;111;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2" name="Google Shape;112;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3" name="Google Shape;113;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7" name="Google Shape;117;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9" name="Google Shape;119;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5" name="Google Shape;125;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p:nvPr/>
        </p:nvSpPr>
        <p:spPr>
          <a:xfrm>
            <a:off x="0" y="68902"/>
            <a:ext cx="9144000" cy="500461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en" sz="3200" b="1" i="0" u="none" strike="noStrike" cap="none" dirty="0">
                <a:solidFill>
                  <a:schemeClr val="dk1"/>
                </a:solidFill>
                <a:latin typeface="Times New Roman" panose="02020603050405020304" pitchFamily="18" charset="0"/>
                <a:ea typeface="Angsana New"/>
                <a:cs typeface="Times New Roman" panose="02020603050405020304" pitchFamily="18" charset="0"/>
                <a:sym typeface="Angsana New"/>
              </a:rPr>
              <a:t>   KGiSL INSTITUTE OF TECHNOLOGY</a:t>
            </a:r>
            <a:endParaRPr sz="3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700"/>
              <a:buFont typeface="Arial"/>
              <a:buNone/>
            </a:pPr>
            <a:r>
              <a:rPr lang="en" sz="3200" b="1" i="0" u="none" strike="noStrike" cap="none" dirty="0">
                <a:solidFill>
                  <a:schemeClr val="dk1"/>
                </a:solidFill>
                <a:latin typeface="Times New Roman" panose="02020603050405020304" pitchFamily="18" charset="0"/>
                <a:ea typeface="Angsana New"/>
                <a:cs typeface="Times New Roman" panose="02020603050405020304" pitchFamily="18" charset="0"/>
                <a:sym typeface="Angsana New"/>
              </a:rPr>
              <a:t>COIMBATORE</a:t>
            </a:r>
            <a:endParaRPr sz="3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300"/>
              <a:buFont typeface="Arial"/>
              <a:buNone/>
            </a:pPr>
            <a:r>
              <a:rPr lang="en" sz="2300" b="1" i="0" u="none" strike="noStrike" cap="none" dirty="0">
                <a:solidFill>
                  <a:srgbClr val="1F3864"/>
                </a:solidFill>
                <a:latin typeface="Algerian"/>
                <a:ea typeface="Algerian"/>
                <a:cs typeface="Algerian"/>
                <a:sym typeface="Algerian"/>
              </a:rPr>
              <a:t>DEPARTMENT OF computer science &amp; engineering</a:t>
            </a:r>
            <a:endParaRPr sz="2300" b="1" i="0" u="none" strike="noStrike" cap="none" dirty="0">
              <a:solidFill>
                <a:srgbClr val="1F3864"/>
              </a:solidFill>
              <a:latin typeface="Algerian"/>
              <a:ea typeface="Algerian"/>
              <a:cs typeface="Algerian"/>
              <a:sym typeface="Algerian"/>
            </a:endParaRPr>
          </a:p>
          <a:p>
            <a:pPr marL="0" marR="0" lvl="0" indent="0" algn="ctr" rtl="0">
              <a:lnSpc>
                <a:spcPct val="100000"/>
              </a:lnSpc>
              <a:spcBef>
                <a:spcPts val="0"/>
              </a:spcBef>
              <a:spcAft>
                <a:spcPts val="0"/>
              </a:spcAft>
              <a:buClr>
                <a:srgbClr val="000000"/>
              </a:buClr>
              <a:buSzPts val="2300"/>
              <a:buFont typeface="Arial"/>
              <a:buNone/>
            </a:pPr>
            <a:r>
              <a:rPr lang="en" sz="2300" b="1" i="0" u="none" strike="noStrike" cap="none" dirty="0">
                <a:solidFill>
                  <a:srgbClr val="1F3864"/>
                </a:solidFill>
                <a:latin typeface="Algerian"/>
                <a:ea typeface="Algerian"/>
                <a:cs typeface="Algerian"/>
                <a:sym typeface="Algerian"/>
              </a:rPr>
              <a:t>Project phase review # 02</a:t>
            </a:r>
          </a:p>
          <a:p>
            <a:pPr lvl="0" algn="ctr">
              <a:buSzPts val="2300"/>
            </a:pPr>
            <a:r>
              <a:rPr lang="en-US" sz="2000" dirty="0"/>
              <a:t>AI DRIVEN SENSOR DRIVEN SYSTEM FOR IRRIGATION AND WATER WASTE MINIMIZATION</a:t>
            </a:r>
          </a:p>
          <a:p>
            <a:pPr lvl="0" algn="ctr">
              <a:buSzPts val="2300"/>
            </a:pPr>
            <a:r>
              <a:rPr lang="en" sz="1600" b="1" dirty="0">
                <a:solidFill>
                  <a:schemeClr val="tx1"/>
                </a:solidFill>
                <a:latin typeface="Times New Roman" panose="02020603050405020304" pitchFamily="18" charset="0"/>
                <a:cs typeface="Times New Roman" panose="02020603050405020304" pitchFamily="18" charset="0"/>
                <a:sym typeface="Times New Roman"/>
              </a:rPr>
              <a:t>TEAM</a:t>
            </a:r>
            <a:r>
              <a:rPr lang="en" sz="23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 sz="1600" b="1" dirty="0">
                <a:solidFill>
                  <a:schemeClr val="tx1"/>
                </a:solidFill>
                <a:latin typeface="Times New Roman" panose="02020603050405020304" pitchFamily="18" charset="0"/>
                <a:cs typeface="Times New Roman" panose="02020603050405020304" pitchFamily="18" charset="0"/>
                <a:sym typeface="Times New Roman"/>
              </a:rPr>
              <a:t>MEMBERS</a:t>
            </a:r>
            <a:r>
              <a:rPr lang="en" sz="23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1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3000"/>
              <a:buFont typeface="Arial"/>
              <a:buNone/>
            </a:pPr>
            <a:r>
              <a:rPr lang="en" sz="3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 sz="21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711720104061 Pavithra B			                           711720104064 Priyadharsini M</a:t>
            </a:r>
            <a:endParaRPr sz="21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100"/>
              <a:buFont typeface="Arial"/>
              <a:buNone/>
            </a:pPr>
            <a:r>
              <a:rPr lang="en" sz="21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711720104071 Rositha A			</a:t>
            </a:r>
            <a:endParaRPr lang="en" sz="2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rgbClr val="000000"/>
              </a:buClr>
              <a:buSzPts val="2100"/>
              <a:buFont typeface="Arial"/>
              <a:buNone/>
            </a:pPr>
            <a:r>
              <a:rPr lang="en" sz="21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711720104092 Sowmiya P</a:t>
            </a:r>
          </a:p>
          <a:p>
            <a:pPr marL="0" marR="0" lvl="0" indent="0" algn="l" rtl="0">
              <a:lnSpc>
                <a:spcPct val="100000"/>
              </a:lnSpc>
              <a:spcBef>
                <a:spcPts val="0"/>
              </a:spcBef>
              <a:spcAft>
                <a:spcPts val="0"/>
              </a:spcAft>
              <a:buClr>
                <a:srgbClr val="000000"/>
              </a:buClr>
              <a:buSzPts val="2100"/>
              <a:buFont typeface="Arial"/>
              <a:buNone/>
            </a:pPr>
            <a:r>
              <a:rPr lang="en" sz="23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Under the guidance of :</a:t>
            </a:r>
            <a:endParaRPr sz="11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buSzPts val="3000"/>
            </a:pPr>
            <a:r>
              <a:rPr lang="en" sz="3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 sz="2100" b="1" dirty="0">
                <a:solidFill>
                  <a:schemeClr val="dk1"/>
                </a:solidFill>
                <a:latin typeface="Times New Roman" panose="02020603050405020304" pitchFamily="18" charset="0"/>
                <a:ea typeface="Times New Roman"/>
                <a:cs typeface="Times New Roman" panose="02020603050405020304" pitchFamily="18" charset="0"/>
                <a:sym typeface="Times New Roman"/>
              </a:rPr>
              <a:t>Ms. Aruna T N , AP/CSE</a:t>
            </a:r>
            <a:endParaRPr sz="2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32" name="Google Shape;132;p25"/>
          <p:cNvPicPr preferRelativeResize="0"/>
          <p:nvPr/>
        </p:nvPicPr>
        <p:blipFill rotWithShape="1">
          <a:blip r:embed="rId3">
            <a:alphaModFix/>
          </a:blip>
          <a:srcRect/>
          <a:stretch/>
        </p:blipFill>
        <p:spPr>
          <a:xfrm>
            <a:off x="0" y="1"/>
            <a:ext cx="765809" cy="9029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6577-A567-17FA-1D49-F7F26D179ACB}"/>
              </a:ext>
            </a:extLst>
          </p:cNvPr>
          <p:cNvSpPr>
            <a:spLocks noGrp="1"/>
          </p:cNvSpPr>
          <p:nvPr>
            <p:ph type="title"/>
          </p:nvPr>
        </p:nvSpPr>
        <p:spPr/>
        <p:txBody>
          <a:bodyPr/>
          <a:lstStyle/>
          <a:p>
            <a:r>
              <a:rPr lang="en" dirty="0">
                <a:latin typeface="Algerian"/>
                <a:sym typeface="Algerian"/>
              </a:rPr>
              <a:t>MODULEs SPLIT-UP</a:t>
            </a:r>
            <a:endParaRPr lang="en-IN" dirty="0"/>
          </a:p>
        </p:txBody>
      </p:sp>
      <p:sp>
        <p:nvSpPr>
          <p:cNvPr id="3" name="Text Placeholder 2">
            <a:extLst>
              <a:ext uri="{FF2B5EF4-FFF2-40B4-BE49-F238E27FC236}">
                <a16:creationId xmlns:a16="http://schemas.microsoft.com/office/drawing/2014/main" id="{4FF34C04-67CF-CD62-94E2-F0CC264F4356}"/>
              </a:ext>
            </a:extLst>
          </p:cNvPr>
          <p:cNvSpPr>
            <a:spLocks noGrp="1"/>
          </p:cNvSpPr>
          <p:nvPr>
            <p:ph type="body" idx="1"/>
          </p:nvPr>
        </p:nvSpPr>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1 –  Histogram Equalization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2 –  Hardware Assembling</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3 –  Hardware Implementation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4 –  User Application</a:t>
            </a:r>
          </a:p>
        </p:txBody>
      </p:sp>
      <p:sp>
        <p:nvSpPr>
          <p:cNvPr id="7" name="Google Shape;244;p36">
            <a:extLst>
              <a:ext uri="{FF2B5EF4-FFF2-40B4-BE49-F238E27FC236}">
                <a16:creationId xmlns:a16="http://schemas.microsoft.com/office/drawing/2014/main" id="{9F25B8FA-03ED-2A38-2B53-7019CB64D002}"/>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8" name="Google Shape;222;p34">
            <a:extLst>
              <a:ext uri="{FF2B5EF4-FFF2-40B4-BE49-F238E27FC236}">
                <a16:creationId xmlns:a16="http://schemas.microsoft.com/office/drawing/2014/main" id="{EA05AF62-FF94-F676-1409-38776509C71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10</a:t>
            </a:fld>
            <a:endParaRPr dirty="0"/>
          </a:p>
        </p:txBody>
      </p:sp>
      <p:pic>
        <p:nvPicPr>
          <p:cNvPr id="9" name="Google Shape;233;p35">
            <a:extLst>
              <a:ext uri="{FF2B5EF4-FFF2-40B4-BE49-F238E27FC236}">
                <a16:creationId xmlns:a16="http://schemas.microsoft.com/office/drawing/2014/main" id="{9A4A044E-0C38-3D52-E497-CAB86E08B232}"/>
              </a:ext>
            </a:extLst>
          </p:cNvPr>
          <p:cNvPicPr preferRelativeResize="0"/>
          <p:nvPr/>
        </p:nvPicPr>
        <p:blipFill rotWithShape="1">
          <a:blip r:embed="rId2">
            <a:alphaModFix/>
          </a:blip>
          <a:srcRect/>
          <a:stretch/>
        </p:blipFill>
        <p:spPr>
          <a:xfrm>
            <a:off x="8286750" y="0"/>
            <a:ext cx="857250" cy="902970"/>
          </a:xfrm>
          <a:prstGeom prst="rect">
            <a:avLst/>
          </a:prstGeom>
          <a:noFill/>
          <a:ln>
            <a:noFill/>
          </a:ln>
        </p:spPr>
      </p:pic>
      <p:sp>
        <p:nvSpPr>
          <p:cNvPr id="4" name="Google Shape;140;p26">
            <a:extLst>
              <a:ext uri="{FF2B5EF4-FFF2-40B4-BE49-F238E27FC236}">
                <a16:creationId xmlns:a16="http://schemas.microsoft.com/office/drawing/2014/main" id="{A9A4E8D0-6DF3-5A54-D6A8-995685A94123}"/>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297962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3713-F8CE-E30C-5584-2AFBC7BEE8EA}"/>
              </a:ext>
            </a:extLst>
          </p:cNvPr>
          <p:cNvSpPr txBox="1">
            <a:spLocks/>
          </p:cNvSpPr>
          <p:nvPr/>
        </p:nvSpPr>
        <p:spPr>
          <a:xfrm>
            <a:off x="628650" y="273844"/>
            <a:ext cx="7886700" cy="9941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300" dirty="0">
                <a:latin typeface="Algerian"/>
                <a:sym typeface="Algerian"/>
              </a:rPr>
              <a:t>MODULE 1- </a:t>
            </a:r>
            <a:r>
              <a:rPr lang="en-US" sz="3300" dirty="0">
                <a:latin typeface="Algerian"/>
              </a:rPr>
              <a:t>Histogram Equalization</a:t>
            </a:r>
            <a:endParaRPr lang="en-IN" sz="3300" dirty="0">
              <a:latin typeface="Algerian"/>
            </a:endParaRPr>
          </a:p>
        </p:txBody>
      </p:sp>
      <p:sp>
        <p:nvSpPr>
          <p:cNvPr id="4" name="Rectangle 1">
            <a:extLst>
              <a:ext uri="{FF2B5EF4-FFF2-40B4-BE49-F238E27FC236}">
                <a16:creationId xmlns:a16="http://schemas.microsoft.com/office/drawing/2014/main" id="{90ED545D-A489-BCFF-10CC-439D7A7CF855}"/>
              </a:ext>
            </a:extLst>
          </p:cNvPr>
          <p:cNvSpPr>
            <a:spLocks noChangeArrowheads="1"/>
          </p:cNvSpPr>
          <p:nvPr/>
        </p:nvSpPr>
        <p:spPr bwMode="auto">
          <a:xfrm>
            <a:off x="150017" y="1094422"/>
            <a:ext cx="884396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the goal of enhancing security and providing proactive wildlife monitoring, this research combines OpenCV with embedded technologies to detect animals in real time. It provides a productive way to identify and notify people about the presence of animals </a:t>
            </a:r>
            <a:r>
              <a:rPr lang="en-US" altLang="en-US" sz="1800" dirty="0">
                <a:solidFill>
                  <a:schemeClr val="tx1"/>
                </a:solidFill>
                <a:latin typeface="Times New Roman" panose="02020603050405020304" pitchFamily="18" charset="0"/>
                <a:cs typeface="Times New Roman" panose="02020603050405020304" pitchFamily="18" charset="0"/>
              </a:rPr>
              <a:t>and humans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utilising computer vision algorithms and hardware elements like cameras and LCD screens. This approach has potential uses in security monitoring and wildlife conservation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pic>
        <p:nvPicPr>
          <p:cNvPr id="2051" name="Picture 3">
            <a:extLst>
              <a:ext uri="{FF2B5EF4-FFF2-40B4-BE49-F238E27FC236}">
                <a16:creationId xmlns:a16="http://schemas.microsoft.com/office/drawing/2014/main" id="{3126722A-2403-7CD4-5271-230ECFBF7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420" y="2679328"/>
            <a:ext cx="2793206" cy="1907539"/>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44;p36">
            <a:extLst>
              <a:ext uri="{FF2B5EF4-FFF2-40B4-BE49-F238E27FC236}">
                <a16:creationId xmlns:a16="http://schemas.microsoft.com/office/drawing/2014/main" id="{FBD5C7D8-7F09-FB9E-8223-0509B8F6468E}"/>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6" name="Google Shape;222;p34">
            <a:extLst>
              <a:ext uri="{FF2B5EF4-FFF2-40B4-BE49-F238E27FC236}">
                <a16:creationId xmlns:a16="http://schemas.microsoft.com/office/drawing/2014/main" id="{49AA2DCE-CC17-50F9-5CD5-27F275644F4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11</a:t>
            </a:fld>
            <a:endParaRPr dirty="0"/>
          </a:p>
        </p:txBody>
      </p:sp>
      <p:pic>
        <p:nvPicPr>
          <p:cNvPr id="7" name="Google Shape;233;p35">
            <a:extLst>
              <a:ext uri="{FF2B5EF4-FFF2-40B4-BE49-F238E27FC236}">
                <a16:creationId xmlns:a16="http://schemas.microsoft.com/office/drawing/2014/main" id="{AD769A80-EBB3-98D4-4E3E-AF8FBC4D7504}"/>
              </a:ext>
            </a:extLst>
          </p:cNvPr>
          <p:cNvPicPr preferRelativeResize="0"/>
          <p:nvPr/>
        </p:nvPicPr>
        <p:blipFill rotWithShape="1">
          <a:blip r:embed="rId3">
            <a:alphaModFix/>
          </a:blip>
          <a:srcRect/>
          <a:stretch/>
        </p:blipFill>
        <p:spPr>
          <a:xfrm>
            <a:off x="8286750" y="83873"/>
            <a:ext cx="857250" cy="902970"/>
          </a:xfrm>
          <a:prstGeom prst="rect">
            <a:avLst/>
          </a:prstGeom>
          <a:noFill/>
          <a:ln>
            <a:noFill/>
          </a:ln>
        </p:spPr>
      </p:pic>
      <p:sp>
        <p:nvSpPr>
          <p:cNvPr id="8" name="Google Shape;140;p26">
            <a:extLst>
              <a:ext uri="{FF2B5EF4-FFF2-40B4-BE49-F238E27FC236}">
                <a16:creationId xmlns:a16="http://schemas.microsoft.com/office/drawing/2014/main" id="{BCC9C915-2130-FB5B-196E-59403D5EA3AB}"/>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145198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6BCFC-3AFE-AF42-EAE2-669F7DB0EF79}"/>
              </a:ext>
            </a:extLst>
          </p:cNvPr>
          <p:cNvSpPr txBox="1"/>
          <p:nvPr/>
        </p:nvSpPr>
        <p:spPr>
          <a:xfrm>
            <a:off x="607219" y="367039"/>
            <a:ext cx="4572000" cy="600164"/>
          </a:xfrm>
          <a:prstGeom prst="rect">
            <a:avLst/>
          </a:prstGeom>
          <a:noFill/>
        </p:spPr>
        <p:txBody>
          <a:bodyPr wrap="square">
            <a:spAutoFit/>
          </a:bodyPr>
          <a:lstStyle/>
          <a:p>
            <a:r>
              <a:rPr lang="en" sz="3300" dirty="0">
                <a:latin typeface="Algerian"/>
                <a:sym typeface="Algerian"/>
              </a:rPr>
              <a:t>EXPECTED OUTCOME</a:t>
            </a:r>
            <a:endParaRPr lang="en-IN" sz="3300" dirty="0"/>
          </a:p>
        </p:txBody>
      </p:sp>
      <p:pic>
        <p:nvPicPr>
          <p:cNvPr id="9" name="Picture 8">
            <a:extLst>
              <a:ext uri="{FF2B5EF4-FFF2-40B4-BE49-F238E27FC236}">
                <a16:creationId xmlns:a16="http://schemas.microsoft.com/office/drawing/2014/main" id="{F1B34597-4F39-05E6-8E64-5F41151B30F5}"/>
              </a:ext>
            </a:extLst>
          </p:cNvPr>
          <p:cNvPicPr>
            <a:picLocks noChangeAspect="1"/>
          </p:cNvPicPr>
          <p:nvPr/>
        </p:nvPicPr>
        <p:blipFill>
          <a:blip r:embed="rId2"/>
          <a:stretch>
            <a:fillRect/>
          </a:stretch>
        </p:blipFill>
        <p:spPr>
          <a:xfrm>
            <a:off x="1176810" y="905083"/>
            <a:ext cx="3432817" cy="3515488"/>
          </a:xfrm>
          <a:prstGeom prst="rect">
            <a:avLst/>
          </a:prstGeom>
        </p:spPr>
      </p:pic>
      <p:pic>
        <p:nvPicPr>
          <p:cNvPr id="11" name="Picture 10">
            <a:extLst>
              <a:ext uri="{FF2B5EF4-FFF2-40B4-BE49-F238E27FC236}">
                <a16:creationId xmlns:a16="http://schemas.microsoft.com/office/drawing/2014/main" id="{1D85EAAB-476C-9B7B-0946-3046D07C6063}"/>
              </a:ext>
            </a:extLst>
          </p:cNvPr>
          <p:cNvPicPr>
            <a:picLocks noChangeAspect="1"/>
          </p:cNvPicPr>
          <p:nvPr/>
        </p:nvPicPr>
        <p:blipFill>
          <a:blip r:embed="rId3"/>
          <a:stretch>
            <a:fillRect/>
          </a:stretch>
        </p:blipFill>
        <p:spPr>
          <a:xfrm>
            <a:off x="4893470" y="905083"/>
            <a:ext cx="3254947" cy="3333334"/>
          </a:xfrm>
          <a:prstGeom prst="rect">
            <a:avLst/>
          </a:prstGeom>
        </p:spPr>
      </p:pic>
      <p:sp>
        <p:nvSpPr>
          <p:cNvPr id="4" name="Google Shape;244;p36">
            <a:extLst>
              <a:ext uri="{FF2B5EF4-FFF2-40B4-BE49-F238E27FC236}">
                <a16:creationId xmlns:a16="http://schemas.microsoft.com/office/drawing/2014/main" id="{5734ECB3-9008-E70B-1659-C224FF09AF3A}"/>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5" name="Google Shape;222;p34">
            <a:extLst>
              <a:ext uri="{FF2B5EF4-FFF2-40B4-BE49-F238E27FC236}">
                <a16:creationId xmlns:a16="http://schemas.microsoft.com/office/drawing/2014/main" id="{FE941E68-1961-51DA-9041-C8FD2D95A4D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12</a:t>
            </a:fld>
            <a:endParaRPr dirty="0"/>
          </a:p>
        </p:txBody>
      </p:sp>
      <p:pic>
        <p:nvPicPr>
          <p:cNvPr id="6" name="Google Shape;233;p35">
            <a:extLst>
              <a:ext uri="{FF2B5EF4-FFF2-40B4-BE49-F238E27FC236}">
                <a16:creationId xmlns:a16="http://schemas.microsoft.com/office/drawing/2014/main" id="{4EB3AAF0-C71A-13E9-7CBE-D7817A6CD886}"/>
              </a:ext>
            </a:extLst>
          </p:cNvPr>
          <p:cNvPicPr preferRelativeResize="0"/>
          <p:nvPr/>
        </p:nvPicPr>
        <p:blipFill rotWithShape="1">
          <a:blip r:embed="rId4">
            <a:alphaModFix/>
          </a:blip>
          <a:srcRect/>
          <a:stretch/>
        </p:blipFill>
        <p:spPr>
          <a:xfrm>
            <a:off x="8286750" y="64233"/>
            <a:ext cx="857250" cy="902970"/>
          </a:xfrm>
          <a:prstGeom prst="rect">
            <a:avLst/>
          </a:prstGeom>
          <a:noFill/>
          <a:ln>
            <a:noFill/>
          </a:ln>
        </p:spPr>
      </p:pic>
      <p:sp>
        <p:nvSpPr>
          <p:cNvPr id="7" name="Google Shape;140;p26">
            <a:extLst>
              <a:ext uri="{FF2B5EF4-FFF2-40B4-BE49-F238E27FC236}">
                <a16:creationId xmlns:a16="http://schemas.microsoft.com/office/drawing/2014/main" id="{D57518A8-AF53-1DE9-D236-4C6F8D024406}"/>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274045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6BCFC-3AFE-AF42-EAE2-669F7DB0EF79}"/>
              </a:ext>
            </a:extLst>
          </p:cNvPr>
          <p:cNvSpPr txBox="1"/>
          <p:nvPr/>
        </p:nvSpPr>
        <p:spPr>
          <a:xfrm>
            <a:off x="607219" y="367039"/>
            <a:ext cx="7548040" cy="600164"/>
          </a:xfrm>
          <a:prstGeom prst="rect">
            <a:avLst/>
          </a:prstGeom>
          <a:noFill/>
        </p:spPr>
        <p:txBody>
          <a:bodyPr wrap="square">
            <a:spAutoFit/>
          </a:bodyPr>
          <a:lstStyle/>
          <a:p>
            <a:r>
              <a:rPr lang="en" sz="3300" dirty="0">
                <a:latin typeface="Algerian"/>
                <a:sym typeface="Algerian"/>
              </a:rPr>
              <a:t>MODULE 2- HARDWARE ASSEMBLING</a:t>
            </a:r>
            <a:endParaRPr lang="en-IN" sz="3300" dirty="0"/>
          </a:p>
        </p:txBody>
      </p:sp>
      <p:sp>
        <p:nvSpPr>
          <p:cNvPr id="4" name="Google Shape;244;p36">
            <a:extLst>
              <a:ext uri="{FF2B5EF4-FFF2-40B4-BE49-F238E27FC236}">
                <a16:creationId xmlns:a16="http://schemas.microsoft.com/office/drawing/2014/main" id="{5734ECB3-9008-E70B-1659-C224FF09AF3A}"/>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5" name="Google Shape;222;p34">
            <a:extLst>
              <a:ext uri="{FF2B5EF4-FFF2-40B4-BE49-F238E27FC236}">
                <a16:creationId xmlns:a16="http://schemas.microsoft.com/office/drawing/2014/main" id="{FE941E68-1961-51DA-9041-C8FD2D95A4D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13</a:t>
            </a:fld>
            <a:endParaRPr dirty="0"/>
          </a:p>
        </p:txBody>
      </p:sp>
      <p:pic>
        <p:nvPicPr>
          <p:cNvPr id="6" name="Google Shape;233;p35">
            <a:extLst>
              <a:ext uri="{FF2B5EF4-FFF2-40B4-BE49-F238E27FC236}">
                <a16:creationId xmlns:a16="http://schemas.microsoft.com/office/drawing/2014/main" id="{4EB3AAF0-C71A-13E9-7CBE-D7817A6CD886}"/>
              </a:ext>
            </a:extLst>
          </p:cNvPr>
          <p:cNvPicPr preferRelativeResize="0"/>
          <p:nvPr/>
        </p:nvPicPr>
        <p:blipFill rotWithShape="1">
          <a:blip r:embed="rId2">
            <a:alphaModFix/>
          </a:blip>
          <a:srcRect/>
          <a:stretch/>
        </p:blipFill>
        <p:spPr>
          <a:xfrm>
            <a:off x="8286750" y="64233"/>
            <a:ext cx="857250" cy="902970"/>
          </a:xfrm>
          <a:prstGeom prst="rect">
            <a:avLst/>
          </a:prstGeom>
          <a:noFill/>
          <a:ln>
            <a:noFill/>
          </a:ln>
        </p:spPr>
      </p:pic>
      <p:pic>
        <p:nvPicPr>
          <p:cNvPr id="8" name="Picture 7">
            <a:extLst>
              <a:ext uri="{FF2B5EF4-FFF2-40B4-BE49-F238E27FC236}">
                <a16:creationId xmlns:a16="http://schemas.microsoft.com/office/drawing/2014/main" id="{690545B0-8F3B-1E1C-F57C-AF538D1A290F}"/>
              </a:ext>
            </a:extLst>
          </p:cNvPr>
          <p:cNvPicPr>
            <a:picLocks noChangeAspect="1"/>
          </p:cNvPicPr>
          <p:nvPr/>
        </p:nvPicPr>
        <p:blipFill>
          <a:blip r:embed="rId3"/>
          <a:stretch>
            <a:fillRect/>
          </a:stretch>
        </p:blipFill>
        <p:spPr>
          <a:xfrm>
            <a:off x="713678" y="1064774"/>
            <a:ext cx="7352371" cy="3488176"/>
          </a:xfrm>
          <a:prstGeom prst="rect">
            <a:avLst/>
          </a:prstGeom>
        </p:spPr>
      </p:pic>
      <p:sp>
        <p:nvSpPr>
          <p:cNvPr id="7" name="Google Shape;140;p26">
            <a:extLst>
              <a:ext uri="{FF2B5EF4-FFF2-40B4-BE49-F238E27FC236}">
                <a16:creationId xmlns:a16="http://schemas.microsoft.com/office/drawing/2014/main" id="{CC9E219B-874F-7C09-13A7-F7E689B75B28}"/>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214371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6BCFC-3AFE-AF42-EAE2-669F7DB0EF79}"/>
              </a:ext>
            </a:extLst>
          </p:cNvPr>
          <p:cNvSpPr txBox="1"/>
          <p:nvPr/>
        </p:nvSpPr>
        <p:spPr>
          <a:xfrm>
            <a:off x="223100" y="83951"/>
            <a:ext cx="7991657" cy="1107996"/>
          </a:xfrm>
          <a:prstGeom prst="rect">
            <a:avLst/>
          </a:prstGeom>
          <a:noFill/>
        </p:spPr>
        <p:txBody>
          <a:bodyPr wrap="square">
            <a:spAutoFit/>
          </a:bodyPr>
          <a:lstStyle/>
          <a:p>
            <a:r>
              <a:rPr lang="en" sz="3300" dirty="0">
                <a:latin typeface="Algerian"/>
                <a:sym typeface="Algerian"/>
              </a:rPr>
              <a:t>MODULE 3</a:t>
            </a:r>
          </a:p>
          <a:p>
            <a:r>
              <a:rPr lang="en" sz="3300" dirty="0">
                <a:latin typeface="Algerian"/>
                <a:sym typeface="Algerian"/>
              </a:rPr>
              <a:t>	hardware implementation</a:t>
            </a:r>
          </a:p>
        </p:txBody>
      </p:sp>
      <p:sp>
        <p:nvSpPr>
          <p:cNvPr id="4" name="Google Shape;244;p36">
            <a:extLst>
              <a:ext uri="{FF2B5EF4-FFF2-40B4-BE49-F238E27FC236}">
                <a16:creationId xmlns:a16="http://schemas.microsoft.com/office/drawing/2014/main" id="{5734ECB3-9008-E70B-1659-C224FF09AF3A}"/>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5" name="Google Shape;222;p34">
            <a:extLst>
              <a:ext uri="{FF2B5EF4-FFF2-40B4-BE49-F238E27FC236}">
                <a16:creationId xmlns:a16="http://schemas.microsoft.com/office/drawing/2014/main" id="{FE941E68-1961-51DA-9041-C8FD2D95A4D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14</a:t>
            </a:fld>
            <a:endParaRPr dirty="0"/>
          </a:p>
        </p:txBody>
      </p:sp>
      <p:pic>
        <p:nvPicPr>
          <p:cNvPr id="6" name="Google Shape;233;p35">
            <a:extLst>
              <a:ext uri="{FF2B5EF4-FFF2-40B4-BE49-F238E27FC236}">
                <a16:creationId xmlns:a16="http://schemas.microsoft.com/office/drawing/2014/main" id="{4EB3AAF0-C71A-13E9-7CBE-D7817A6CD886}"/>
              </a:ext>
            </a:extLst>
          </p:cNvPr>
          <p:cNvPicPr preferRelativeResize="0"/>
          <p:nvPr/>
        </p:nvPicPr>
        <p:blipFill rotWithShape="1">
          <a:blip r:embed="rId2">
            <a:alphaModFix/>
          </a:blip>
          <a:srcRect/>
          <a:stretch/>
        </p:blipFill>
        <p:spPr>
          <a:xfrm>
            <a:off x="8286750" y="64233"/>
            <a:ext cx="857250" cy="902970"/>
          </a:xfrm>
          <a:prstGeom prst="rect">
            <a:avLst/>
          </a:prstGeom>
          <a:noFill/>
          <a:ln>
            <a:noFill/>
          </a:ln>
        </p:spPr>
      </p:pic>
      <p:pic>
        <p:nvPicPr>
          <p:cNvPr id="9" name="Picture 8">
            <a:extLst>
              <a:ext uri="{FF2B5EF4-FFF2-40B4-BE49-F238E27FC236}">
                <a16:creationId xmlns:a16="http://schemas.microsoft.com/office/drawing/2014/main" id="{72D0AB5A-A856-33BD-A732-A83A286A7BFF}"/>
              </a:ext>
            </a:extLst>
          </p:cNvPr>
          <p:cNvPicPr>
            <a:picLocks noChangeAspect="1"/>
          </p:cNvPicPr>
          <p:nvPr/>
        </p:nvPicPr>
        <p:blipFill>
          <a:blip r:embed="rId3"/>
          <a:stretch>
            <a:fillRect/>
          </a:stretch>
        </p:blipFill>
        <p:spPr>
          <a:xfrm>
            <a:off x="527042" y="1108386"/>
            <a:ext cx="7989903" cy="3536157"/>
          </a:xfrm>
          <a:prstGeom prst="rect">
            <a:avLst/>
          </a:prstGeom>
        </p:spPr>
      </p:pic>
      <p:sp>
        <p:nvSpPr>
          <p:cNvPr id="10" name="Google Shape;140;p26">
            <a:extLst>
              <a:ext uri="{FF2B5EF4-FFF2-40B4-BE49-F238E27FC236}">
                <a16:creationId xmlns:a16="http://schemas.microsoft.com/office/drawing/2014/main" id="{F8E4DD8A-BB9F-9124-363C-FC8DA7F1D529}"/>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137298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6BCFC-3AFE-AF42-EAE2-669F7DB0EF79}"/>
              </a:ext>
            </a:extLst>
          </p:cNvPr>
          <p:cNvSpPr txBox="1"/>
          <p:nvPr/>
        </p:nvSpPr>
        <p:spPr>
          <a:xfrm>
            <a:off x="223100" y="83951"/>
            <a:ext cx="7991657" cy="1107996"/>
          </a:xfrm>
          <a:prstGeom prst="rect">
            <a:avLst/>
          </a:prstGeom>
          <a:noFill/>
        </p:spPr>
        <p:txBody>
          <a:bodyPr wrap="square">
            <a:spAutoFit/>
          </a:bodyPr>
          <a:lstStyle/>
          <a:p>
            <a:r>
              <a:rPr lang="en" sz="3300" dirty="0">
                <a:latin typeface="Algerian"/>
                <a:sym typeface="Algerian"/>
              </a:rPr>
              <a:t>MODULE 3</a:t>
            </a:r>
          </a:p>
          <a:p>
            <a:r>
              <a:rPr lang="en" sz="3300" dirty="0">
                <a:latin typeface="Algerian"/>
                <a:sym typeface="Algerian"/>
              </a:rPr>
              <a:t>	hardware implementation</a:t>
            </a:r>
          </a:p>
        </p:txBody>
      </p:sp>
      <p:sp>
        <p:nvSpPr>
          <p:cNvPr id="4" name="Google Shape;244;p36">
            <a:extLst>
              <a:ext uri="{FF2B5EF4-FFF2-40B4-BE49-F238E27FC236}">
                <a16:creationId xmlns:a16="http://schemas.microsoft.com/office/drawing/2014/main" id="{5734ECB3-9008-E70B-1659-C224FF09AF3A}"/>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5" name="Google Shape;222;p34">
            <a:extLst>
              <a:ext uri="{FF2B5EF4-FFF2-40B4-BE49-F238E27FC236}">
                <a16:creationId xmlns:a16="http://schemas.microsoft.com/office/drawing/2014/main" id="{FE941E68-1961-51DA-9041-C8FD2D95A4D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15</a:t>
            </a:fld>
            <a:endParaRPr dirty="0"/>
          </a:p>
        </p:txBody>
      </p:sp>
      <p:pic>
        <p:nvPicPr>
          <p:cNvPr id="6" name="Google Shape;233;p35">
            <a:extLst>
              <a:ext uri="{FF2B5EF4-FFF2-40B4-BE49-F238E27FC236}">
                <a16:creationId xmlns:a16="http://schemas.microsoft.com/office/drawing/2014/main" id="{4EB3AAF0-C71A-13E9-7CBE-D7817A6CD886}"/>
              </a:ext>
            </a:extLst>
          </p:cNvPr>
          <p:cNvPicPr preferRelativeResize="0"/>
          <p:nvPr/>
        </p:nvPicPr>
        <p:blipFill rotWithShape="1">
          <a:blip r:embed="rId2">
            <a:alphaModFix/>
          </a:blip>
          <a:srcRect/>
          <a:stretch/>
        </p:blipFill>
        <p:spPr>
          <a:xfrm>
            <a:off x="8286750" y="64233"/>
            <a:ext cx="857250" cy="902970"/>
          </a:xfrm>
          <a:prstGeom prst="rect">
            <a:avLst/>
          </a:prstGeom>
          <a:noFill/>
          <a:ln>
            <a:noFill/>
          </a:ln>
        </p:spPr>
      </p:pic>
      <p:pic>
        <p:nvPicPr>
          <p:cNvPr id="8" name="Picture 7">
            <a:extLst>
              <a:ext uri="{FF2B5EF4-FFF2-40B4-BE49-F238E27FC236}">
                <a16:creationId xmlns:a16="http://schemas.microsoft.com/office/drawing/2014/main" id="{ED819D77-98A6-6D12-1C8F-E7ED6F667BDA}"/>
              </a:ext>
            </a:extLst>
          </p:cNvPr>
          <p:cNvPicPr>
            <a:picLocks noChangeAspect="1"/>
          </p:cNvPicPr>
          <p:nvPr/>
        </p:nvPicPr>
        <p:blipFill>
          <a:blip r:embed="rId3"/>
          <a:stretch>
            <a:fillRect/>
          </a:stretch>
        </p:blipFill>
        <p:spPr>
          <a:xfrm>
            <a:off x="1023437" y="1191947"/>
            <a:ext cx="6913269" cy="3336464"/>
          </a:xfrm>
          <a:prstGeom prst="rect">
            <a:avLst/>
          </a:prstGeom>
        </p:spPr>
      </p:pic>
      <p:sp>
        <p:nvSpPr>
          <p:cNvPr id="10" name="Google Shape;140;p26">
            <a:extLst>
              <a:ext uri="{FF2B5EF4-FFF2-40B4-BE49-F238E27FC236}">
                <a16:creationId xmlns:a16="http://schemas.microsoft.com/office/drawing/2014/main" id="{41C8A74D-5890-489A-6851-E7252794283B}"/>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98047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6BCFC-3AFE-AF42-EAE2-669F7DB0EF79}"/>
              </a:ext>
            </a:extLst>
          </p:cNvPr>
          <p:cNvSpPr txBox="1"/>
          <p:nvPr/>
        </p:nvSpPr>
        <p:spPr>
          <a:xfrm>
            <a:off x="223100" y="83951"/>
            <a:ext cx="7991657" cy="1107996"/>
          </a:xfrm>
          <a:prstGeom prst="rect">
            <a:avLst/>
          </a:prstGeom>
          <a:noFill/>
        </p:spPr>
        <p:txBody>
          <a:bodyPr wrap="square">
            <a:spAutoFit/>
          </a:bodyPr>
          <a:lstStyle/>
          <a:p>
            <a:r>
              <a:rPr lang="en" sz="3300" dirty="0">
                <a:latin typeface="Algerian"/>
                <a:sym typeface="Algerian"/>
              </a:rPr>
              <a:t>MODULE 4</a:t>
            </a:r>
          </a:p>
          <a:p>
            <a:r>
              <a:rPr lang="en" sz="3300">
                <a:latin typeface="Algerian"/>
                <a:sym typeface="Algerian"/>
              </a:rPr>
              <a:t>	user application</a:t>
            </a:r>
            <a:endParaRPr lang="en" sz="3300" dirty="0">
              <a:latin typeface="Algerian"/>
              <a:sym typeface="Algerian"/>
            </a:endParaRPr>
          </a:p>
        </p:txBody>
      </p:sp>
      <p:sp>
        <p:nvSpPr>
          <p:cNvPr id="4" name="Google Shape;244;p36">
            <a:extLst>
              <a:ext uri="{FF2B5EF4-FFF2-40B4-BE49-F238E27FC236}">
                <a16:creationId xmlns:a16="http://schemas.microsoft.com/office/drawing/2014/main" id="{5734ECB3-9008-E70B-1659-C224FF09AF3A}"/>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5" name="Google Shape;222;p34">
            <a:extLst>
              <a:ext uri="{FF2B5EF4-FFF2-40B4-BE49-F238E27FC236}">
                <a16:creationId xmlns:a16="http://schemas.microsoft.com/office/drawing/2014/main" id="{FE941E68-1961-51DA-9041-C8FD2D95A4D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16</a:t>
            </a:fld>
            <a:endParaRPr dirty="0"/>
          </a:p>
        </p:txBody>
      </p:sp>
      <p:pic>
        <p:nvPicPr>
          <p:cNvPr id="6" name="Google Shape;233;p35">
            <a:extLst>
              <a:ext uri="{FF2B5EF4-FFF2-40B4-BE49-F238E27FC236}">
                <a16:creationId xmlns:a16="http://schemas.microsoft.com/office/drawing/2014/main" id="{4EB3AAF0-C71A-13E9-7CBE-D7817A6CD886}"/>
              </a:ext>
            </a:extLst>
          </p:cNvPr>
          <p:cNvPicPr preferRelativeResize="0"/>
          <p:nvPr/>
        </p:nvPicPr>
        <p:blipFill rotWithShape="1">
          <a:blip r:embed="rId2">
            <a:alphaModFix/>
          </a:blip>
          <a:srcRect/>
          <a:stretch/>
        </p:blipFill>
        <p:spPr>
          <a:xfrm>
            <a:off x="8286750" y="64233"/>
            <a:ext cx="857250" cy="902970"/>
          </a:xfrm>
          <a:prstGeom prst="rect">
            <a:avLst/>
          </a:prstGeom>
          <a:noFill/>
          <a:ln>
            <a:noFill/>
          </a:ln>
        </p:spPr>
      </p:pic>
      <p:pic>
        <p:nvPicPr>
          <p:cNvPr id="9" name="Picture 8">
            <a:extLst>
              <a:ext uri="{FF2B5EF4-FFF2-40B4-BE49-F238E27FC236}">
                <a16:creationId xmlns:a16="http://schemas.microsoft.com/office/drawing/2014/main" id="{72D0AB5A-A856-33BD-A732-A83A286A7BFF}"/>
              </a:ext>
            </a:extLst>
          </p:cNvPr>
          <p:cNvPicPr>
            <a:picLocks noChangeAspect="1"/>
          </p:cNvPicPr>
          <p:nvPr/>
        </p:nvPicPr>
        <p:blipFill>
          <a:blip r:embed="rId3"/>
          <a:stretch>
            <a:fillRect/>
          </a:stretch>
        </p:blipFill>
        <p:spPr>
          <a:xfrm>
            <a:off x="527042" y="1108386"/>
            <a:ext cx="7989903" cy="3536157"/>
          </a:xfrm>
          <a:prstGeom prst="rect">
            <a:avLst/>
          </a:prstGeom>
        </p:spPr>
      </p:pic>
      <p:sp>
        <p:nvSpPr>
          <p:cNvPr id="10" name="Google Shape;140;p26">
            <a:extLst>
              <a:ext uri="{FF2B5EF4-FFF2-40B4-BE49-F238E27FC236}">
                <a16:creationId xmlns:a16="http://schemas.microsoft.com/office/drawing/2014/main" id="{F8E4DD8A-BB9F-9124-363C-FC8DA7F1D529}"/>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240755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101112" y="83930"/>
            <a:ext cx="7886700" cy="633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REFERENCE</a:t>
            </a:r>
            <a:endParaRPr dirty="0"/>
          </a:p>
        </p:txBody>
      </p:sp>
      <p:sp>
        <p:nvSpPr>
          <p:cNvPr id="230" name="Google Shape;230;p35"/>
          <p:cNvSpPr txBox="1">
            <a:spLocks noGrp="1"/>
          </p:cNvSpPr>
          <p:nvPr>
            <p:ph type="body" idx="1"/>
          </p:nvPr>
        </p:nvSpPr>
        <p:spPr>
          <a:xfrm>
            <a:off x="227719" y="831898"/>
            <a:ext cx="8595450" cy="3691976"/>
          </a:xfrm>
          <a:prstGeom prst="rect">
            <a:avLst/>
          </a:prstGeom>
          <a:noFill/>
          <a:ln>
            <a:noFill/>
          </a:ln>
        </p:spPr>
        <p:txBody>
          <a:bodyPr spcFirstLastPara="1" wrap="square" lIns="68575" tIns="34275" rIns="68575" bIns="34275" anchor="t" anchorCtr="0">
            <a:noAutofit/>
          </a:bodyPr>
          <a:lstStyle/>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[1] </a:t>
            </a:r>
            <a:r>
              <a:rPr lang="en" sz="1400" dirty="0">
                <a:latin typeface="Times New Roman" panose="02020603050405020304" pitchFamily="18" charset="0"/>
                <a:ea typeface="Times New Roman"/>
                <a:cs typeface="Times New Roman" panose="02020603050405020304" pitchFamily="18" charset="0"/>
                <a:sym typeface="Times New Roman"/>
              </a:rPr>
              <a:t>Ali, M., Bhatti, A., &amp; Iqbal, R. (2019). Doorstep collection of household plastic waste: A case study of a UK waste management company. Waste Management &amp; Research, 37(8), 853-860.</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[2] </a:t>
            </a:r>
            <a:r>
              <a:rPr lang="en" sz="1400" dirty="0">
                <a:latin typeface="Times New Roman" panose="02020603050405020304" pitchFamily="18" charset="0"/>
                <a:ea typeface="Times New Roman"/>
                <a:cs typeface="Times New Roman" panose="02020603050405020304" pitchFamily="18" charset="0"/>
                <a:sym typeface="Times New Roman"/>
              </a:rPr>
              <a:t>Parker, L., Tolfrey, K., &amp; Halog, A. (2021). Plastic waste management in low- and middle-income countries: a systematic review of barriers and enablers. Journal of Environmental Management, 298, 113540.</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[3] </a:t>
            </a:r>
            <a:r>
              <a:rPr lang="en" sz="1400" dirty="0">
                <a:latin typeface="Times New Roman" panose="02020603050405020304" pitchFamily="18" charset="0"/>
                <a:ea typeface="Times New Roman"/>
                <a:cs typeface="Times New Roman" panose="02020603050405020304" pitchFamily="18" charset="0"/>
                <a:sym typeface="Times New Roman"/>
              </a:rPr>
              <a:t>Hopewell, C., Kosior, E., &amp; Bull, S. (2019). Sustainable plastic waste management towards a circular economy: the role of technology, policy, and society. Science of the Total Environment, 658, 1143-1151.</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[4] </a:t>
            </a:r>
            <a:r>
              <a:rPr lang="en" sz="1400" dirty="0">
                <a:latin typeface="Times New Roman" panose="02020603050405020304" pitchFamily="18" charset="0"/>
                <a:ea typeface="Times New Roman"/>
                <a:cs typeface="Times New Roman" panose="02020603050405020304" pitchFamily="18" charset="0"/>
                <a:sym typeface="Times New Roman"/>
              </a:rPr>
              <a:t>Nguyen, L., Le, Q. T., &amp; Vu, T. T. (2020). Door-to-door collection of plastic waste in an urban area: A pilot study in Hanoi, Vietnam. Resources, Conservation and Recycling, 161, 104966.</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[5] </a:t>
            </a:r>
            <a:r>
              <a:rPr lang="en" sz="1400" dirty="0">
                <a:latin typeface="Times New Roman" panose="02020603050405020304" pitchFamily="18" charset="0"/>
                <a:ea typeface="Times New Roman"/>
                <a:cs typeface="Times New Roman" panose="02020603050405020304" pitchFamily="18" charset="0"/>
                <a:sym typeface="Times New Roman"/>
              </a:rPr>
              <a:t>Escobar, N., Zuniga, E., &amp; Mora, E. (2021). Evaluation of a Door-to-Door Plastic Waste Collection Pilot Program in a Rural Community in Costa Rica. Sustainability, 13(4), 2132.</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800"/>
              </a:spcBef>
              <a:spcAft>
                <a:spcPts val="0"/>
              </a:spcAft>
              <a:buClr>
                <a:schemeClr val="dk1"/>
              </a:buClr>
              <a:buSzPts val="800"/>
              <a:buFont typeface="Arial"/>
              <a:buNone/>
            </a:pPr>
            <a:endParaRPr sz="1400" dirty="0">
              <a:highlight>
                <a:schemeClr val="lt1"/>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800"/>
              </a:spcBef>
              <a:spcAft>
                <a:spcPts val="0"/>
              </a:spcAft>
              <a:buClr>
                <a:schemeClr val="dk1"/>
              </a:buClr>
              <a:buSzPts val="2100"/>
              <a:buNone/>
            </a:pPr>
            <a:endParaRPr sz="1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800"/>
              </a:spcBef>
              <a:spcAft>
                <a:spcPts val="0"/>
              </a:spcAft>
              <a:buClr>
                <a:schemeClr val="dk1"/>
              </a:buClr>
              <a:buSzPts val="2100"/>
              <a:buNone/>
            </a:pPr>
            <a:endParaRPr sz="1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just" rtl="0">
              <a:lnSpc>
                <a:spcPct val="90000"/>
              </a:lnSpc>
              <a:spcBef>
                <a:spcPts val="900"/>
              </a:spcBef>
              <a:spcAft>
                <a:spcPts val="0"/>
              </a:spcAft>
              <a:buClr>
                <a:schemeClr val="dk1"/>
              </a:buClr>
              <a:buSzPts val="2100"/>
              <a:buNone/>
            </a:pPr>
            <a:endParaRPr sz="1400" dirty="0">
              <a:latin typeface="Times New Roman" panose="02020603050405020304" pitchFamily="18" charset="0"/>
              <a:ea typeface="Times New Roman"/>
              <a:cs typeface="Times New Roman" panose="02020603050405020304" pitchFamily="18" charset="0"/>
              <a:sym typeface="Times New Roman"/>
            </a:endParaRPr>
          </a:p>
        </p:txBody>
      </p:sp>
      <p:sp>
        <p:nvSpPr>
          <p:cNvPr id="231" name="Google Shape;231;p35"/>
          <p:cNvSpPr txBox="1">
            <a:spLocks noGrp="1"/>
          </p:cNvSpPr>
          <p:nvPr>
            <p:ph type="dt" idx="10"/>
          </p:nvPr>
        </p:nvSpPr>
        <p:spPr>
          <a:xfrm>
            <a:off x="227721" y="4785736"/>
            <a:ext cx="996000" cy="623400"/>
          </a:xfrm>
          <a:prstGeom prst="rect">
            <a:avLst/>
          </a:prstGeom>
          <a:noFill/>
          <a:ln>
            <a:noFill/>
          </a:ln>
        </p:spPr>
        <p:txBody>
          <a:bodyPr spcFirstLastPara="1" wrap="square" lIns="68575" tIns="34275" rIns="68575" bIns="34275" anchor="ctr" anchorCtr="0">
            <a:spAutoFit/>
          </a:bodyPr>
          <a:lstStyle/>
          <a:p>
            <a:pPr marL="0" lvl="0" indent="0" algn="l" rtl="0">
              <a:spcBef>
                <a:spcPts val="0"/>
              </a:spcBef>
              <a:spcAft>
                <a:spcPts val="0"/>
              </a:spcAft>
              <a:buClr>
                <a:schemeClr val="dk1"/>
              </a:buClr>
              <a:buSzPts val="1100"/>
              <a:buFont typeface="Arial"/>
              <a:buNone/>
            </a:pPr>
            <a:r>
              <a:rPr lang="en" sz="1200" dirty="0"/>
              <a:t>18-04-2024</a:t>
            </a:r>
            <a:endParaRPr sz="1200" dirty="0"/>
          </a:p>
          <a:p>
            <a:pPr marL="0" lvl="0" indent="0" algn="l" rtl="0">
              <a:spcBef>
                <a:spcPts val="0"/>
              </a:spcBef>
              <a:spcAft>
                <a:spcPts val="0"/>
              </a:spcAft>
              <a:buClr>
                <a:schemeClr val="dk1"/>
              </a:buClr>
              <a:buSzPts val="1100"/>
              <a:buFont typeface="Arial"/>
              <a:buNone/>
            </a:pPr>
            <a:endParaRPr sz="1200" dirty="0"/>
          </a:p>
          <a:p>
            <a:pPr marL="0" lvl="0" indent="0" algn="l" rtl="0">
              <a:lnSpc>
                <a:spcPct val="100000"/>
              </a:lnSpc>
              <a:spcBef>
                <a:spcPts val="0"/>
              </a:spcBef>
              <a:spcAft>
                <a:spcPts val="0"/>
              </a:spcAft>
              <a:buSzPts val="1100"/>
              <a:buNone/>
            </a:pPr>
            <a:endParaRPr sz="1200" dirty="0"/>
          </a:p>
        </p:txBody>
      </p:sp>
      <p:sp>
        <p:nvSpPr>
          <p:cNvPr id="232" name="Google Shape;232;p35"/>
          <p:cNvSpPr txBox="1">
            <a:spLocks noGrp="1"/>
          </p:cNvSpPr>
          <p:nvPr>
            <p:ph type="sldNum" idx="12"/>
          </p:nvPr>
        </p:nvSpPr>
        <p:spPr>
          <a:xfrm>
            <a:off x="8598839" y="4785727"/>
            <a:ext cx="417600" cy="273825"/>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
              <a:t>17</a:t>
            </a:fld>
            <a:endParaRPr/>
          </a:p>
        </p:txBody>
      </p:sp>
      <p:pic>
        <p:nvPicPr>
          <p:cNvPr id="233" name="Google Shape;233;p35"/>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140;p26">
            <a:extLst>
              <a:ext uri="{FF2B5EF4-FFF2-40B4-BE49-F238E27FC236}">
                <a16:creationId xmlns:a16="http://schemas.microsoft.com/office/drawing/2014/main" id="{F97F5290-85B1-AD03-5AAC-2BD9F3B0189A}"/>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223088" y="1313"/>
            <a:ext cx="6745725" cy="994275"/>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REFERENCE</a:t>
            </a:r>
            <a:endParaRPr dirty="0"/>
          </a:p>
        </p:txBody>
      </p:sp>
      <p:sp>
        <p:nvSpPr>
          <p:cNvPr id="241" name="Google Shape;241;p36"/>
          <p:cNvSpPr txBox="1">
            <a:spLocks noGrp="1"/>
          </p:cNvSpPr>
          <p:nvPr>
            <p:ph type="sldNum" idx="12"/>
          </p:nvPr>
        </p:nvSpPr>
        <p:spPr>
          <a:xfrm>
            <a:off x="8117963" y="4752356"/>
            <a:ext cx="831150" cy="273825"/>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
              <a:t>18</a:t>
            </a:fld>
            <a:endParaRPr/>
          </a:p>
        </p:txBody>
      </p:sp>
      <p:sp>
        <p:nvSpPr>
          <p:cNvPr id="242" name="Google Shape;242;p36"/>
          <p:cNvSpPr txBox="1">
            <a:spLocks noGrp="1"/>
          </p:cNvSpPr>
          <p:nvPr>
            <p:ph type="body" idx="1"/>
          </p:nvPr>
        </p:nvSpPr>
        <p:spPr>
          <a:xfrm>
            <a:off x="174962" y="864772"/>
            <a:ext cx="8836691" cy="3751497"/>
          </a:xfrm>
          <a:prstGeom prst="rect">
            <a:avLst/>
          </a:prstGeom>
          <a:noFill/>
          <a:ln>
            <a:noFill/>
          </a:ln>
        </p:spPr>
        <p:txBody>
          <a:bodyPr spcFirstLastPara="1" wrap="square" lIns="68575" tIns="34275" rIns="68575" bIns="34275" anchor="t" anchorCtr="0">
            <a:noAutofit/>
          </a:bodyPr>
          <a:lstStyle/>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[6] </a:t>
            </a:r>
            <a:r>
              <a:rPr lang="en" sz="1400" dirty="0">
                <a:latin typeface="Times New Roman" panose="02020603050405020304" pitchFamily="18" charset="0"/>
                <a:ea typeface="Times New Roman"/>
                <a:cs typeface="Times New Roman" panose="02020603050405020304" pitchFamily="18" charset="0"/>
                <a:sym typeface="Times New Roman"/>
              </a:rPr>
              <a:t>Chavannes, C., Vellinga, T. V., &amp; Breure, A. M. (2020). Do doorstep waste collection schemes increase recycling rates and reduce residual household waste? A case study of Amsterdam. Journal of Cleaner Production, 249, 119345.</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SzPts val="1400"/>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5000"/>
              </a:lnSpc>
              <a:spcBef>
                <a:spcPts val="0"/>
              </a:spcBef>
              <a:spcAft>
                <a:spcPts val="0"/>
              </a:spcAft>
              <a:buSzPts val="8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  [7]</a:t>
            </a:r>
            <a:r>
              <a:rPr lang="en" sz="1400" dirty="0">
                <a:latin typeface="Times New Roman" panose="02020603050405020304" pitchFamily="18" charset="0"/>
                <a:ea typeface="Times New Roman"/>
                <a:cs typeface="Times New Roman" panose="02020603050405020304" pitchFamily="18" charset="0"/>
                <a:sym typeface="Times New Roman"/>
              </a:rPr>
              <a:t> Hossain, M. S., &amp; Rahman, M. M. (2019). Improving the recycling rate of plastic waste through doorstep collection in Bangladesh. Resources, Conservation and Recycling, 148, 144-153.</a:t>
            </a:r>
            <a:endParaRPr sz="20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800"/>
              </a:spcBef>
              <a:spcAft>
                <a:spcPts val="0"/>
              </a:spcAft>
              <a:buSzPts val="8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  [8]</a:t>
            </a:r>
            <a:r>
              <a:rPr lang="en" sz="1400" dirty="0">
                <a:latin typeface="Times New Roman" panose="02020603050405020304" pitchFamily="18" charset="0"/>
                <a:ea typeface="Times New Roman"/>
                <a:cs typeface="Times New Roman" panose="02020603050405020304" pitchFamily="18" charset="0"/>
                <a:sym typeface="Times New Roman"/>
              </a:rPr>
              <a:t> Wang, L., Su, Y., Zhao, W., &amp; Du, J. (2019). Door-to-door collection of waste plastics in China: opportunities and challenges. Waste Management &amp; Research, 37(8), 861-865.</a:t>
            </a:r>
            <a:endParaRPr sz="2000" dirty="0">
              <a:latin typeface="Times New Roman" panose="02020603050405020304" pitchFamily="18" charset="0"/>
              <a:cs typeface="Times New Roman" panose="02020603050405020304" pitchFamily="18" charset="0"/>
            </a:endParaRPr>
          </a:p>
          <a:p>
            <a:pPr marL="88900" lvl="0" indent="0" algn="l" rtl="0">
              <a:lnSpc>
                <a:spcPct val="90000"/>
              </a:lnSpc>
              <a:spcBef>
                <a:spcPts val="800"/>
              </a:spcBef>
              <a:spcAft>
                <a:spcPts val="0"/>
              </a:spcAft>
              <a:buSzPts val="1400"/>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[9] </a:t>
            </a:r>
            <a:r>
              <a:rPr lang="en" sz="1400" dirty="0">
                <a:latin typeface="Times New Roman" panose="02020603050405020304" pitchFamily="18" charset="0"/>
                <a:ea typeface="Times New Roman"/>
                <a:cs typeface="Times New Roman" panose="02020603050405020304" pitchFamily="18" charset="0"/>
                <a:sym typeface="Times New Roman"/>
              </a:rPr>
              <a:t>Kumar, S., &amp; Dhar, H. (2019). Evaluating the effectiveness of door-to-door collection of recyclables in reducing municipal solid waste in Indian cities. Journal of Material Cycles and Waste Management, 21(4), 869-877.</a:t>
            </a:r>
            <a:endParaRPr sz="2000" dirty="0">
              <a:latin typeface="Times New Roman" panose="02020603050405020304" pitchFamily="18" charset="0"/>
              <a:cs typeface="Times New Roman" panose="02020603050405020304" pitchFamily="18" charset="0"/>
            </a:endParaRPr>
          </a:p>
          <a:p>
            <a:pPr marL="88900" lvl="0" indent="0" algn="l" rtl="0">
              <a:lnSpc>
                <a:spcPct val="90000"/>
              </a:lnSpc>
              <a:spcBef>
                <a:spcPts val="800"/>
              </a:spcBef>
              <a:spcAft>
                <a:spcPts val="0"/>
              </a:spcAft>
              <a:buSzPts val="1400"/>
              <a:buNone/>
            </a:pPr>
            <a:r>
              <a:rPr lang="en" sz="1400" dirty="0">
                <a:latin typeface="Times New Roman" panose="02020603050405020304" pitchFamily="18" charset="0"/>
                <a:ea typeface="Times New Roman"/>
                <a:cs typeface="Times New Roman" panose="02020603050405020304" pitchFamily="18" charset="0"/>
                <a:sym typeface="Times New Roman"/>
              </a:rPr>
              <a:t>[10] Ezeah, C., &amp; Roberts, C. L. (2020). Urban household waste management practices and sustainability in Lagos, Nigeria: A focus on source separation and door-to-door collection. Journal of Cleaner Production, 244, 118886.</a:t>
            </a:r>
            <a:endParaRPr sz="2000" dirty="0">
              <a:latin typeface="Times New Roman" panose="02020603050405020304" pitchFamily="18" charset="0"/>
              <a:cs typeface="Times New Roman" panose="02020603050405020304" pitchFamily="18" charset="0"/>
            </a:endParaRPr>
          </a:p>
          <a:p>
            <a:pPr marL="88900" lvl="0" indent="0" algn="l" rtl="0">
              <a:lnSpc>
                <a:spcPct val="90000"/>
              </a:lnSpc>
              <a:spcBef>
                <a:spcPts val="800"/>
              </a:spcBef>
              <a:spcAft>
                <a:spcPts val="0"/>
              </a:spcAft>
              <a:buSzPts val="1400"/>
              <a:buNone/>
            </a:pPr>
            <a:endParaRPr sz="1400" dirty="0">
              <a:latin typeface="Times New Roman" panose="02020603050405020304" pitchFamily="18" charset="0"/>
              <a:cs typeface="Times New Roman" panose="02020603050405020304" pitchFamily="18" charset="0"/>
            </a:endParaRPr>
          </a:p>
          <a:p>
            <a:pPr marL="88900" lvl="0" indent="0" algn="l" rtl="0">
              <a:lnSpc>
                <a:spcPct val="90000"/>
              </a:lnSpc>
              <a:spcBef>
                <a:spcPts val="800"/>
              </a:spcBef>
              <a:spcAft>
                <a:spcPts val="0"/>
              </a:spcAft>
              <a:buSzPts val="1400"/>
              <a:buNone/>
            </a:pPr>
            <a:endParaRPr sz="14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latin typeface="Times New Roman" panose="02020603050405020304" pitchFamily="18" charset="0"/>
              <a:ea typeface="Times New Roman"/>
              <a:cs typeface="Times New Roman" panose="02020603050405020304" pitchFamily="18" charset="0"/>
              <a:sym typeface="Times New Roman"/>
            </a:endParaRPr>
          </a:p>
        </p:txBody>
      </p:sp>
      <p:sp>
        <p:nvSpPr>
          <p:cNvPr id="244" name="Google Shape;244;p36"/>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245" name="Google Shape;245;p36"/>
          <p:cNvSpPr txBox="1"/>
          <p:nvPr/>
        </p:nvSpPr>
        <p:spPr>
          <a:xfrm>
            <a:off x="8043694" y="198300"/>
            <a:ext cx="694125" cy="30015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p:txBody>
      </p:sp>
      <p:pic>
        <p:nvPicPr>
          <p:cNvPr id="246" name="Google Shape;246;p36"/>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140;p26">
            <a:extLst>
              <a:ext uri="{FF2B5EF4-FFF2-40B4-BE49-F238E27FC236}">
                <a16:creationId xmlns:a16="http://schemas.microsoft.com/office/drawing/2014/main" id="{5DECAAC3-3F22-EB57-64DA-93374A71E754}"/>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1112" y="83930"/>
            <a:ext cx="7886700" cy="63352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a:latin typeface="Algerian"/>
                <a:ea typeface="Algerian"/>
                <a:cs typeface="Algerian"/>
                <a:sym typeface="Algerian"/>
              </a:rPr>
              <a:t>TIMELINE</a:t>
            </a:r>
            <a:endParaRPr/>
          </a:p>
        </p:txBody>
      </p:sp>
      <p:sp>
        <p:nvSpPr>
          <p:cNvPr id="252" name="Google Shape;252;p37"/>
          <p:cNvSpPr txBox="1">
            <a:spLocks noGrp="1"/>
          </p:cNvSpPr>
          <p:nvPr>
            <p:ph type="dt" idx="10"/>
          </p:nvPr>
        </p:nvSpPr>
        <p:spPr>
          <a:xfrm>
            <a:off x="227721" y="4789317"/>
            <a:ext cx="996168" cy="273844"/>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1200" dirty="0"/>
              <a:t>18-04-2024</a:t>
            </a:r>
            <a:endParaRPr sz="1200" dirty="0"/>
          </a:p>
        </p:txBody>
      </p:sp>
      <p:sp>
        <p:nvSpPr>
          <p:cNvPr id="253" name="Google Shape;253;p37"/>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SECOND REVIEW                                                                                       Department of CSE, KGiSL Institute of Technology, Coimbatore </a:t>
            </a:r>
            <a:endParaRPr dirty="0"/>
          </a:p>
        </p:txBody>
      </p:sp>
      <p:sp>
        <p:nvSpPr>
          <p:cNvPr id="254" name="Google Shape;254;p37"/>
          <p:cNvSpPr txBox="1">
            <a:spLocks noGrp="1"/>
          </p:cNvSpPr>
          <p:nvPr>
            <p:ph type="sldNum" idx="12"/>
          </p:nvPr>
        </p:nvSpPr>
        <p:spPr>
          <a:xfrm>
            <a:off x="8598876" y="4785727"/>
            <a:ext cx="417635"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19</a:t>
            </a:fld>
            <a:endParaRPr/>
          </a:p>
        </p:txBody>
      </p:sp>
      <p:pic>
        <p:nvPicPr>
          <p:cNvPr id="255" name="Google Shape;255;p37"/>
          <p:cNvPicPr preferRelativeResize="0"/>
          <p:nvPr/>
        </p:nvPicPr>
        <p:blipFill rotWithShape="1">
          <a:blip r:embed="rId3">
            <a:alphaModFix/>
          </a:blip>
          <a:srcRect/>
          <a:stretch/>
        </p:blipFill>
        <p:spPr>
          <a:xfrm>
            <a:off x="8286750" y="0"/>
            <a:ext cx="857250" cy="902970"/>
          </a:xfrm>
          <a:prstGeom prst="rect">
            <a:avLst/>
          </a:prstGeom>
          <a:noFill/>
          <a:ln>
            <a:noFill/>
          </a:ln>
        </p:spPr>
      </p:pic>
      <p:pic>
        <p:nvPicPr>
          <p:cNvPr id="256" name="Google Shape;256;p37"/>
          <p:cNvPicPr preferRelativeResize="0"/>
          <p:nvPr/>
        </p:nvPicPr>
        <p:blipFill rotWithShape="1">
          <a:blip r:embed="rId4">
            <a:alphaModFix/>
          </a:blip>
          <a:srcRect/>
          <a:stretch/>
        </p:blipFill>
        <p:spPr>
          <a:xfrm>
            <a:off x="355200" y="982505"/>
            <a:ext cx="8788800" cy="3637565"/>
          </a:xfrm>
          <a:prstGeom prst="rect">
            <a:avLst/>
          </a:prstGeom>
          <a:noFill/>
          <a:ln>
            <a:noFill/>
          </a:ln>
        </p:spPr>
      </p:pic>
      <p:sp>
        <p:nvSpPr>
          <p:cNvPr id="3" name="Rectangle 2"/>
          <p:cNvSpPr/>
          <p:nvPr/>
        </p:nvSpPr>
        <p:spPr>
          <a:xfrm>
            <a:off x="1047964" y="1023772"/>
            <a:ext cx="2702103" cy="2913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4" name="TextBox 3"/>
          <p:cNvSpPr txBox="1"/>
          <p:nvPr/>
        </p:nvSpPr>
        <p:spPr>
          <a:xfrm>
            <a:off x="2034540" y="1084260"/>
            <a:ext cx="1263721" cy="230832"/>
          </a:xfrm>
          <a:prstGeom prst="rect">
            <a:avLst/>
          </a:prstGeom>
          <a:noFill/>
        </p:spPr>
        <p:txBody>
          <a:bodyPr wrap="square" rtlCol="0">
            <a:spAutoFit/>
          </a:bodyPr>
          <a:lstStyle/>
          <a:p>
            <a:r>
              <a:rPr lang="en-US" sz="900" dirty="0"/>
              <a:t>March-24</a:t>
            </a:r>
          </a:p>
        </p:txBody>
      </p:sp>
      <p:sp>
        <p:nvSpPr>
          <p:cNvPr id="5" name="Rectangle 4"/>
          <p:cNvSpPr/>
          <p:nvPr/>
        </p:nvSpPr>
        <p:spPr>
          <a:xfrm>
            <a:off x="3750067" y="1023772"/>
            <a:ext cx="2681555" cy="2913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31622" y="1023772"/>
            <a:ext cx="2712378" cy="2913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442831" y="1086850"/>
            <a:ext cx="1500027" cy="230832"/>
          </a:xfrm>
          <a:prstGeom prst="rect">
            <a:avLst/>
          </a:prstGeom>
          <a:noFill/>
        </p:spPr>
        <p:txBody>
          <a:bodyPr wrap="square" rtlCol="0">
            <a:spAutoFit/>
          </a:bodyPr>
          <a:lstStyle/>
          <a:p>
            <a:r>
              <a:rPr lang="en-US" sz="900" dirty="0"/>
              <a:t>April-24</a:t>
            </a:r>
          </a:p>
        </p:txBody>
      </p:sp>
      <p:sp>
        <p:nvSpPr>
          <p:cNvPr id="8" name="TextBox 7"/>
          <p:cNvSpPr txBox="1"/>
          <p:nvPr/>
        </p:nvSpPr>
        <p:spPr>
          <a:xfrm>
            <a:off x="7325523" y="1051673"/>
            <a:ext cx="1413339" cy="230832"/>
          </a:xfrm>
          <a:prstGeom prst="rect">
            <a:avLst/>
          </a:prstGeom>
          <a:noFill/>
        </p:spPr>
        <p:txBody>
          <a:bodyPr wrap="square" rtlCol="0">
            <a:spAutoFit/>
          </a:bodyPr>
          <a:lstStyle/>
          <a:p>
            <a:r>
              <a:rPr lang="en-US" sz="900" dirty="0"/>
              <a:t>May -24</a:t>
            </a:r>
          </a:p>
        </p:txBody>
      </p:sp>
      <p:sp>
        <p:nvSpPr>
          <p:cNvPr id="2" name="Rectangle 1">
            <a:extLst>
              <a:ext uri="{FF2B5EF4-FFF2-40B4-BE49-F238E27FC236}">
                <a16:creationId xmlns:a16="http://schemas.microsoft.com/office/drawing/2014/main" id="{C744543C-ECD5-10D0-0501-E9875F14B30D}"/>
              </a:ext>
            </a:extLst>
          </p:cNvPr>
          <p:cNvSpPr/>
          <p:nvPr/>
        </p:nvSpPr>
        <p:spPr>
          <a:xfrm>
            <a:off x="1047964" y="1593056"/>
            <a:ext cx="673680" cy="2913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DDE4E0C-7950-CA12-709E-7B00F7FBA8D6}"/>
              </a:ext>
            </a:extLst>
          </p:cNvPr>
          <p:cNvSpPr/>
          <p:nvPr/>
        </p:nvSpPr>
        <p:spPr>
          <a:xfrm>
            <a:off x="1721644" y="1891116"/>
            <a:ext cx="673680" cy="2913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3489636-0C05-D843-3703-7CEE7F871D8A}"/>
              </a:ext>
            </a:extLst>
          </p:cNvPr>
          <p:cNvSpPr/>
          <p:nvPr/>
        </p:nvSpPr>
        <p:spPr>
          <a:xfrm>
            <a:off x="2395324" y="2200418"/>
            <a:ext cx="673680" cy="371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F74853-E41D-D7B5-A78E-F3CAD39AB043}"/>
              </a:ext>
            </a:extLst>
          </p:cNvPr>
          <p:cNvSpPr/>
          <p:nvPr/>
        </p:nvSpPr>
        <p:spPr>
          <a:xfrm>
            <a:off x="3069004" y="2193592"/>
            <a:ext cx="673680" cy="3713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521F8DC-57BB-BBBD-B74A-0AD4C2D9341A}"/>
              </a:ext>
            </a:extLst>
          </p:cNvPr>
          <p:cNvSpPr/>
          <p:nvPr/>
        </p:nvSpPr>
        <p:spPr>
          <a:xfrm>
            <a:off x="3069004" y="2564923"/>
            <a:ext cx="681063" cy="291320"/>
          </a:xfrm>
          <a:prstGeom prst="rect">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3F5792B-EA5D-82D5-4DEE-5F79AA838E86}"/>
              </a:ext>
            </a:extLst>
          </p:cNvPr>
          <p:cNvSpPr/>
          <p:nvPr/>
        </p:nvSpPr>
        <p:spPr>
          <a:xfrm>
            <a:off x="5757941" y="2856242"/>
            <a:ext cx="673681" cy="351301"/>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17713C7A-E92F-FFB2-2C50-8B0460B44290}"/>
              </a:ext>
            </a:extLst>
          </p:cNvPr>
          <p:cNvSpPr/>
          <p:nvPr/>
        </p:nvSpPr>
        <p:spPr>
          <a:xfrm>
            <a:off x="5757941" y="3207542"/>
            <a:ext cx="681063" cy="351301"/>
          </a:xfrm>
          <a:prstGeom prst="rect">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71174377-F445-DB0B-EBFF-CDE7DC7DAEC0}"/>
              </a:ext>
            </a:extLst>
          </p:cNvPr>
          <p:cNvSpPr/>
          <p:nvPr/>
        </p:nvSpPr>
        <p:spPr>
          <a:xfrm>
            <a:off x="3750066" y="2548503"/>
            <a:ext cx="1326811" cy="2913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DABEF67-D598-968A-C360-D6B6614CA3BB}"/>
              </a:ext>
            </a:extLst>
          </p:cNvPr>
          <p:cNvSpPr/>
          <p:nvPr/>
        </p:nvSpPr>
        <p:spPr>
          <a:xfrm>
            <a:off x="5120222" y="2876455"/>
            <a:ext cx="1326811" cy="2913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101112" y="83930"/>
            <a:ext cx="7886700" cy="63352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agenda </a:t>
            </a:r>
            <a:endParaRPr dirty="0"/>
          </a:p>
        </p:txBody>
      </p:sp>
      <p:sp>
        <p:nvSpPr>
          <p:cNvPr id="138" name="Google Shape;138;p26"/>
          <p:cNvSpPr txBox="1">
            <a:spLocks noGrp="1"/>
          </p:cNvSpPr>
          <p:nvPr>
            <p:ph type="body" idx="1"/>
          </p:nvPr>
        </p:nvSpPr>
        <p:spPr>
          <a:xfrm>
            <a:off x="227721" y="717452"/>
            <a:ext cx="7886700" cy="3935437"/>
          </a:xfrm>
          <a:prstGeom prst="rect">
            <a:avLst/>
          </a:prstGeom>
          <a:noFill/>
          <a:ln>
            <a:noFill/>
          </a:ln>
        </p:spPr>
        <p:txBody>
          <a:bodyPr spcFirstLastPara="1" wrap="square" lIns="68575" tIns="34275" rIns="68575" bIns="34275" anchor="t" anchorCtr="0">
            <a:normAutofit fontScale="92500" lnSpcReduction="10000"/>
          </a:bodyPr>
          <a:lstStyle/>
          <a:p>
            <a:pPr marL="406400" lvl="0" indent="-349250" algn="l" rtl="0">
              <a:lnSpc>
                <a:spcPct val="90000"/>
              </a:lnSpc>
              <a:spcBef>
                <a:spcPts val="0"/>
              </a:spcBef>
              <a:spcAft>
                <a:spcPts val="0"/>
              </a:spcAft>
              <a:buClr>
                <a:schemeClr val="dk1"/>
              </a:buClr>
              <a:buSzPts val="2100"/>
              <a:buFont typeface="Noto Sans Symbols"/>
              <a:buChar char="⮚"/>
            </a:pPr>
            <a:r>
              <a:rPr lang="en" dirty="0">
                <a:latin typeface="Times New Roman" panose="02020603050405020304" pitchFamily="18" charset="0"/>
                <a:cs typeface="Times New Roman" panose="02020603050405020304" pitchFamily="18" charset="0"/>
                <a:sym typeface="Century Schoolbook"/>
              </a:rPr>
              <a:t>Abstract</a:t>
            </a:r>
            <a:endParaRPr dirty="0">
              <a:latin typeface="Times New Roman" panose="02020603050405020304" pitchFamily="18" charset="0"/>
              <a:cs typeface="Times New Roman" panose="02020603050405020304" pitchFamily="18" charset="0"/>
            </a:endParaRP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ea typeface="Century Schoolbook"/>
                <a:cs typeface="Times New Roman" panose="02020603050405020304" pitchFamily="18" charset="0"/>
                <a:sym typeface="Century Schoolbook"/>
              </a:rPr>
              <a:t>Existing System </a:t>
            </a: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cs typeface="Times New Roman" panose="02020603050405020304" pitchFamily="18" charset="0"/>
                <a:sym typeface="Century Schoolbook"/>
              </a:rPr>
              <a:t>Literature Review</a:t>
            </a:r>
            <a:endParaRPr dirty="0">
              <a:latin typeface="Times New Roman" panose="02020603050405020304" pitchFamily="18" charset="0"/>
              <a:cs typeface="Times New Roman" panose="02020603050405020304" pitchFamily="18" charset="0"/>
            </a:endParaRP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ea typeface="Century Schoolbook"/>
                <a:cs typeface="Times New Roman" panose="02020603050405020304" pitchFamily="18" charset="0"/>
                <a:sym typeface="Century Schoolbook"/>
              </a:rPr>
              <a:t>Proposed System</a:t>
            </a:r>
            <a:endParaRPr dirty="0">
              <a:latin typeface="Times New Roman" panose="02020603050405020304" pitchFamily="18" charset="0"/>
              <a:cs typeface="Times New Roman" panose="02020603050405020304" pitchFamily="18" charset="0"/>
            </a:endParaRP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ea typeface="Century Schoolbook"/>
                <a:cs typeface="Times New Roman" panose="02020603050405020304" pitchFamily="18" charset="0"/>
                <a:sym typeface="Century Schoolbook"/>
              </a:rPr>
              <a:t>Expected Outcome</a:t>
            </a: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cs typeface="Times New Roman" panose="02020603050405020304" pitchFamily="18" charset="0"/>
                <a:sym typeface="Century Schoolbook"/>
              </a:rPr>
              <a:t>Flow Chart</a:t>
            </a: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cs typeface="Times New Roman" panose="02020603050405020304" pitchFamily="18" charset="0"/>
                <a:sym typeface="Century Schoolbook"/>
              </a:rPr>
              <a:t>Module Split-up</a:t>
            </a: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cs typeface="Times New Roman" panose="02020603050405020304" pitchFamily="18" charset="0"/>
                <a:sym typeface="Century Schoolbook"/>
              </a:rPr>
              <a:t>Module-1</a:t>
            </a:r>
          </a:p>
          <a:p>
            <a:pPr marL="406400" indent="-349250">
              <a:buSzPts val="2100"/>
              <a:buFont typeface="Noto Sans Symbols"/>
              <a:buChar char="⮚"/>
            </a:pPr>
            <a:r>
              <a:rPr lang="en-IN" dirty="0">
                <a:latin typeface="Times New Roman" panose="02020603050405020304" pitchFamily="18" charset="0"/>
                <a:cs typeface="Times New Roman" panose="02020603050405020304" pitchFamily="18" charset="0"/>
                <a:sym typeface="Century Schoolbook"/>
              </a:rPr>
              <a:t>Module-2</a:t>
            </a:r>
            <a:endParaRPr dirty="0">
              <a:latin typeface="Times New Roman" panose="02020603050405020304" pitchFamily="18" charset="0"/>
              <a:cs typeface="Times New Roman" panose="02020603050405020304" pitchFamily="18" charset="0"/>
            </a:endParaRP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ea typeface="Century Schoolbook"/>
                <a:cs typeface="Times New Roman" panose="02020603050405020304" pitchFamily="18" charset="0"/>
                <a:sym typeface="Century Schoolbook"/>
              </a:rPr>
              <a:t>References</a:t>
            </a:r>
            <a:endParaRPr dirty="0">
              <a:latin typeface="Times New Roman" panose="02020603050405020304" pitchFamily="18" charset="0"/>
              <a:cs typeface="Times New Roman" panose="02020603050405020304" pitchFamily="18" charset="0"/>
            </a:endParaRP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ea typeface="Century Schoolbook"/>
                <a:cs typeface="Times New Roman" panose="02020603050405020304" pitchFamily="18" charset="0"/>
                <a:sym typeface="Century Schoolbook"/>
              </a:rPr>
              <a:t>Timeline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2100"/>
              <a:buNone/>
            </a:pPr>
            <a:endParaRPr dirty="0"/>
          </a:p>
        </p:txBody>
      </p:sp>
      <p:sp>
        <p:nvSpPr>
          <p:cNvPr id="140" name="Google Shape;140;p26"/>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
        <p:nvSpPr>
          <p:cNvPr id="141" name="Google Shape;141;p26"/>
          <p:cNvSpPr txBox="1">
            <a:spLocks noGrp="1"/>
          </p:cNvSpPr>
          <p:nvPr>
            <p:ph type="sldNum" idx="12"/>
          </p:nvPr>
        </p:nvSpPr>
        <p:spPr>
          <a:xfrm>
            <a:off x="8598876" y="4785727"/>
            <a:ext cx="417635"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2</a:t>
            </a:fld>
            <a:endParaRPr/>
          </a:p>
        </p:txBody>
      </p:sp>
      <p:pic>
        <p:nvPicPr>
          <p:cNvPr id="142" name="Google Shape;142;p26"/>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244;p36">
            <a:extLst>
              <a:ext uri="{FF2B5EF4-FFF2-40B4-BE49-F238E27FC236}">
                <a16:creationId xmlns:a16="http://schemas.microsoft.com/office/drawing/2014/main" id="{5063A772-5189-4504-2713-90BDFE805291}"/>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573257" y="2101163"/>
            <a:ext cx="7886700" cy="966980"/>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chemeClr val="dk1"/>
              </a:buClr>
              <a:buSzPct val="100000"/>
              <a:buFont typeface="Algerian"/>
              <a:buNone/>
            </a:pPr>
            <a:r>
              <a:rPr lang="en" sz="5900" dirty="0">
                <a:latin typeface="Algerian"/>
                <a:ea typeface="Algerian"/>
                <a:cs typeface="Algerian"/>
                <a:sym typeface="Algerian"/>
              </a:rPr>
              <a:t>THANK YOU</a:t>
            </a:r>
            <a:br>
              <a:rPr lang="en" sz="4500" dirty="0">
                <a:latin typeface="Algerian"/>
                <a:ea typeface="Algerian"/>
                <a:cs typeface="Algerian"/>
                <a:sym typeface="Algerian"/>
              </a:rPr>
            </a:br>
            <a:endParaRPr sz="4500" dirty="0"/>
          </a:p>
        </p:txBody>
      </p:sp>
      <p:sp>
        <p:nvSpPr>
          <p:cNvPr id="262" name="Google Shape;262;p38"/>
          <p:cNvSpPr txBox="1">
            <a:spLocks noGrp="1"/>
          </p:cNvSpPr>
          <p:nvPr>
            <p:ph type="dt" idx="10"/>
          </p:nvPr>
        </p:nvSpPr>
        <p:spPr>
          <a:xfrm>
            <a:off x="227721" y="4869667"/>
            <a:ext cx="9963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1200" dirty="0"/>
              <a:t>18-04-2024</a:t>
            </a:r>
            <a:endParaRPr sz="1200" dirty="0"/>
          </a:p>
          <a:p>
            <a:pPr marL="0" lvl="0" indent="0" algn="l" rtl="0">
              <a:lnSpc>
                <a:spcPct val="100000"/>
              </a:lnSpc>
              <a:spcBef>
                <a:spcPts val="0"/>
              </a:spcBef>
              <a:spcAft>
                <a:spcPts val="0"/>
              </a:spcAft>
              <a:buSzPts val="1100"/>
              <a:buNone/>
            </a:pPr>
            <a:endParaRPr sz="1200" dirty="0"/>
          </a:p>
        </p:txBody>
      </p:sp>
      <p:sp>
        <p:nvSpPr>
          <p:cNvPr id="263" name="Google Shape;263;p38"/>
          <p:cNvSpPr txBox="1">
            <a:spLocks noGrp="1"/>
          </p:cNvSpPr>
          <p:nvPr>
            <p:ph type="ftr" idx="11"/>
          </p:nvPr>
        </p:nvSpPr>
        <p:spPr>
          <a:xfrm>
            <a:off x="2034540" y="4785729"/>
            <a:ext cx="50748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sz="1200" dirty="0"/>
              <a:t>        SECOND  REVIEW                                                                                       Department of CSE, KGiSL Institute of Technology, Coimbatore </a:t>
            </a:r>
            <a:endParaRPr dirty="0"/>
          </a:p>
          <a:p>
            <a:pPr marL="0" lvl="0" indent="0" algn="ctr" rtl="0">
              <a:lnSpc>
                <a:spcPct val="100000"/>
              </a:lnSpc>
              <a:spcBef>
                <a:spcPts val="0"/>
              </a:spcBef>
              <a:spcAft>
                <a:spcPts val="0"/>
              </a:spcAft>
              <a:buSzPts val="1100"/>
              <a:buNone/>
            </a:pPr>
            <a:endParaRPr sz="1200" dirty="0"/>
          </a:p>
        </p:txBody>
      </p:sp>
      <p:sp>
        <p:nvSpPr>
          <p:cNvPr id="264" name="Google Shape;264;p38"/>
          <p:cNvSpPr txBox="1">
            <a:spLocks noGrp="1"/>
          </p:cNvSpPr>
          <p:nvPr>
            <p:ph type="sldNum" idx="12"/>
          </p:nvPr>
        </p:nvSpPr>
        <p:spPr>
          <a:xfrm>
            <a:off x="8598876" y="4785727"/>
            <a:ext cx="417635"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20</a:t>
            </a:fld>
            <a:endParaRPr/>
          </a:p>
        </p:txBody>
      </p:sp>
      <p:pic>
        <p:nvPicPr>
          <p:cNvPr id="265" name="Google Shape;265;p38"/>
          <p:cNvPicPr preferRelativeResize="0"/>
          <p:nvPr/>
        </p:nvPicPr>
        <p:blipFill rotWithShape="1">
          <a:blip r:embed="rId3">
            <a:alphaModFix/>
          </a:blip>
          <a:srcRect/>
          <a:stretch/>
        </p:blipFill>
        <p:spPr>
          <a:xfrm>
            <a:off x="8286750" y="0"/>
            <a:ext cx="857250" cy="9029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101112" y="83930"/>
            <a:ext cx="7886700" cy="633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abstract </a:t>
            </a:r>
            <a:endParaRPr dirty="0"/>
          </a:p>
        </p:txBody>
      </p:sp>
      <p:sp>
        <p:nvSpPr>
          <p:cNvPr id="148" name="Google Shape;148;p27"/>
          <p:cNvSpPr txBox="1">
            <a:spLocks noGrp="1"/>
          </p:cNvSpPr>
          <p:nvPr>
            <p:ph type="body" idx="1"/>
          </p:nvPr>
        </p:nvSpPr>
        <p:spPr>
          <a:xfrm>
            <a:off x="227721" y="717452"/>
            <a:ext cx="7886700" cy="3935475"/>
          </a:xfrm>
          <a:prstGeom prst="rect">
            <a:avLst/>
          </a:prstGeom>
          <a:noFill/>
          <a:ln>
            <a:noFill/>
          </a:ln>
        </p:spPr>
        <p:txBody>
          <a:bodyPr spcFirstLastPara="1" wrap="square" lIns="68575" tIns="34275" rIns="68575" bIns="34275" anchor="t" anchorCtr="0">
            <a:normAutofit/>
          </a:bodyPr>
          <a:lstStyle/>
          <a:p>
            <a:pPr marL="0" lvl="0" indent="0" algn="just">
              <a:buSzPts val="2100"/>
              <a:buNone/>
            </a:pPr>
            <a:r>
              <a:rPr lang="en-US" sz="1800" dirty="0">
                <a:latin typeface="Times New Roman" panose="02020603050405020304" pitchFamily="18" charset="0"/>
                <a:cs typeface="Times New Roman" panose="02020603050405020304" pitchFamily="18" charset="0"/>
              </a:rPr>
              <a:t> AI Driven Sensor based system aims to revolutionize water management in agriculture by integrating artificial intelligence (AI) into piped and micro irrigation systems. By leveraging AI algorithms to predict crop water needs, automate valve controls, and optimize irrigation schedules, we seek to minimize water waste and maximize yield. The proposed system will employ sensors to gather real-time data on soil moisture, weather conditions, and crop health, enabling precise irrigation management tailored to the specific requirements of each field.</a:t>
            </a:r>
            <a:endParaRPr sz="1800" dirty="0">
              <a:latin typeface="Times New Roman" panose="02020603050405020304" pitchFamily="18" charset="0"/>
              <a:ea typeface="Century Schoolbook"/>
              <a:cs typeface="Times New Roman" panose="02020603050405020304" pitchFamily="18" charset="0"/>
              <a:sym typeface="Century Schoolbook"/>
            </a:endParaRPr>
          </a:p>
        </p:txBody>
      </p:sp>
      <p:sp>
        <p:nvSpPr>
          <p:cNvPr id="151" name="Google Shape;151;p27"/>
          <p:cNvSpPr txBox="1">
            <a:spLocks noGrp="1"/>
          </p:cNvSpPr>
          <p:nvPr>
            <p:ph type="sldNum" idx="12"/>
          </p:nvPr>
        </p:nvSpPr>
        <p:spPr>
          <a:xfrm>
            <a:off x="8598876" y="4785727"/>
            <a:ext cx="417635"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3</a:t>
            </a:fld>
            <a:endParaRPr/>
          </a:p>
        </p:txBody>
      </p:sp>
      <p:pic>
        <p:nvPicPr>
          <p:cNvPr id="152" name="Google Shape;152;p27"/>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244;p36">
            <a:extLst>
              <a:ext uri="{FF2B5EF4-FFF2-40B4-BE49-F238E27FC236}">
                <a16:creationId xmlns:a16="http://schemas.microsoft.com/office/drawing/2014/main" id="{29A163D5-3D4D-2790-DA9D-CFC98DCF9E61}"/>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3" name="Google Shape;140;p26">
            <a:extLst>
              <a:ext uri="{FF2B5EF4-FFF2-40B4-BE49-F238E27FC236}">
                <a16:creationId xmlns:a16="http://schemas.microsoft.com/office/drawing/2014/main" id="{E5E8DBD4-F31F-1CAF-090B-01DEC09DAE61}"/>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1112" y="83930"/>
            <a:ext cx="7886700" cy="633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panose="020B0604020202020204" charset="0"/>
                <a:ea typeface="Algerian"/>
                <a:cs typeface="Times New Roman" panose="02020603050405020304" pitchFamily="18" charset="0"/>
                <a:sym typeface="Algerian"/>
              </a:rPr>
              <a:t>EXISTING SYSTEM  </a:t>
            </a:r>
            <a:endParaRPr dirty="0">
              <a:latin typeface="Algerian" panose="020B0604020202020204" charset="0"/>
              <a:cs typeface="Times New Roman" panose="02020603050405020304" pitchFamily="18" charset="0"/>
            </a:endParaRPr>
          </a:p>
        </p:txBody>
      </p:sp>
      <p:sp>
        <p:nvSpPr>
          <p:cNvPr id="158" name="Google Shape;158;p28"/>
          <p:cNvSpPr txBox="1">
            <a:spLocks noGrp="1"/>
          </p:cNvSpPr>
          <p:nvPr>
            <p:ph type="body" idx="1"/>
          </p:nvPr>
        </p:nvSpPr>
        <p:spPr>
          <a:xfrm>
            <a:off x="227721" y="717452"/>
            <a:ext cx="7886700" cy="3935475"/>
          </a:xfrm>
          <a:prstGeom prst="rect">
            <a:avLst/>
          </a:prstGeom>
          <a:noFill/>
          <a:ln>
            <a:noFill/>
          </a:ln>
        </p:spPr>
        <p:txBody>
          <a:bodyPr spcFirstLastPara="1" wrap="square" lIns="68575" tIns="34275" rIns="68575" bIns="34275" anchor="t" anchorCtr="0">
            <a:normAutofit/>
          </a:bodyPr>
          <a:lstStyle/>
          <a:p>
            <a:pPr marL="57150" lvl="0" indent="0" algn="l" rtl="0">
              <a:lnSpc>
                <a:spcPct val="150000"/>
              </a:lnSpc>
              <a:spcBef>
                <a:spcPts val="0"/>
              </a:spcBef>
              <a:spcAft>
                <a:spcPts val="0"/>
              </a:spcAft>
              <a:buSzPts val="2100"/>
              <a:buNone/>
            </a:pPr>
            <a:r>
              <a:rPr lang="en-US" dirty="0">
                <a:latin typeface="Times New Roman" panose="02020603050405020304" pitchFamily="18" charset="0"/>
                <a:cs typeface="Times New Roman" panose="02020603050405020304" pitchFamily="18" charset="0"/>
              </a:rPr>
              <a:t>	Currently, water management in agriculture relies heavily on manual observation and traditional irrigation schedules</a:t>
            </a:r>
          </a:p>
          <a:p>
            <a:pPr marL="57150" lvl="0" indent="0" algn="l" rtl="0">
              <a:lnSpc>
                <a:spcPct val="150000"/>
              </a:lnSpc>
              <a:spcBef>
                <a:spcPts val="0"/>
              </a:spcBef>
              <a:spcAft>
                <a:spcPts val="0"/>
              </a:spcAft>
              <a:buSzPts val="2100"/>
              <a:buNone/>
            </a:pPr>
            <a:endParaRPr lang="en-US" sz="1800" b="1" dirty="0">
              <a:latin typeface="Times New Roman" panose="02020603050405020304" pitchFamily="18" charset="0"/>
              <a:ea typeface="Algerian"/>
              <a:cs typeface="Times New Roman" panose="02020603050405020304" pitchFamily="18" charset="0"/>
              <a:sym typeface="Algerian"/>
            </a:endParaRPr>
          </a:p>
          <a:p>
            <a:pPr marL="57150" lvl="0" indent="0" algn="l" rtl="0">
              <a:lnSpc>
                <a:spcPct val="150000"/>
              </a:lnSpc>
              <a:spcBef>
                <a:spcPts val="0"/>
              </a:spcBef>
              <a:spcAft>
                <a:spcPts val="0"/>
              </a:spcAft>
              <a:buSzPts val="2100"/>
              <a:buNone/>
            </a:pPr>
            <a:r>
              <a:rPr lang="en" sz="1800" b="1" dirty="0">
                <a:latin typeface="Times New Roman" panose="02020603050405020304" pitchFamily="18" charset="0"/>
                <a:ea typeface="Algerian"/>
                <a:cs typeface="Times New Roman" panose="02020603050405020304" pitchFamily="18" charset="0"/>
                <a:sym typeface="Algerian"/>
              </a:rPr>
              <a:t>Drawbacks / Pitfalls of the </a:t>
            </a:r>
            <a:r>
              <a:rPr lang="en" b="1" dirty="0">
                <a:latin typeface="Times New Roman" panose="02020603050405020304" pitchFamily="18" charset="0"/>
                <a:ea typeface="Algerian"/>
                <a:cs typeface="Times New Roman" panose="02020603050405020304" pitchFamily="18" charset="0"/>
                <a:sym typeface="Algerian"/>
              </a:rPr>
              <a:t>Existing</a:t>
            </a:r>
            <a:r>
              <a:rPr lang="en" sz="1800" b="1" dirty="0">
                <a:latin typeface="Times New Roman" panose="02020603050405020304" pitchFamily="18" charset="0"/>
                <a:ea typeface="Algerian"/>
                <a:cs typeface="Times New Roman" panose="02020603050405020304" pitchFamily="18" charset="0"/>
                <a:sym typeface="Algerian"/>
              </a:rPr>
              <a:t> system</a:t>
            </a:r>
            <a:endParaRPr sz="1800" b="1" dirty="0">
              <a:latin typeface="Times New Roman" panose="02020603050405020304" pitchFamily="18" charset="0"/>
              <a:ea typeface="Algerian"/>
              <a:cs typeface="Times New Roman" panose="02020603050405020304" pitchFamily="18" charset="0"/>
              <a:sym typeface="Algerian"/>
            </a:endParaRPr>
          </a:p>
          <a:p>
            <a:pPr marL="520700" lvl="1" indent="-88900">
              <a:lnSpc>
                <a:spcPct val="150000"/>
              </a:lnSpc>
              <a:spcBef>
                <a:spcPts val="0"/>
              </a:spcBef>
              <a:buNone/>
            </a:pPr>
            <a:r>
              <a:rPr lang="en-US" dirty="0">
                <a:latin typeface="Times New Roman" panose="02020603050405020304" pitchFamily="18" charset="0"/>
                <a:cs typeface="Times New Roman" panose="02020603050405020304" pitchFamily="18" charset="0"/>
              </a:rPr>
              <a:t>  	Farmers often face challenges in accurately assessing crop water needs, resulting in over- or under-irrigation, which can lead to water waste, decreased productivity, and environmental damage.</a:t>
            </a:r>
            <a:endParaRPr lang="en-US" dirty="0">
              <a:latin typeface="Times New Roman" panose="02020603050405020304" pitchFamily="18" charset="0"/>
              <a:ea typeface="Algerian"/>
              <a:cs typeface="Times New Roman" panose="02020603050405020304" pitchFamily="18" charset="0"/>
              <a:sym typeface="Algerian"/>
            </a:endParaRPr>
          </a:p>
          <a:p>
            <a:pPr marL="520700" lvl="1" indent="-88900" algn="l" rtl="0">
              <a:lnSpc>
                <a:spcPct val="115000"/>
              </a:lnSpc>
              <a:spcBef>
                <a:spcPts val="800"/>
              </a:spcBef>
              <a:spcAft>
                <a:spcPts val="0"/>
              </a:spcAft>
              <a:buSzPts val="1400"/>
              <a:buFont typeface="Century Schoolbook"/>
              <a:buNone/>
            </a:pPr>
            <a:endParaRPr dirty="0">
              <a:latin typeface="Times New Roman" panose="02020603050405020304" pitchFamily="18" charset="0"/>
              <a:ea typeface="Algerian"/>
              <a:cs typeface="Times New Roman" panose="02020603050405020304" pitchFamily="18" charset="0"/>
              <a:sym typeface="Algerian"/>
            </a:endParaRPr>
          </a:p>
        </p:txBody>
      </p:sp>
      <p:sp>
        <p:nvSpPr>
          <p:cNvPr id="161" name="Google Shape;161;p28"/>
          <p:cNvSpPr txBox="1">
            <a:spLocks noGrp="1"/>
          </p:cNvSpPr>
          <p:nvPr>
            <p:ph type="sldNum" idx="12"/>
          </p:nvPr>
        </p:nvSpPr>
        <p:spPr>
          <a:xfrm>
            <a:off x="8598876" y="4785727"/>
            <a:ext cx="417635"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pic>
        <p:nvPicPr>
          <p:cNvPr id="162" name="Google Shape;162;p28"/>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244;p36">
            <a:extLst>
              <a:ext uri="{FF2B5EF4-FFF2-40B4-BE49-F238E27FC236}">
                <a16:creationId xmlns:a16="http://schemas.microsoft.com/office/drawing/2014/main" id="{743A7729-2BE7-89C8-E87E-4A5F3DDD9470}"/>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3" name="Google Shape;140;p26">
            <a:extLst>
              <a:ext uri="{FF2B5EF4-FFF2-40B4-BE49-F238E27FC236}">
                <a16:creationId xmlns:a16="http://schemas.microsoft.com/office/drawing/2014/main" id="{E487337C-65EC-E0A2-5526-8B3E17F89B5A}"/>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aphicFrame>
        <p:nvGraphicFramePr>
          <p:cNvPr id="167" name="Google Shape;167;p29"/>
          <p:cNvGraphicFramePr/>
          <p:nvPr>
            <p:extLst>
              <p:ext uri="{D42A27DB-BD31-4B8C-83A1-F6EECF244321}">
                <p14:modId xmlns:p14="http://schemas.microsoft.com/office/powerpoint/2010/main" val="2359578934"/>
              </p:ext>
            </p:extLst>
          </p:nvPr>
        </p:nvGraphicFramePr>
        <p:xfrm>
          <a:off x="-74718" y="451485"/>
          <a:ext cx="9218718" cy="4775012"/>
        </p:xfrm>
        <a:graphic>
          <a:graphicData uri="http://schemas.openxmlformats.org/drawingml/2006/table">
            <a:tbl>
              <a:tblPr firstRow="1" bandRow="1">
                <a:noFill/>
                <a:tableStyleId>{0D87FC0E-711F-4242-BFB5-3BB9D27A4FB8}</a:tableStyleId>
              </a:tblPr>
              <a:tblGrid>
                <a:gridCol w="2313999">
                  <a:extLst>
                    <a:ext uri="{9D8B030D-6E8A-4147-A177-3AD203B41FA5}">
                      <a16:colId xmlns:a16="http://schemas.microsoft.com/office/drawing/2014/main" val="20000"/>
                    </a:ext>
                  </a:extLst>
                </a:gridCol>
                <a:gridCol w="1433873">
                  <a:extLst>
                    <a:ext uri="{9D8B030D-6E8A-4147-A177-3AD203B41FA5}">
                      <a16:colId xmlns:a16="http://schemas.microsoft.com/office/drawing/2014/main" val="20001"/>
                    </a:ext>
                  </a:extLst>
                </a:gridCol>
                <a:gridCol w="1900574">
                  <a:extLst>
                    <a:ext uri="{9D8B030D-6E8A-4147-A177-3AD203B41FA5}">
                      <a16:colId xmlns:a16="http://schemas.microsoft.com/office/drawing/2014/main" val="20002"/>
                    </a:ext>
                  </a:extLst>
                </a:gridCol>
                <a:gridCol w="3570272">
                  <a:extLst>
                    <a:ext uri="{9D8B030D-6E8A-4147-A177-3AD203B41FA5}">
                      <a16:colId xmlns:a16="http://schemas.microsoft.com/office/drawing/2014/main" val="20003"/>
                    </a:ext>
                  </a:extLst>
                </a:gridCol>
              </a:tblGrid>
              <a:tr h="418437">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latin typeface="Times New Roman" panose="02020603050405020304" pitchFamily="18" charset="0"/>
                          <a:ea typeface="Times New Roman"/>
                          <a:cs typeface="Times New Roman" panose="02020603050405020304" pitchFamily="18" charset="0"/>
                          <a:sym typeface="Times New Roman"/>
                        </a:rPr>
                        <a:t>TITLE</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Times New Roman" panose="02020603050405020304" pitchFamily="18" charset="0"/>
                          <a:ea typeface="Times New Roman"/>
                          <a:cs typeface="Times New Roman" panose="02020603050405020304" pitchFamily="18" charset="0"/>
                          <a:sym typeface="Times New Roman"/>
                        </a:rPr>
                        <a:t>PUBLICATION YEAR</a:t>
                      </a:r>
                      <a:endParaRPr sz="12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latin typeface="Times New Roman" panose="02020603050405020304" pitchFamily="18" charset="0"/>
                          <a:ea typeface="Times New Roman"/>
                          <a:cs typeface="Times New Roman" panose="02020603050405020304" pitchFamily="18" charset="0"/>
                          <a:sym typeface="Times New Roman"/>
                        </a:rPr>
                        <a:t>AUTHOR / PUBLISHER</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Times New Roman" panose="02020603050405020304" pitchFamily="18" charset="0"/>
                          <a:ea typeface="Times New Roman"/>
                          <a:cs typeface="Times New Roman" panose="02020603050405020304" pitchFamily="18" charset="0"/>
                          <a:sym typeface="Times New Roman"/>
                        </a:rPr>
                        <a:t>METHODOLOGIES</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extLst>
                  <a:ext uri="{0D108BD9-81ED-4DB2-BD59-A6C34878D82A}">
                    <a16:rowId xmlns:a16="http://schemas.microsoft.com/office/drawing/2014/main" val="10000"/>
                  </a:ext>
                </a:extLst>
              </a:tr>
              <a:tr h="1284635">
                <a:tc>
                  <a:txBody>
                    <a:bodyPr/>
                    <a:lstStyle/>
                    <a:p>
                      <a:pPr algn="just"/>
                      <a:r>
                        <a:rPr lang="en-US" sz="11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rPr>
                        <a:t>“Model Predictive Control Structures for Periodic  ON–OFF Irrigation”</a:t>
                      </a:r>
                      <a:endParaRPr sz="11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100" u="none" strike="noStrike" cap="none" dirty="0">
                          <a:latin typeface="Times New Roman" panose="02020603050405020304" pitchFamily="18" charset="0"/>
                          <a:ea typeface="Times New Roman"/>
                          <a:cs typeface="Times New Roman" panose="02020603050405020304" pitchFamily="18" charset="0"/>
                          <a:sym typeface="Times New Roman"/>
                        </a:rPr>
                        <a:t>2023</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endParaRPr lang="en-US" sz="11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algn="just"/>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Gabriela B.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Cáceres</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a:t>
                      </a:r>
                    </a:p>
                    <a:p>
                      <a:pPr algn="just"/>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Antonio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Ferramosca</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a:t>
                      </a:r>
                    </a:p>
                    <a:p>
                      <a:pPr algn="just"/>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Pablo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Millán</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Gata</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a:t>
                      </a:r>
                    </a:p>
                    <a:p>
                      <a:pPr algn="just"/>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Mario Pereira Martín</a:t>
                      </a:r>
                    </a:p>
                    <a:p>
                      <a:pPr algn="just"/>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en-IN" sz="1100" b="1" u="none" strike="noStrike" cap="none" dirty="0">
                          <a:latin typeface="Times New Roman" panose="02020603050405020304" pitchFamily="18" charset="0"/>
                          <a:ea typeface="Times New Roman"/>
                          <a:cs typeface="Times New Roman" panose="02020603050405020304" pitchFamily="18" charset="0"/>
                          <a:sym typeface="Times New Roman"/>
                        </a:rPr>
                        <a:t>Description:</a:t>
                      </a:r>
                    </a:p>
                    <a:p>
                      <a:pPr algn="just"/>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The main objective of this study is to develop and evaluate periodic model predictive control structures that explicitly account for on-off irrigation, a characteristic of drip irrigation systems .</a:t>
                      </a:r>
                    </a:p>
                    <a:p>
                      <a:pPr algn="just"/>
                      <a:r>
                        <a:rPr lang="en-US" sz="12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Drawback: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watering will be turned on and off manually.</a:t>
                      </a:r>
                    </a:p>
                  </a:txBody>
                  <a:tcPr marL="68600" marR="68600" marT="34300" marB="34300" anchor="ctr"/>
                </a:tc>
                <a:extLst>
                  <a:ext uri="{0D108BD9-81ED-4DB2-BD59-A6C34878D82A}">
                    <a16:rowId xmlns:a16="http://schemas.microsoft.com/office/drawing/2014/main" val="10001"/>
                  </a:ext>
                </a:extLst>
              </a:tr>
              <a:tr h="1475492">
                <a:tc>
                  <a:txBody>
                    <a:bodyPr/>
                    <a:lstStyle/>
                    <a:p>
                      <a:pPr marL="0" marR="0" lvl="0" indent="0" algn="l" defTabSz="914400" rtl="0" eaLnBrk="1" fontAlgn="auto" latinLnBrk="0" hangingPunct="1">
                        <a:lnSpc>
                          <a:spcPct val="100000"/>
                        </a:lnSpc>
                        <a:spcBef>
                          <a:spcPts val="0"/>
                        </a:spcBef>
                        <a:spcAft>
                          <a:spcPts val="0"/>
                        </a:spcAft>
                        <a:buClr>
                          <a:schemeClr val="dk1"/>
                        </a:buClr>
                        <a:buSzPts val="800"/>
                        <a:buFont typeface="Arial"/>
                        <a:buNone/>
                        <a:tabLst/>
                        <a:defRPr/>
                      </a:pPr>
                      <a:r>
                        <a:rPr lang="en-US" sz="11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t>
                      </a:r>
                      <a:r>
                        <a:rPr lang="en-US" sz="1100" b="0" i="0" u="none" strike="noStrike" cap="none" dirty="0">
                          <a:solidFill>
                            <a:schemeClr val="dk1"/>
                          </a:solidFill>
                          <a:effectLst/>
                          <a:latin typeface="Calibri"/>
                          <a:ea typeface="Calibri"/>
                          <a:cs typeface="Calibri"/>
                          <a:sym typeface="Arial"/>
                        </a:rPr>
                        <a:t>Optimal Irrigation Allocation for Large-Scale Arable Farming</a:t>
                      </a:r>
                      <a:r>
                        <a:rPr lang="en-US" sz="11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lang="en-US"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2022</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r>
                        <a:rPr lang="en-US" sz="1100" b="0" i="0" u="none" strike="noStrike" cap="none" dirty="0">
                          <a:solidFill>
                            <a:schemeClr val="dk1"/>
                          </a:solidFill>
                          <a:effectLst/>
                          <a:latin typeface="Calibri"/>
                          <a:ea typeface="Calibri"/>
                          <a:cs typeface="Calibri"/>
                          <a:sym typeface="Arial"/>
                        </a:rPr>
                        <a:t>A. T. J. R. </a:t>
                      </a:r>
                      <a:r>
                        <a:rPr lang="en-US" sz="1100" b="0" i="0" u="none" strike="noStrike" cap="none" dirty="0" err="1">
                          <a:solidFill>
                            <a:schemeClr val="dk1"/>
                          </a:solidFill>
                          <a:effectLst/>
                          <a:latin typeface="Calibri"/>
                          <a:ea typeface="Calibri"/>
                          <a:cs typeface="Calibri"/>
                          <a:sym typeface="Arial"/>
                        </a:rPr>
                        <a:t>Cobbenhagen</a:t>
                      </a:r>
                      <a:r>
                        <a:rPr lang="en-US" sz="1100" b="0" i="0" u="none" strike="noStrike" cap="none" dirty="0">
                          <a:solidFill>
                            <a:schemeClr val="dk1"/>
                          </a:solidFill>
                          <a:effectLst/>
                          <a:latin typeface="Calibri"/>
                          <a:ea typeface="Calibri"/>
                          <a:cs typeface="Calibri"/>
                          <a:sym typeface="Arial"/>
                        </a:rPr>
                        <a:t>;</a:t>
                      </a:r>
                    </a:p>
                    <a:p>
                      <a:r>
                        <a:rPr lang="en-US" sz="1100" b="0" i="0" u="none" strike="noStrike" cap="none" dirty="0">
                          <a:solidFill>
                            <a:schemeClr val="dk1"/>
                          </a:solidFill>
                          <a:effectLst/>
                          <a:latin typeface="Calibri"/>
                          <a:ea typeface="Calibri"/>
                          <a:cs typeface="Calibri"/>
                          <a:sym typeface="Arial"/>
                        </a:rPr>
                        <a:t>L. P. A. </a:t>
                      </a:r>
                      <a:r>
                        <a:rPr lang="en-US" sz="1100" b="0" i="0" u="none" strike="noStrike" cap="none" dirty="0" err="1">
                          <a:solidFill>
                            <a:schemeClr val="dk1"/>
                          </a:solidFill>
                          <a:effectLst/>
                          <a:latin typeface="Calibri"/>
                          <a:ea typeface="Calibri"/>
                          <a:cs typeface="Calibri"/>
                          <a:sym typeface="Arial"/>
                        </a:rPr>
                        <a:t>Schoonen</a:t>
                      </a:r>
                      <a:r>
                        <a:rPr lang="en-US" sz="1100" b="0" i="0" u="none" strike="noStrike" cap="none" dirty="0">
                          <a:solidFill>
                            <a:schemeClr val="dk1"/>
                          </a:solidFill>
                          <a:effectLst/>
                          <a:latin typeface="Calibri"/>
                          <a:ea typeface="Calibri"/>
                          <a:cs typeface="Calibri"/>
                          <a:sym typeface="Arial"/>
                        </a:rPr>
                        <a:t>;</a:t>
                      </a:r>
                    </a:p>
                    <a:p>
                      <a:r>
                        <a:rPr lang="en-US" sz="1100" b="0" i="0" u="none" strike="noStrike" cap="none" dirty="0">
                          <a:solidFill>
                            <a:schemeClr val="dk1"/>
                          </a:solidFill>
                          <a:effectLst/>
                          <a:latin typeface="Calibri"/>
                          <a:ea typeface="Calibri"/>
                          <a:cs typeface="Calibri"/>
                          <a:sym typeface="Arial"/>
                        </a:rPr>
                        <a:t>M. J. G. van de </a:t>
                      </a:r>
                      <a:r>
                        <a:rPr lang="en-US" sz="1100" b="0" i="0" u="none" strike="noStrike" cap="none" dirty="0" err="1">
                          <a:solidFill>
                            <a:schemeClr val="dk1"/>
                          </a:solidFill>
                          <a:effectLst/>
                          <a:latin typeface="Calibri"/>
                          <a:ea typeface="Calibri"/>
                          <a:cs typeface="Calibri"/>
                          <a:sym typeface="Arial"/>
                        </a:rPr>
                        <a:t>Molengraft</a:t>
                      </a:r>
                      <a:r>
                        <a:rPr lang="en-US" sz="1100" b="0" i="0" u="none" strike="noStrike" cap="none" dirty="0">
                          <a:solidFill>
                            <a:schemeClr val="dk1"/>
                          </a:solidFill>
                          <a:effectLst/>
                          <a:latin typeface="Calibri"/>
                          <a:ea typeface="Calibri"/>
                          <a:cs typeface="Calibri"/>
                          <a:sym typeface="Arial"/>
                        </a:rPr>
                        <a:t>;</a:t>
                      </a:r>
                    </a:p>
                    <a:p>
                      <a:r>
                        <a:rPr lang="en-US" sz="1100" b="0" i="0" u="none" strike="noStrike" cap="none" dirty="0">
                          <a:solidFill>
                            <a:schemeClr val="dk1"/>
                          </a:solidFill>
                          <a:effectLst/>
                          <a:latin typeface="Calibri"/>
                          <a:ea typeface="Calibri"/>
                          <a:cs typeface="Calibri"/>
                          <a:sym typeface="Arial"/>
                        </a:rPr>
                        <a:t>W. P. M. H. </a:t>
                      </a:r>
                      <a:r>
                        <a:rPr lang="en-US" sz="1100" b="0" i="0" u="none" strike="noStrike" cap="none" dirty="0" err="1">
                          <a:solidFill>
                            <a:schemeClr val="dk1"/>
                          </a:solidFill>
                          <a:effectLst/>
                          <a:latin typeface="Calibri"/>
                          <a:ea typeface="Calibri"/>
                          <a:cs typeface="Calibri"/>
                          <a:sym typeface="Arial"/>
                        </a:rPr>
                        <a:t>Heemels</a:t>
                      </a:r>
                      <a:endParaRPr lang="en-US" sz="1100" b="0" i="0" u="none" strike="noStrike" cap="none" dirty="0">
                        <a:solidFill>
                          <a:schemeClr val="dk1"/>
                        </a:solidFill>
                        <a:effectLst/>
                        <a:latin typeface="Calibri"/>
                        <a:ea typeface="Calibri"/>
                        <a:cs typeface="Calibri"/>
                        <a:sym typeface="Arial"/>
                      </a:endParaRPr>
                    </a:p>
                    <a:p>
                      <a:r>
                        <a:rPr lang="en-US" sz="1100" b="0" i="0" u="none" strike="noStrike" cap="none" dirty="0">
                          <a:solidFill>
                            <a:schemeClr val="dk1"/>
                          </a:solidFill>
                          <a:effectLst/>
                          <a:latin typeface="Calibri"/>
                          <a:ea typeface="Calibri"/>
                          <a:cs typeface="Calibri"/>
                          <a:sym typeface="Arial"/>
                        </a:rPr>
                        <a:t>IEEE Transactions on Control Systems Technology</a:t>
                      </a:r>
                    </a:p>
                  </a:txBody>
                  <a:tcPr marL="68600" marR="68600" marT="34300" marB="34300" anchor="ctr"/>
                </a:tc>
                <a:tc>
                  <a:txBody>
                    <a:bodyPr/>
                    <a:lstStyle/>
                    <a:p>
                      <a:pPr marL="0" marR="0" lvl="0" indent="0" algn="just" rtl="0">
                        <a:lnSpc>
                          <a:spcPct val="100000"/>
                        </a:lnSpc>
                        <a:spcBef>
                          <a:spcPts val="0"/>
                        </a:spcBef>
                        <a:spcAft>
                          <a:spcPts val="0"/>
                        </a:spcAft>
                        <a:buClr>
                          <a:schemeClr val="dk1"/>
                        </a:buClr>
                        <a:buSzPts val="800"/>
                        <a:buFont typeface="Arial"/>
                        <a:buNone/>
                      </a:pPr>
                      <a:r>
                        <a:rPr lang="en-IN" sz="1200" b="1" u="none" strike="noStrike" cap="none" dirty="0">
                          <a:latin typeface="Times New Roman" panose="02020603050405020304" pitchFamily="18" charset="0"/>
                          <a:ea typeface="Times New Roman"/>
                          <a:cs typeface="Times New Roman" panose="02020603050405020304" pitchFamily="18" charset="0"/>
                          <a:sym typeface="Times New Roman"/>
                        </a:rPr>
                        <a:t>Description:</a:t>
                      </a:r>
                    </a:p>
                    <a:p>
                      <a:pPr lvl="0" algn="just"/>
                      <a:r>
                        <a:rPr lang="en-IN"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Comprises of optimization framework</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that computes the allocation of irrigation machinery and water to arable fields by maximization of a profit</a:t>
                      </a:r>
                      <a:r>
                        <a:rPr lang="en-IN"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t>
                      </a:r>
                    </a:p>
                    <a:p>
                      <a:pPr lvl="0" algn="just"/>
                      <a:r>
                        <a:rPr lang="en-IN" sz="12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Drawback:</a:t>
                      </a:r>
                    </a:p>
                    <a:p>
                      <a:pPr lvl="0" algn="just"/>
                      <a:r>
                        <a:rPr lang="en-IN" sz="1200" u="none" strike="noStrike" cap="none" dirty="0">
                          <a:latin typeface="Times New Roman" panose="02020603050405020304" pitchFamily="18" charset="0"/>
                          <a:ea typeface="Times New Roman"/>
                          <a:cs typeface="Times New Roman" panose="02020603050405020304" pitchFamily="18" charset="0"/>
                          <a:sym typeface="Times New Roman"/>
                        </a:rPr>
                        <a:t>Suitable only for small scale arable farming.</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extLst>
                  <a:ext uri="{0D108BD9-81ED-4DB2-BD59-A6C34878D82A}">
                    <a16:rowId xmlns:a16="http://schemas.microsoft.com/office/drawing/2014/main" val="10002"/>
                  </a:ext>
                </a:extLst>
              </a:tr>
              <a:tr h="1475492">
                <a:tc>
                  <a:txBody>
                    <a:bodyPr/>
                    <a:lstStyle/>
                    <a:p>
                      <a:r>
                        <a:rPr lang="en" sz="11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a:t>
                      </a:r>
                      <a:r>
                        <a:rPr lang="en-US" sz="11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AgriSens</a:t>
                      </a:r>
                      <a:r>
                        <a:rPr lang="en-US" sz="11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IoT-Based Dynamic Irrigation Scheduling</a:t>
                      </a:r>
                    </a:p>
                    <a:p>
                      <a:r>
                        <a:rPr lang="en-US" sz="11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System for Water Management of Irrigated Crops</a:t>
                      </a:r>
                      <a:r>
                        <a:rPr lang="en-US" sz="11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rPr>
                        <a:t>”</a:t>
                      </a:r>
                    </a:p>
                    <a:p>
                      <a:br>
                        <a:rPr lang="en-US" sz="1100" u="none" dirty="0">
                          <a:solidFill>
                            <a:schemeClr val="tx1"/>
                          </a:solidFill>
                          <a:effectLst/>
                          <a:latin typeface="Times New Roman" panose="02020603050405020304" pitchFamily="18" charset="0"/>
                          <a:cs typeface="Times New Roman" panose="02020603050405020304" pitchFamily="18" charset="0"/>
                        </a:rPr>
                      </a:br>
                      <a:endParaRPr sz="11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100" u="none" strike="noStrike" cap="none" dirty="0">
                          <a:latin typeface="Times New Roman" panose="02020603050405020304" pitchFamily="18" charset="0"/>
                          <a:ea typeface="Times New Roman"/>
                          <a:cs typeface="Times New Roman" panose="02020603050405020304" pitchFamily="18" charset="0"/>
                          <a:sym typeface="Times New Roman"/>
                        </a:rPr>
                        <a:t>2021</a:t>
                      </a:r>
                    </a:p>
                    <a:p>
                      <a:pPr marL="0" marR="0" lvl="0" indent="0" algn="ctr" rtl="0">
                        <a:lnSpc>
                          <a:spcPct val="100000"/>
                        </a:lnSpc>
                        <a:spcBef>
                          <a:spcPts val="0"/>
                        </a:spcBef>
                        <a:spcAft>
                          <a:spcPts val="0"/>
                        </a:spcAft>
                        <a:buClr>
                          <a:srgbClr val="000000"/>
                        </a:buClr>
                        <a:buSzPts val="1200"/>
                        <a:buFont typeface="Arial"/>
                        <a:buNone/>
                      </a:pP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just" rtl="0">
                        <a:lnSpc>
                          <a:spcPct val="115000"/>
                        </a:lnSpc>
                        <a:spcBef>
                          <a:spcPts val="0"/>
                        </a:spcBef>
                        <a:spcAft>
                          <a:spcPts val="0"/>
                        </a:spcAft>
                        <a:buClr>
                          <a:schemeClr val="dk1"/>
                        </a:buClr>
                        <a:buSzPts val="800"/>
                        <a:buFont typeface="Arial"/>
                        <a:buNone/>
                      </a:pP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Sanku</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 Kumar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Roy;Sudip</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 Misra; Narendra Singh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Raghuwanshi</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 Sajal K. Das</a:t>
                      </a:r>
                    </a:p>
                    <a:p>
                      <a:pPr marL="0" marR="0" lvl="0" indent="0" algn="just" rtl="0">
                        <a:lnSpc>
                          <a:spcPct val="115000"/>
                        </a:lnSpc>
                        <a:spcBef>
                          <a:spcPts val="0"/>
                        </a:spcBef>
                        <a:spcAft>
                          <a:spcPts val="0"/>
                        </a:spcAft>
                        <a:buClr>
                          <a:schemeClr val="dk1"/>
                        </a:buClr>
                        <a:buSzPts val="800"/>
                        <a:buFont typeface="Arial"/>
                        <a:buNone/>
                      </a:pP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IEEE Internet of Things Journal</a:t>
                      </a:r>
                    </a:p>
                    <a:p>
                      <a:pPr marL="0" marR="0" lvl="0" indent="0" algn="just" rtl="0">
                        <a:lnSpc>
                          <a:spcPct val="115000"/>
                        </a:lnSpc>
                        <a:spcBef>
                          <a:spcPts val="0"/>
                        </a:spcBef>
                        <a:spcAft>
                          <a:spcPts val="0"/>
                        </a:spcAft>
                        <a:buClr>
                          <a:schemeClr val="dk1"/>
                        </a:buClr>
                        <a:buSzPts val="800"/>
                        <a:buFont typeface="Arial"/>
                        <a:buNone/>
                      </a:pPr>
                      <a:endParaRPr sz="1100" u="sng" strike="noStrike" cap="none"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panose="02020603050405020304" pitchFamily="18" charset="0"/>
                          <a:ea typeface="Times New Roman"/>
                          <a:cs typeface="Times New Roman" panose="02020603050405020304" pitchFamily="18" charset="0"/>
                          <a:sym typeface="Times New Roman"/>
                        </a:rPr>
                        <a:t>Description:</a:t>
                      </a:r>
                    </a:p>
                    <a:p>
                      <a:pPr algn="just"/>
                      <a:r>
                        <a:rPr lang="en-IN"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Dynamic irrigation scheduling system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for efficient water management of irrigated crop fields and provides real time, automatic, dynamic as well as</a:t>
                      </a:r>
                    </a:p>
                    <a:p>
                      <a:pPr algn="just"/>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remote manual irrigation treatment for different growth phases of a crop’s life cycle.</a:t>
                      </a:r>
                    </a:p>
                    <a:p>
                      <a:r>
                        <a:rPr lang="en-US" sz="12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Drawback: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Low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efficient monitoring.</a:t>
                      </a:r>
                      <a:endPar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68600" marR="68600" marT="34300" marB="34300" anchor="ctr"/>
                </a:tc>
                <a:extLst>
                  <a:ext uri="{0D108BD9-81ED-4DB2-BD59-A6C34878D82A}">
                    <a16:rowId xmlns:a16="http://schemas.microsoft.com/office/drawing/2014/main" val="10003"/>
                  </a:ext>
                </a:extLst>
              </a:tr>
            </a:tbl>
          </a:graphicData>
        </a:graphic>
      </p:graphicFrame>
      <p:sp>
        <p:nvSpPr>
          <p:cNvPr id="168" name="Google Shape;168;p29"/>
          <p:cNvSpPr txBox="1">
            <a:spLocks noGrp="1"/>
          </p:cNvSpPr>
          <p:nvPr>
            <p:ph type="title"/>
          </p:nvPr>
        </p:nvSpPr>
        <p:spPr>
          <a:xfrm>
            <a:off x="0" y="-74463"/>
            <a:ext cx="7886700" cy="633600"/>
          </a:xfrm>
          <a:prstGeom prst="rect">
            <a:avLst/>
          </a:prstGeom>
          <a:noFill/>
          <a:ln>
            <a:noFill/>
          </a:ln>
        </p:spPr>
        <p:txBody>
          <a:bodyPr spcFirstLastPara="1" wrap="square" lIns="68575" tIns="34275" rIns="68575" bIns="34275" anchor="ctr" anchorCtr="0">
            <a:normAutofit/>
          </a:bodyPr>
          <a:lstStyle/>
          <a:p>
            <a:pPr marL="406400" lvl="0" indent="-342900" algn="l" rtl="0">
              <a:lnSpc>
                <a:spcPct val="90000"/>
              </a:lnSpc>
              <a:spcBef>
                <a:spcPts val="0"/>
              </a:spcBef>
              <a:spcAft>
                <a:spcPts val="0"/>
              </a:spcAft>
              <a:buClr>
                <a:schemeClr val="dk1"/>
              </a:buClr>
              <a:buSzPts val="3300"/>
              <a:buFont typeface="Algerian"/>
              <a:buNone/>
            </a:pPr>
            <a:r>
              <a:rPr lang="en" dirty="0">
                <a:latin typeface="Algerian" panose="020B0604020202020204" charset="0"/>
                <a:ea typeface="Algerian"/>
                <a:cs typeface="Times New Roman" panose="02020603050405020304" pitchFamily="18" charset="0"/>
                <a:sym typeface="Algerian"/>
              </a:rPr>
              <a:t>Literature Survey</a:t>
            </a:r>
            <a:endParaRPr dirty="0">
              <a:latin typeface="Algerian" panose="020B0604020202020204" charset="0"/>
              <a:cs typeface="Times New Roman" panose="02020603050405020304" pitchFamily="18" charset="0"/>
            </a:endParaRPr>
          </a:p>
        </p:txBody>
      </p:sp>
      <p:sp>
        <p:nvSpPr>
          <p:cNvPr id="169" name="Google Shape;169;p29"/>
          <p:cNvSpPr txBox="1">
            <a:spLocks noGrp="1"/>
          </p:cNvSpPr>
          <p:nvPr>
            <p:ph type="dt" idx="10"/>
          </p:nvPr>
        </p:nvSpPr>
        <p:spPr>
          <a:xfrm>
            <a:off x="181681" y="4833193"/>
            <a:ext cx="996075" cy="273825"/>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1200" dirty="0">
                <a:latin typeface="Times New Roman" panose="02020603050405020304" pitchFamily="18" charset="0"/>
                <a:cs typeface="Times New Roman" panose="02020603050405020304" pitchFamily="18" charset="0"/>
              </a:rPr>
              <a:t>18-04-2024</a:t>
            </a:r>
            <a:endParaRPr sz="1200" dirty="0">
              <a:latin typeface="Times New Roman" panose="02020603050405020304" pitchFamily="18" charset="0"/>
              <a:cs typeface="Times New Roman" panose="02020603050405020304" pitchFamily="18" charset="0"/>
            </a:endParaRPr>
          </a:p>
        </p:txBody>
      </p:sp>
      <p:sp>
        <p:nvSpPr>
          <p:cNvPr id="170" name="Google Shape;170;p29"/>
          <p:cNvSpPr txBox="1">
            <a:spLocks noGrp="1"/>
          </p:cNvSpPr>
          <p:nvPr>
            <p:ph type="sldNum" idx="12"/>
          </p:nvPr>
        </p:nvSpPr>
        <p:spPr>
          <a:xfrm>
            <a:off x="8598876" y="4785727"/>
            <a:ext cx="417600" cy="273825"/>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pic>
        <p:nvPicPr>
          <p:cNvPr id="171" name="Google Shape;171;p29"/>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140;p26">
            <a:extLst>
              <a:ext uri="{FF2B5EF4-FFF2-40B4-BE49-F238E27FC236}">
                <a16:creationId xmlns:a16="http://schemas.microsoft.com/office/drawing/2014/main" id="{912812A4-12A3-47D1-F705-3117452C6DC3}"/>
              </a:ext>
            </a:extLst>
          </p:cNvPr>
          <p:cNvSpPr txBox="1">
            <a:spLocks noGrp="1"/>
          </p:cNvSpPr>
          <p:nvPr>
            <p:ph type="ftr" idx="11"/>
          </p:nvPr>
        </p:nvSpPr>
        <p:spPr>
          <a:xfrm>
            <a:off x="1891665" y="4922639"/>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aphicFrame>
        <p:nvGraphicFramePr>
          <p:cNvPr id="177" name="Google Shape;177;p30"/>
          <p:cNvGraphicFramePr/>
          <p:nvPr>
            <p:extLst>
              <p:ext uri="{D42A27DB-BD31-4B8C-83A1-F6EECF244321}">
                <p14:modId xmlns:p14="http://schemas.microsoft.com/office/powerpoint/2010/main" val="844332430"/>
              </p:ext>
            </p:extLst>
          </p:nvPr>
        </p:nvGraphicFramePr>
        <p:xfrm>
          <a:off x="328607" y="644711"/>
          <a:ext cx="8687875" cy="4539511"/>
        </p:xfrm>
        <a:graphic>
          <a:graphicData uri="http://schemas.openxmlformats.org/drawingml/2006/table">
            <a:tbl>
              <a:tblPr firstRow="1" bandRow="1">
                <a:noFill/>
                <a:tableStyleId>{0D87FC0E-711F-4242-BFB5-3BB9D27A4FB8}</a:tableStyleId>
              </a:tblPr>
              <a:tblGrid>
                <a:gridCol w="2163350">
                  <a:extLst>
                    <a:ext uri="{9D8B030D-6E8A-4147-A177-3AD203B41FA5}">
                      <a16:colId xmlns:a16="http://schemas.microsoft.com/office/drawing/2014/main" val="20000"/>
                    </a:ext>
                  </a:extLst>
                </a:gridCol>
                <a:gridCol w="1482750">
                  <a:extLst>
                    <a:ext uri="{9D8B030D-6E8A-4147-A177-3AD203B41FA5}">
                      <a16:colId xmlns:a16="http://schemas.microsoft.com/office/drawing/2014/main" val="20001"/>
                    </a:ext>
                  </a:extLst>
                </a:gridCol>
                <a:gridCol w="1658150">
                  <a:extLst>
                    <a:ext uri="{9D8B030D-6E8A-4147-A177-3AD203B41FA5}">
                      <a16:colId xmlns:a16="http://schemas.microsoft.com/office/drawing/2014/main" val="20002"/>
                    </a:ext>
                  </a:extLst>
                </a:gridCol>
                <a:gridCol w="3383625">
                  <a:extLst>
                    <a:ext uri="{9D8B030D-6E8A-4147-A177-3AD203B41FA5}">
                      <a16:colId xmlns:a16="http://schemas.microsoft.com/office/drawing/2014/main" val="20003"/>
                    </a:ext>
                  </a:extLst>
                </a:gridCol>
              </a:tblGrid>
              <a:tr h="453852">
                <a:tc>
                  <a:txBody>
                    <a:bodyPr/>
                    <a:lstStyle/>
                    <a:p>
                      <a:pPr marL="0" marR="0" lvl="0" indent="0" algn="ctr" rtl="0">
                        <a:lnSpc>
                          <a:spcPct val="100000"/>
                        </a:lnSpc>
                        <a:spcBef>
                          <a:spcPts val="0"/>
                        </a:spcBef>
                        <a:spcAft>
                          <a:spcPts val="0"/>
                        </a:spcAft>
                        <a:buClr>
                          <a:srgbClr val="000000"/>
                        </a:buClr>
                        <a:buSzPts val="1500"/>
                        <a:buFont typeface="Arial"/>
                        <a:buNone/>
                      </a:pPr>
                      <a:r>
                        <a:rPr lang="en" sz="1300" u="none" strike="noStrike" cap="none" dirty="0">
                          <a:latin typeface="Times New Roman" panose="02020603050405020304" pitchFamily="18" charset="0"/>
                          <a:ea typeface="Times New Roman"/>
                          <a:cs typeface="Times New Roman" panose="02020603050405020304" pitchFamily="18" charset="0"/>
                          <a:sym typeface="Times New Roman"/>
                        </a:rPr>
                        <a:t>TITLE</a:t>
                      </a:r>
                      <a:endParaRPr sz="13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500"/>
                        <a:buFont typeface="Arial"/>
                        <a:buNone/>
                      </a:pPr>
                      <a:r>
                        <a:rPr lang="en" sz="1300" u="none" strike="noStrike" cap="none">
                          <a:latin typeface="Times New Roman" panose="02020603050405020304" pitchFamily="18" charset="0"/>
                          <a:ea typeface="Times New Roman"/>
                          <a:cs typeface="Times New Roman" panose="02020603050405020304" pitchFamily="18" charset="0"/>
                          <a:sym typeface="Times New Roman"/>
                        </a:rPr>
                        <a:t>PUBLICATION YEAR</a:t>
                      </a:r>
                      <a:endParaRPr sz="13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500"/>
                        <a:buFont typeface="Arial"/>
                        <a:buNone/>
                      </a:pPr>
                      <a:r>
                        <a:rPr lang="en" sz="1300" u="none" strike="noStrike" cap="none">
                          <a:latin typeface="Times New Roman" panose="02020603050405020304" pitchFamily="18" charset="0"/>
                          <a:ea typeface="Times New Roman"/>
                          <a:cs typeface="Times New Roman" panose="02020603050405020304" pitchFamily="18" charset="0"/>
                          <a:sym typeface="Times New Roman"/>
                        </a:rPr>
                        <a:t>AUTHOR / PUBLISHER</a:t>
                      </a:r>
                      <a:endParaRPr sz="13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500"/>
                        <a:buFont typeface="Arial"/>
                        <a:buNone/>
                      </a:pPr>
                      <a:r>
                        <a:rPr lang="en" sz="1300" u="none" strike="noStrike" cap="none" dirty="0">
                          <a:latin typeface="Times New Roman" panose="02020603050405020304" pitchFamily="18" charset="0"/>
                          <a:ea typeface="Times New Roman"/>
                          <a:cs typeface="Times New Roman" panose="02020603050405020304" pitchFamily="18" charset="0"/>
                          <a:sym typeface="Times New Roman"/>
                        </a:rPr>
                        <a:t>METHODOLOGIES</a:t>
                      </a:r>
                      <a:endParaRPr sz="13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extLst>
                  <a:ext uri="{0D108BD9-81ED-4DB2-BD59-A6C34878D82A}">
                    <a16:rowId xmlns:a16="http://schemas.microsoft.com/office/drawing/2014/main" val="10000"/>
                  </a:ext>
                </a:extLst>
              </a:tr>
              <a:tr h="1314552">
                <a:tc>
                  <a:txBody>
                    <a:bodyPr/>
                    <a:lstStyle/>
                    <a:p>
                      <a:pPr marL="0" marR="0" lvl="0" indent="0" algn="l" defTabSz="914400" rtl="0" eaLnBrk="1" fontAlgn="auto" latinLnBrk="0" hangingPunct="1">
                        <a:lnSpc>
                          <a:spcPct val="100000"/>
                        </a:lnSpc>
                        <a:spcBef>
                          <a:spcPts val="0"/>
                        </a:spcBef>
                        <a:spcAft>
                          <a:spcPts val="0"/>
                        </a:spcAft>
                        <a:buClr>
                          <a:schemeClr val="dk1"/>
                        </a:buClr>
                        <a:buSzPts val="800"/>
                        <a:buFont typeface="Arial"/>
                        <a:buNone/>
                        <a:tabLst/>
                        <a:defRPr/>
                      </a:pPr>
                      <a:r>
                        <a:rPr lang="en" sz="105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1050" b="0" i="0" u="none" strike="noStrike" cap="none" dirty="0">
                          <a:solidFill>
                            <a:schemeClr val="dk1"/>
                          </a:solidFill>
                          <a:effectLst/>
                          <a:latin typeface="Calibri"/>
                          <a:ea typeface="Calibri"/>
                          <a:cs typeface="Calibri"/>
                          <a:sym typeface="Arial"/>
                        </a:rPr>
                        <a:t>Artificial Neural Networks and Computer Vision's-Based </a:t>
                      </a:r>
                      <a:r>
                        <a:rPr lang="en-US" sz="1050" b="0" i="0" u="none" strike="noStrike" cap="none" dirty="0" err="1">
                          <a:solidFill>
                            <a:schemeClr val="dk1"/>
                          </a:solidFill>
                          <a:effectLst/>
                          <a:latin typeface="Calibri"/>
                          <a:ea typeface="Calibri"/>
                          <a:cs typeface="Calibri"/>
                          <a:sym typeface="Arial"/>
                        </a:rPr>
                        <a:t>Phytoindication</a:t>
                      </a:r>
                      <a:r>
                        <a:rPr lang="en-US" sz="1050" b="0" i="0" u="none" strike="noStrike" cap="none" dirty="0">
                          <a:solidFill>
                            <a:schemeClr val="dk1"/>
                          </a:solidFill>
                          <a:effectLst/>
                          <a:latin typeface="Calibri"/>
                          <a:ea typeface="Calibri"/>
                          <a:cs typeface="Calibri"/>
                          <a:sym typeface="Arial"/>
                        </a:rPr>
                        <a:t> Systems for</a:t>
                      </a:r>
                    </a:p>
                    <a:p>
                      <a:pPr marL="0" marR="0" lvl="0" indent="0" algn="l" defTabSz="914400" rtl="0" eaLnBrk="1" fontAlgn="auto" latinLnBrk="0" hangingPunct="1">
                        <a:lnSpc>
                          <a:spcPct val="100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Calibri"/>
                          <a:ea typeface="Calibri"/>
                          <a:cs typeface="Calibri"/>
                          <a:sym typeface="Arial"/>
                        </a:rPr>
                        <a:t>Variable Rate Irrigation Improving</a:t>
                      </a:r>
                      <a:r>
                        <a:rPr lang="en" sz="105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050" u="none" strike="noStrike" cap="none" dirty="0">
                          <a:latin typeface="Times New Roman" panose="02020603050405020304" pitchFamily="18" charset="0"/>
                          <a:ea typeface="Times New Roman"/>
                          <a:cs typeface="Times New Roman" panose="02020603050405020304" pitchFamily="18" charset="0"/>
                          <a:sym typeface="Times New Roman"/>
                        </a:rPr>
                        <a:t>2021</a:t>
                      </a: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r>
                        <a:rPr lang="en-US" sz="1050" b="0" i="0" u="none" strike="noStrike" cap="none" dirty="0">
                          <a:solidFill>
                            <a:schemeClr val="dk1"/>
                          </a:solidFill>
                          <a:effectLst/>
                          <a:latin typeface="Calibri"/>
                          <a:ea typeface="Calibri"/>
                          <a:cs typeface="Calibri"/>
                          <a:sym typeface="Arial"/>
                        </a:rPr>
                        <a:t>Galina </a:t>
                      </a:r>
                      <a:r>
                        <a:rPr lang="en-US" sz="1050" b="0" i="0" u="none" strike="noStrike" cap="none" dirty="0" err="1">
                          <a:solidFill>
                            <a:schemeClr val="dk1"/>
                          </a:solidFill>
                          <a:effectLst/>
                          <a:latin typeface="Calibri"/>
                          <a:ea typeface="Calibri"/>
                          <a:cs typeface="Calibri"/>
                          <a:sym typeface="Arial"/>
                        </a:rPr>
                        <a:t>Kamyshova</a:t>
                      </a:r>
                      <a:r>
                        <a:rPr lang="en-US" sz="1050" b="0" i="0" u="none" strike="noStrike" cap="none" dirty="0">
                          <a:solidFill>
                            <a:schemeClr val="dk1"/>
                          </a:solidFill>
                          <a:effectLst/>
                          <a:latin typeface="Calibri"/>
                          <a:ea typeface="Calibri"/>
                          <a:cs typeface="Calibri"/>
                          <a:sym typeface="Arial"/>
                        </a:rPr>
                        <a:t> , Aleksey Osipov, Sergey </a:t>
                      </a:r>
                      <a:r>
                        <a:rPr lang="en-US" sz="1050" b="0" i="0" u="none" strike="noStrike" cap="none" dirty="0" err="1">
                          <a:solidFill>
                            <a:schemeClr val="dk1"/>
                          </a:solidFill>
                          <a:effectLst/>
                          <a:latin typeface="Calibri"/>
                          <a:ea typeface="Calibri"/>
                          <a:cs typeface="Calibri"/>
                          <a:sym typeface="Arial"/>
                        </a:rPr>
                        <a:t>Gataullini</a:t>
                      </a:r>
                      <a:r>
                        <a:rPr lang="en-US" sz="1050" b="0" i="0" u="none" strike="noStrike" cap="none" dirty="0">
                          <a:solidFill>
                            <a:schemeClr val="dk1"/>
                          </a:solidFill>
                          <a:effectLst/>
                          <a:latin typeface="Calibri"/>
                          <a:ea typeface="Calibri"/>
                          <a:cs typeface="Calibri"/>
                          <a:sym typeface="Arial"/>
                        </a:rPr>
                        <a:t> , Sergey </a:t>
                      </a:r>
                      <a:r>
                        <a:rPr lang="en-US" sz="1050" b="0" i="0" u="none" strike="noStrike" cap="none" dirty="0" err="1">
                          <a:solidFill>
                            <a:schemeClr val="dk1"/>
                          </a:solidFill>
                          <a:effectLst/>
                          <a:latin typeface="Calibri"/>
                          <a:ea typeface="Calibri"/>
                          <a:cs typeface="Calibri"/>
                          <a:sym typeface="Arial"/>
                        </a:rPr>
                        <a:t>Korchagin</a:t>
                      </a:r>
                      <a:r>
                        <a:rPr lang="en-US" sz="1050" b="0" i="0" u="none" strike="noStrike" cap="none" dirty="0">
                          <a:solidFill>
                            <a:schemeClr val="dk1"/>
                          </a:solidFill>
                          <a:effectLst/>
                          <a:latin typeface="Calibri"/>
                          <a:ea typeface="Calibri"/>
                          <a:cs typeface="Calibri"/>
                          <a:sym typeface="Arial"/>
                        </a:rPr>
                        <a:t>,</a:t>
                      </a:r>
                    </a:p>
                    <a:p>
                      <a:r>
                        <a:rPr lang="en-US" sz="1050" b="0" i="0" u="none" strike="noStrike" cap="none" dirty="0">
                          <a:solidFill>
                            <a:schemeClr val="dk1"/>
                          </a:solidFill>
                          <a:effectLst/>
                          <a:latin typeface="Calibri"/>
                          <a:ea typeface="Calibri"/>
                          <a:cs typeface="Calibri"/>
                          <a:sym typeface="Arial"/>
                        </a:rPr>
                        <a:t>Stefan </a:t>
                      </a:r>
                      <a:r>
                        <a:rPr lang="en-US" sz="1050" b="0" i="0" u="none" strike="noStrike" cap="none" dirty="0" err="1">
                          <a:solidFill>
                            <a:schemeClr val="dk1"/>
                          </a:solidFill>
                          <a:effectLst/>
                          <a:latin typeface="Calibri"/>
                          <a:ea typeface="Calibri"/>
                          <a:cs typeface="Calibri"/>
                          <a:sym typeface="Arial"/>
                        </a:rPr>
                        <a:t>Ignar</a:t>
                      </a:r>
                      <a:r>
                        <a:rPr lang="en-US" sz="1050" b="0" i="0" u="none" strike="noStrike" cap="none" dirty="0">
                          <a:solidFill>
                            <a:schemeClr val="dk1"/>
                          </a:solidFill>
                          <a:effectLst/>
                          <a:latin typeface="Calibri"/>
                          <a:ea typeface="Calibri"/>
                          <a:cs typeface="Calibri"/>
                          <a:sym typeface="Arial"/>
                        </a:rPr>
                        <a:t>, Timur </a:t>
                      </a:r>
                      <a:r>
                        <a:rPr lang="en-US" sz="1050" b="0" i="0" u="none" strike="noStrike" cap="none" dirty="0" err="1">
                          <a:solidFill>
                            <a:schemeClr val="dk1"/>
                          </a:solidFill>
                          <a:effectLst/>
                          <a:latin typeface="Calibri"/>
                          <a:ea typeface="Calibri"/>
                          <a:cs typeface="Calibri"/>
                          <a:sym typeface="Arial"/>
                        </a:rPr>
                        <a:t>Gataullini</a:t>
                      </a:r>
                      <a:r>
                        <a:rPr lang="en-US" sz="1050" b="0" i="0" u="none" strike="noStrike" cap="none" dirty="0">
                          <a:solidFill>
                            <a:schemeClr val="dk1"/>
                          </a:solidFill>
                          <a:effectLst/>
                          <a:latin typeface="Calibri"/>
                          <a:ea typeface="Calibri"/>
                          <a:cs typeface="Calibri"/>
                          <a:sym typeface="Arial"/>
                        </a:rPr>
                        <a:t>, Nadezhda </a:t>
                      </a:r>
                      <a:r>
                        <a:rPr lang="en-US" sz="1050" b="0" i="0" u="none" strike="noStrike" cap="none" dirty="0" err="1">
                          <a:solidFill>
                            <a:schemeClr val="dk1"/>
                          </a:solidFill>
                          <a:effectLst/>
                          <a:latin typeface="Calibri"/>
                          <a:ea typeface="Calibri"/>
                          <a:cs typeface="Calibri"/>
                          <a:sym typeface="Arial"/>
                        </a:rPr>
                        <a:t>Terekhova</a:t>
                      </a:r>
                      <a:r>
                        <a:rPr lang="en-US" sz="1050" b="0" i="0" u="none" strike="noStrike" cap="none" dirty="0">
                          <a:solidFill>
                            <a:schemeClr val="dk1"/>
                          </a:solidFill>
                          <a:effectLst/>
                          <a:latin typeface="Calibri"/>
                          <a:ea typeface="Calibri"/>
                          <a:cs typeface="Calibri"/>
                          <a:sym typeface="Arial"/>
                        </a:rPr>
                        <a:t>, and  Stanislav Suvorov</a:t>
                      </a:r>
                    </a:p>
                    <a:p>
                      <a:endParaRPr lang="en-US" sz="1050" b="0" i="0" u="none" strike="noStrike" cap="none" dirty="0">
                        <a:solidFill>
                          <a:schemeClr val="dk1"/>
                        </a:solidFill>
                        <a:effectLst/>
                        <a:latin typeface="Calibri"/>
                        <a:ea typeface="Calibri"/>
                        <a:cs typeface="Calibri"/>
                        <a:sym typeface="Arial"/>
                      </a:endParaRPr>
                    </a:p>
                    <a:p>
                      <a:endParaRPr lang="en-US" sz="1050" b="0" i="0" u="none" strike="noStrike" cap="none" dirty="0">
                        <a:solidFill>
                          <a:schemeClr val="dk1"/>
                        </a:solidFill>
                        <a:effectLst/>
                        <a:latin typeface="Calibri"/>
                        <a:ea typeface="Calibri"/>
                        <a:cs typeface="Calibri"/>
                        <a:sym typeface="Arial"/>
                      </a:endParaRPr>
                    </a:p>
                  </a:txBody>
                  <a:tcPr marL="68600" marR="68600" marT="34300" marB="34300"/>
                </a:tc>
                <a:tc>
                  <a:txBody>
                    <a:bodyPr/>
                    <a:lstStyle/>
                    <a:p>
                      <a:pPr marL="0" marR="0" lvl="0" indent="0" algn="just" rtl="0">
                        <a:lnSpc>
                          <a:spcPct val="100000"/>
                        </a:lnSpc>
                        <a:spcBef>
                          <a:spcPts val="0"/>
                        </a:spcBef>
                        <a:spcAft>
                          <a:spcPts val="0"/>
                        </a:spcAft>
                        <a:buClr>
                          <a:schemeClr val="dk1"/>
                        </a:buClr>
                        <a:buSzPts val="800"/>
                        <a:buFont typeface="Arial"/>
                        <a:buNone/>
                      </a:pPr>
                      <a:r>
                        <a:rPr lang="en-US" sz="1200" b="1" u="none" strike="noStrike" cap="none" dirty="0">
                          <a:latin typeface="Times New Roman" panose="02020603050405020304" pitchFamily="18" charset="0"/>
                          <a:ea typeface="Times New Roman"/>
                          <a:cs typeface="Times New Roman" panose="02020603050405020304" pitchFamily="18" charset="0"/>
                          <a:sym typeface="Times New Roman"/>
                        </a:rPr>
                        <a:t>Description:</a:t>
                      </a:r>
                    </a:p>
                    <a:p>
                      <a:pPr marL="0" marR="0" lvl="0" indent="0" algn="just" rtl="0">
                        <a:lnSpc>
                          <a:spcPct val="100000"/>
                        </a:lnSpc>
                        <a:spcBef>
                          <a:spcPts val="0"/>
                        </a:spcBef>
                        <a:spcAft>
                          <a:spcPts val="0"/>
                        </a:spcAft>
                        <a:buClr>
                          <a:schemeClr val="dk1"/>
                        </a:buClr>
                        <a:buSzPts val="800"/>
                        <a:buFont typeface="Arial"/>
                        <a:buNone/>
                      </a:pPr>
                      <a:r>
                        <a:rPr lang="en-US" sz="1200" b="0" u="none" strike="noStrike" cap="none" dirty="0">
                          <a:latin typeface="Times New Roman" panose="02020603050405020304" pitchFamily="18" charset="0"/>
                          <a:ea typeface="Times New Roman"/>
                          <a:cs typeface="Times New Roman" panose="02020603050405020304" pitchFamily="18" charset="0"/>
                          <a:sym typeface="Times New Roman"/>
                        </a:rPr>
                        <a:t>Determines the rate of watering of plants in the current sector of the location of the sprinkler with the help of 8 IP cameras.</a:t>
                      </a:r>
                    </a:p>
                    <a:p>
                      <a:pPr marL="0" marR="0" lvl="0" indent="0" algn="just" rtl="0">
                        <a:lnSpc>
                          <a:spcPct val="100000"/>
                        </a:lnSpc>
                        <a:spcBef>
                          <a:spcPts val="0"/>
                        </a:spcBef>
                        <a:spcAft>
                          <a:spcPts val="0"/>
                        </a:spcAft>
                        <a:buClr>
                          <a:schemeClr val="dk1"/>
                        </a:buClr>
                        <a:buSzPts val="800"/>
                        <a:buFont typeface="Arial"/>
                        <a:buNone/>
                      </a:pPr>
                      <a:r>
                        <a:rPr lang="en-US" sz="1200" b="1" u="none" strike="noStrike" cap="none" dirty="0">
                          <a:latin typeface="Times New Roman" panose="02020603050405020304" pitchFamily="18" charset="0"/>
                          <a:ea typeface="Times New Roman"/>
                          <a:cs typeface="Times New Roman" panose="02020603050405020304" pitchFamily="18" charset="0"/>
                          <a:sym typeface="Times New Roman"/>
                        </a:rPr>
                        <a:t>Drawback:</a:t>
                      </a:r>
                    </a:p>
                    <a:p>
                      <a:pPr marL="0" marR="0" lvl="0" indent="0" algn="just" rtl="0">
                        <a:lnSpc>
                          <a:spcPct val="100000"/>
                        </a:lnSpc>
                        <a:spcBef>
                          <a:spcPts val="0"/>
                        </a:spcBef>
                        <a:spcAft>
                          <a:spcPts val="0"/>
                        </a:spcAft>
                        <a:buClr>
                          <a:schemeClr val="dk1"/>
                        </a:buClr>
                        <a:buSzPts val="800"/>
                        <a:buFont typeface="Arial"/>
                        <a:buNone/>
                      </a:pPr>
                      <a:r>
                        <a:rPr lang="en-US" sz="1200" b="0" u="none" strike="noStrike" cap="none" dirty="0">
                          <a:latin typeface="Times New Roman" panose="02020603050405020304" pitchFamily="18" charset="0"/>
                          <a:ea typeface="Times New Roman"/>
                          <a:cs typeface="Times New Roman" panose="02020603050405020304" pitchFamily="18" charset="0"/>
                          <a:sym typeface="Times New Roman"/>
                        </a:rPr>
                        <a:t>Lack of efficiency in monitoring.</a:t>
                      </a:r>
                    </a:p>
                  </a:txBody>
                  <a:tcPr marL="68600" marR="68600" marT="34300" marB="34300"/>
                </a:tc>
                <a:extLst>
                  <a:ext uri="{0D108BD9-81ED-4DB2-BD59-A6C34878D82A}">
                    <a16:rowId xmlns:a16="http://schemas.microsoft.com/office/drawing/2014/main" val="10001"/>
                  </a:ext>
                </a:extLst>
              </a:tr>
              <a:tr h="1217131">
                <a:tc>
                  <a:txBody>
                    <a:bodyPr/>
                    <a:lstStyle/>
                    <a:p>
                      <a:pPr marL="0" marR="0" lvl="0" indent="0" algn="l" defTabSz="914400" rtl="0" eaLnBrk="1" fontAlgn="auto" latinLnBrk="0" hangingPunct="1">
                        <a:lnSpc>
                          <a:spcPct val="115000"/>
                        </a:lnSpc>
                        <a:spcBef>
                          <a:spcPts val="0"/>
                        </a:spcBef>
                        <a:spcAft>
                          <a:spcPts val="0"/>
                        </a:spcAft>
                        <a:buClr>
                          <a:schemeClr val="dk1"/>
                        </a:buClr>
                        <a:buSzPts val="800"/>
                        <a:buFont typeface="Arial"/>
                        <a:buNone/>
                        <a:tabLst/>
                        <a:defRPr/>
                      </a:pPr>
                      <a:r>
                        <a:rPr lang="en" sz="105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1050" b="0" i="0" u="none" strike="noStrike" cap="none" dirty="0">
                          <a:solidFill>
                            <a:schemeClr val="dk1"/>
                          </a:solidFill>
                          <a:effectLst/>
                          <a:latin typeface="Calibri"/>
                          <a:ea typeface="Calibri"/>
                          <a:cs typeface="Calibri"/>
                          <a:sym typeface="Arial"/>
                        </a:rPr>
                        <a:t>Water Management in Agriculture: A Survey on Current Challenges and Technological Solutions</a:t>
                      </a:r>
                      <a:r>
                        <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Times New Roman"/>
                        </a:rPr>
                        <a:t>”</a:t>
                      </a: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050" u="none" strike="noStrike" cap="none" dirty="0">
                          <a:latin typeface="Times New Roman" panose="02020603050405020304" pitchFamily="18" charset="0"/>
                          <a:ea typeface="Times New Roman"/>
                          <a:cs typeface="Times New Roman" panose="02020603050405020304" pitchFamily="18" charset="0"/>
                          <a:sym typeface="Times New Roman"/>
                        </a:rPr>
                        <a:t>2020</a:t>
                      </a: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just" defTabSz="914400" rtl="0" eaLnBrk="1" fontAlgn="auto" latinLnBrk="0" hangingPunct="1">
                        <a:lnSpc>
                          <a:spcPct val="115000"/>
                        </a:lnSpc>
                        <a:spcBef>
                          <a:spcPts val="0"/>
                        </a:spcBef>
                        <a:spcAft>
                          <a:spcPts val="0"/>
                        </a:spcAft>
                        <a:buClr>
                          <a:schemeClr val="dk1"/>
                        </a:buClr>
                        <a:buSzPts val="800"/>
                        <a:buFont typeface="Arial"/>
                        <a:buNone/>
                        <a:tabLst/>
                        <a:defRPr/>
                      </a:pPr>
                      <a:r>
                        <a:rPr lang="en-US" sz="105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Abdelmadjid</a:t>
                      </a:r>
                      <a:r>
                        <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Saad;</a:t>
                      </a:r>
                    </a:p>
                    <a:p>
                      <a:pPr marL="0" marR="0" lvl="0" indent="0" algn="just" defTabSz="914400" rtl="0" eaLnBrk="1" fontAlgn="auto" latinLnBrk="0" hangingPunct="1">
                        <a:lnSpc>
                          <a:spcPct val="115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Abou El Hassan </a:t>
                      </a:r>
                      <a:r>
                        <a:rPr lang="en-US" sz="105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Benyamina</a:t>
                      </a:r>
                      <a:r>
                        <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Abdoulaye </a:t>
                      </a:r>
                      <a:r>
                        <a:rPr lang="en-US" sz="105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Gamatié</a:t>
                      </a:r>
                      <a:endPar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
                          <a:schemeClr val="dk1"/>
                        </a:buClr>
                        <a:buSzPts val="800"/>
                        <a:buFont typeface="Arial"/>
                        <a:buNone/>
                        <a:tabLst/>
                        <a:defRPr/>
                      </a:pPr>
                      <a:endParaRPr lang="en-US" sz="1050" b="0" i="0" u="none" strike="noStrike" cap="none" dirty="0">
                        <a:solidFill>
                          <a:schemeClr val="dk1"/>
                        </a:solidFill>
                        <a:effectLst/>
                        <a:latin typeface="Calibri"/>
                        <a:ea typeface="Calibri"/>
                        <a:cs typeface="Calibri"/>
                        <a:sym typeface="Arial"/>
                      </a:endParaRPr>
                    </a:p>
                  </a:txBody>
                  <a:tcPr marL="68600" marR="68600" marT="34300" marB="34300"/>
                </a:tc>
                <a:tc>
                  <a:txBody>
                    <a:bodyPr/>
                    <a:lstStyle/>
                    <a:p>
                      <a:pPr lvl="0" algn="just"/>
                      <a:r>
                        <a:rPr lang="en-US" sz="12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Description:</a:t>
                      </a:r>
                    </a:p>
                    <a:p>
                      <a:pPr lvl="0" algn="just"/>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Aiming at optimizing water usage, and improving the quality and quantity of agricultural crops, while minimizing the need for direct human intervention.</a:t>
                      </a:r>
                    </a:p>
                    <a:p>
                      <a:pPr lvl="0" algn="just"/>
                      <a:r>
                        <a:rPr lang="en-US" sz="1200" b="1"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Drawback:</a:t>
                      </a:r>
                    </a:p>
                    <a:p>
                      <a:pPr lvl="0" algn="just"/>
                      <a:r>
                        <a:rPr lang="en-US" sz="1200" b="0"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Low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efficient water management and monitoring.</a:t>
                      </a:r>
                      <a:endPar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68600" marR="68600" marT="34300" marB="34300"/>
                </a:tc>
                <a:extLst>
                  <a:ext uri="{0D108BD9-81ED-4DB2-BD59-A6C34878D82A}">
                    <a16:rowId xmlns:a16="http://schemas.microsoft.com/office/drawing/2014/main" val="10002"/>
                  </a:ext>
                </a:extLst>
              </a:tr>
              <a:tr h="10580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05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1050" b="0" i="0" u="none" strike="noStrike" cap="none" dirty="0">
                          <a:solidFill>
                            <a:schemeClr val="dk1"/>
                          </a:solidFill>
                          <a:effectLst/>
                          <a:latin typeface="Calibri"/>
                          <a:ea typeface="Calibri"/>
                          <a:cs typeface="Calibri"/>
                          <a:sym typeface="Arial"/>
                        </a:rPr>
                        <a:t>An Optimized Water Distribution Model of  Irrigation District Based on the Genetic  Backtracking Search Algorithm</a:t>
                      </a:r>
                      <a:r>
                        <a:rPr lang="en" sz="105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lang="en-US" sz="1050" b="0" i="0" u="none" strike="noStrike" cap="none" dirty="0">
                        <a:solidFill>
                          <a:schemeClr val="dk1"/>
                        </a:solidFill>
                        <a:effectLst/>
                        <a:latin typeface="Calibri"/>
                        <a:ea typeface="Calibri"/>
                        <a:cs typeface="Calibri"/>
                        <a:sym typeface="Aria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050" u="none" strike="noStrike" cap="none" dirty="0">
                          <a:latin typeface="Times New Roman" panose="02020603050405020304" pitchFamily="18" charset="0"/>
                          <a:ea typeface="Times New Roman"/>
                          <a:cs typeface="Times New Roman" panose="02020603050405020304" pitchFamily="18" charset="0"/>
                          <a:sym typeface="Times New Roman"/>
                        </a:rPr>
                        <a:t>2019</a:t>
                      </a: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just" defTabSz="914400" rtl="0" eaLnBrk="1" fontAlgn="auto" latinLnBrk="0" hangingPunct="1">
                        <a:lnSpc>
                          <a:spcPct val="100000"/>
                        </a:lnSpc>
                        <a:spcBef>
                          <a:spcPts val="0"/>
                        </a:spcBef>
                        <a:spcAft>
                          <a:spcPts val="0"/>
                        </a:spcAft>
                        <a:buClr>
                          <a:schemeClr val="dk1"/>
                        </a:buClr>
                        <a:buSzPts val="800"/>
                        <a:buFont typeface="Arial"/>
                        <a:buNone/>
                        <a:tabLst/>
                        <a:defRPr/>
                      </a:pPr>
                      <a:r>
                        <a:rPr lang="en" sz="105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050" b="0" i="0" u="none" strike="noStrike" cap="none" dirty="0" err="1">
                          <a:solidFill>
                            <a:schemeClr val="dk1"/>
                          </a:solidFill>
                          <a:effectLst/>
                          <a:latin typeface="Calibri"/>
                          <a:ea typeface="Calibri"/>
                          <a:cs typeface="Calibri"/>
                          <a:sym typeface="Arial"/>
                        </a:rPr>
                        <a:t>Zhipeng</a:t>
                      </a:r>
                      <a:r>
                        <a:rPr lang="en-US" sz="1050" b="0" i="0" u="none" strike="noStrike" cap="none" dirty="0">
                          <a:solidFill>
                            <a:schemeClr val="dk1"/>
                          </a:solidFill>
                          <a:effectLst/>
                          <a:latin typeface="Calibri"/>
                          <a:ea typeface="Calibri"/>
                          <a:cs typeface="Calibri"/>
                          <a:sym typeface="Arial"/>
                        </a:rPr>
                        <a:t> Sun;</a:t>
                      </a:r>
                    </a:p>
                    <a:p>
                      <a:pPr marL="0" marR="0" lvl="0" indent="0" algn="just" defTabSz="914400" rtl="0" eaLnBrk="1" fontAlgn="auto" latinLnBrk="0" hangingPunct="1">
                        <a:lnSpc>
                          <a:spcPct val="100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Calibri"/>
                          <a:ea typeface="Calibri"/>
                          <a:cs typeface="Calibri"/>
                          <a:sym typeface="Arial"/>
                        </a:rPr>
                        <a:t>Jian Chen; Yu Han;</a:t>
                      </a:r>
                    </a:p>
                    <a:p>
                      <a:pPr marL="0" marR="0" lvl="0" indent="0" algn="just" defTabSz="914400" rtl="0" eaLnBrk="1" fontAlgn="auto" latinLnBrk="0" hangingPunct="1">
                        <a:lnSpc>
                          <a:spcPct val="100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Calibri"/>
                          <a:ea typeface="Calibri"/>
                          <a:cs typeface="Calibri"/>
                          <a:sym typeface="Arial"/>
                        </a:rPr>
                        <a:t>Rui Huang;</a:t>
                      </a:r>
                    </a:p>
                    <a:p>
                      <a:pPr marL="0" marR="0" lvl="0" indent="0" algn="just" defTabSz="914400" rtl="0" eaLnBrk="1" fontAlgn="auto" latinLnBrk="0" hangingPunct="1">
                        <a:lnSpc>
                          <a:spcPct val="100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Calibri"/>
                          <a:ea typeface="Calibri"/>
                          <a:cs typeface="Calibri"/>
                          <a:sym typeface="Arial"/>
                        </a:rPr>
                        <a:t>Qi Zhang;</a:t>
                      </a:r>
                    </a:p>
                    <a:p>
                      <a:pPr marL="0" marR="0" lvl="0" indent="0" algn="just" defTabSz="914400" rtl="0" eaLnBrk="1" fontAlgn="auto" latinLnBrk="0" hangingPunct="1">
                        <a:lnSpc>
                          <a:spcPct val="100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Calibri"/>
                          <a:ea typeface="Calibri"/>
                          <a:cs typeface="Calibri"/>
                          <a:sym typeface="Arial"/>
                        </a:rPr>
                        <a:t>Shanshan Guo</a:t>
                      </a:r>
                    </a:p>
                    <a:p>
                      <a:pPr marL="0" marR="0" lvl="0" indent="0" algn="just" defTabSz="914400" rtl="0" eaLnBrk="1" fontAlgn="auto" latinLnBrk="0" hangingPunct="1">
                        <a:lnSpc>
                          <a:spcPct val="115000"/>
                        </a:lnSpc>
                        <a:spcBef>
                          <a:spcPts val="0"/>
                        </a:spcBef>
                        <a:spcAft>
                          <a:spcPts val="0"/>
                        </a:spcAft>
                        <a:buClr>
                          <a:schemeClr val="dk1"/>
                        </a:buClr>
                        <a:buSzPts val="800"/>
                        <a:buFont typeface="Arial"/>
                        <a:buNone/>
                        <a:tabLst/>
                        <a:defRPr/>
                      </a:pP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just" rtl="0">
                        <a:lnSpc>
                          <a:spcPct val="100000"/>
                        </a:lnSpc>
                        <a:spcBef>
                          <a:spcPts val="0"/>
                        </a:spcBef>
                        <a:spcAft>
                          <a:spcPts val="0"/>
                        </a:spcAft>
                        <a:buClr>
                          <a:srgbClr val="000000"/>
                        </a:buClr>
                        <a:buSzPts val="1200"/>
                        <a:buFont typeface="Arial"/>
                        <a:buNone/>
                      </a:pPr>
                      <a:r>
                        <a:rPr lang="en-IN" sz="1200" b="1" u="none" strike="noStrike" cap="none" dirty="0">
                          <a:latin typeface="Times New Roman" panose="02020603050405020304" pitchFamily="18" charset="0"/>
                          <a:ea typeface="Times New Roman"/>
                          <a:cs typeface="Times New Roman" panose="02020603050405020304" pitchFamily="18" charset="0"/>
                          <a:sym typeface="Times New Roman"/>
                        </a:rPr>
                        <a:t>Description:</a:t>
                      </a:r>
                    </a:p>
                    <a:p>
                      <a:pPr lvl="0" algn="just"/>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Improving irrigation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efciency</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in order to balance water supply and demand has become an urgent need for social development in the northwest of China.</a:t>
                      </a:r>
                    </a:p>
                    <a:p>
                      <a:pPr lvl="0" algn="just"/>
                      <a:r>
                        <a:rPr lang="en-US" sz="12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Drawbacks:</a:t>
                      </a:r>
                      <a:endParaRPr lang="en-US" sz="12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Times New Roman"/>
                      </a:endParaRPr>
                    </a:p>
                    <a:p>
                      <a:pPr lvl="0" algn="just"/>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Times New Roman"/>
                        </a:rPr>
                        <a:t>Trained based on a specific location.</a:t>
                      </a:r>
                      <a:endPar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endParaRPr>
                    </a:p>
                  </a:txBody>
                  <a:tcPr marL="68600" marR="68600" marT="34300" marB="34300"/>
                </a:tc>
                <a:extLst>
                  <a:ext uri="{0D108BD9-81ED-4DB2-BD59-A6C34878D82A}">
                    <a16:rowId xmlns:a16="http://schemas.microsoft.com/office/drawing/2014/main" val="10003"/>
                  </a:ext>
                </a:extLst>
              </a:tr>
            </a:tbl>
          </a:graphicData>
        </a:graphic>
      </p:graphicFrame>
      <p:sp>
        <p:nvSpPr>
          <p:cNvPr id="178" name="Google Shape;178;p30"/>
          <p:cNvSpPr txBox="1">
            <a:spLocks noGrp="1"/>
          </p:cNvSpPr>
          <p:nvPr>
            <p:ph type="title"/>
          </p:nvPr>
        </p:nvSpPr>
        <p:spPr>
          <a:xfrm>
            <a:off x="124181" y="11"/>
            <a:ext cx="7886700" cy="633600"/>
          </a:xfrm>
          <a:prstGeom prst="rect">
            <a:avLst/>
          </a:prstGeom>
          <a:noFill/>
          <a:ln>
            <a:noFill/>
          </a:ln>
        </p:spPr>
        <p:txBody>
          <a:bodyPr spcFirstLastPara="1" wrap="square" lIns="68575" tIns="34275" rIns="68575" bIns="34275" anchor="ctr" anchorCtr="0">
            <a:normAutofit/>
          </a:bodyPr>
          <a:lstStyle/>
          <a:p>
            <a:pPr marL="406400" lvl="0" indent="-342900" algn="l" rtl="0">
              <a:lnSpc>
                <a:spcPct val="90000"/>
              </a:lnSpc>
              <a:spcBef>
                <a:spcPts val="0"/>
              </a:spcBef>
              <a:spcAft>
                <a:spcPts val="0"/>
              </a:spcAft>
              <a:buClr>
                <a:schemeClr val="dk1"/>
              </a:buClr>
              <a:buSzPts val="3300"/>
              <a:buFont typeface="Algerian"/>
              <a:buNone/>
            </a:pPr>
            <a:r>
              <a:rPr lang="en">
                <a:latin typeface="Algerian"/>
                <a:ea typeface="Algerian"/>
                <a:cs typeface="Algerian"/>
                <a:sym typeface="Algerian"/>
              </a:rPr>
              <a:t>Literature Survey</a:t>
            </a:r>
            <a:endParaRPr/>
          </a:p>
        </p:txBody>
      </p:sp>
      <p:sp>
        <p:nvSpPr>
          <p:cNvPr id="179" name="Google Shape;179;p30"/>
          <p:cNvSpPr txBox="1">
            <a:spLocks noGrp="1"/>
          </p:cNvSpPr>
          <p:nvPr>
            <p:ph type="dt" idx="10"/>
          </p:nvPr>
        </p:nvSpPr>
        <p:spPr>
          <a:xfrm>
            <a:off x="181690" y="4785736"/>
            <a:ext cx="996075" cy="273825"/>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1200" dirty="0"/>
              <a:t>18-04-2024</a:t>
            </a:r>
            <a:endParaRPr sz="1200" dirty="0"/>
          </a:p>
        </p:txBody>
      </p:sp>
      <p:sp>
        <p:nvSpPr>
          <p:cNvPr id="180" name="Google Shape;180;p30"/>
          <p:cNvSpPr txBox="1">
            <a:spLocks noGrp="1"/>
          </p:cNvSpPr>
          <p:nvPr>
            <p:ph type="sldNum" idx="12"/>
          </p:nvPr>
        </p:nvSpPr>
        <p:spPr>
          <a:xfrm>
            <a:off x="8598876" y="4785727"/>
            <a:ext cx="417600" cy="273825"/>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
              <a:t>6</a:t>
            </a:fld>
            <a:endParaRPr/>
          </a:p>
        </p:txBody>
      </p:sp>
      <p:pic>
        <p:nvPicPr>
          <p:cNvPr id="181" name="Google Shape;181;p30"/>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140;p26">
            <a:extLst>
              <a:ext uri="{FF2B5EF4-FFF2-40B4-BE49-F238E27FC236}">
                <a16:creationId xmlns:a16="http://schemas.microsoft.com/office/drawing/2014/main" id="{8A39728C-B026-35C0-7610-35E18DCD18E1}"/>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101112" y="83930"/>
            <a:ext cx="7886700" cy="63352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PROPOSED SYSTEM  </a:t>
            </a:r>
            <a:endParaRPr dirty="0"/>
          </a:p>
        </p:txBody>
      </p:sp>
      <p:sp>
        <p:nvSpPr>
          <p:cNvPr id="198" name="Google Shape;198;p32"/>
          <p:cNvSpPr txBox="1">
            <a:spLocks noGrp="1"/>
          </p:cNvSpPr>
          <p:nvPr>
            <p:ph type="body" idx="1"/>
          </p:nvPr>
        </p:nvSpPr>
        <p:spPr>
          <a:xfrm>
            <a:off x="227725" y="627725"/>
            <a:ext cx="8763900" cy="3991200"/>
          </a:xfrm>
          <a:prstGeom prst="rect">
            <a:avLst/>
          </a:prstGeom>
          <a:noFill/>
          <a:ln>
            <a:noFill/>
          </a:ln>
        </p:spPr>
        <p:txBody>
          <a:bodyPr spcFirstLastPara="1" wrap="square" lIns="68575" tIns="34275" rIns="68575" bIns="34275" anchor="t" anchorCtr="0">
            <a:normAutofit/>
          </a:bodyPr>
          <a:lstStyle/>
          <a:p>
            <a:pPr marL="101600" lvl="0" indent="0" algn="l" rtl="0">
              <a:lnSpc>
                <a:spcPct val="150000"/>
              </a:lnSpc>
              <a:spcBef>
                <a:spcPts val="0"/>
              </a:spcBef>
              <a:spcAft>
                <a:spcPts val="0"/>
              </a:spcAft>
              <a:buSzPts val="2000"/>
              <a:buNone/>
            </a:pPr>
            <a:r>
              <a:rPr lang="en-US" sz="1800" dirty="0">
                <a:latin typeface="Times New Roman" panose="02020603050405020304" pitchFamily="18" charset="0"/>
                <a:cs typeface="Times New Roman" panose="02020603050405020304" pitchFamily="18" charset="0"/>
              </a:rPr>
              <a:t>The AI Driven Sensor based System will integrate AI-driven technology with sensor networks to create a smart irrigation system capable of optimizing water management in piped and micro irrigation setups. AI algorithms will analyze data from various sources, including soil moisture sensors and adjust irrigation schedules and flow rates in real time to ensure optimal moisture levels in the soil while minimizing water waste.</a:t>
            </a:r>
            <a:endParaRPr sz="1900" dirty="0">
              <a:solidFill>
                <a:srgbClr val="374151"/>
              </a:solidFill>
              <a:latin typeface="Times New Roman" panose="02020603050405020304" pitchFamily="18" charset="0"/>
              <a:ea typeface="Times New Roman"/>
              <a:cs typeface="Times New Roman" panose="02020603050405020304" pitchFamily="18" charset="0"/>
              <a:sym typeface="Times New Roman"/>
            </a:endParaRPr>
          </a:p>
          <a:p>
            <a:pPr marL="406400" lvl="0" indent="-311150" algn="l" rtl="0">
              <a:lnSpc>
                <a:spcPct val="90000"/>
              </a:lnSpc>
              <a:spcBef>
                <a:spcPts val="800"/>
              </a:spcBef>
              <a:spcAft>
                <a:spcPts val="0"/>
              </a:spcAft>
              <a:buSzPts val="2100"/>
              <a:buFont typeface="Times New Roman"/>
              <a:buChar char="❖"/>
            </a:pPr>
            <a:endParaRPr lang="en" dirty="0">
              <a:latin typeface="Times New Roman" panose="02020603050405020304" pitchFamily="18" charset="0"/>
              <a:ea typeface="Times New Roman"/>
              <a:cs typeface="Times New Roman" panose="02020603050405020304" pitchFamily="18" charset="0"/>
              <a:sym typeface="Times New Roman"/>
            </a:endParaRPr>
          </a:p>
          <a:p>
            <a:pPr marL="95250" lvl="0" indent="0" algn="l" rtl="0">
              <a:lnSpc>
                <a:spcPct val="90000"/>
              </a:lnSpc>
              <a:spcBef>
                <a:spcPts val="800"/>
              </a:spcBef>
              <a:spcAft>
                <a:spcPts val="0"/>
              </a:spcAft>
              <a:buSzPts val="2100"/>
              <a:buNone/>
            </a:pPr>
            <a:r>
              <a:rPr lang="en" b="1" dirty="0">
                <a:latin typeface="Times New Roman" panose="02020603050405020304" pitchFamily="18" charset="0"/>
                <a:ea typeface="Times New Roman"/>
                <a:cs typeface="Times New Roman" panose="02020603050405020304" pitchFamily="18" charset="0"/>
                <a:sym typeface="Times New Roman"/>
              </a:rPr>
              <a:t>Advantages over existing method</a:t>
            </a:r>
            <a:endParaRPr b="1" dirty="0">
              <a:latin typeface="Times New Roman" panose="02020603050405020304" pitchFamily="18" charset="0"/>
              <a:ea typeface="Times New Roman"/>
              <a:cs typeface="Times New Roman" panose="02020603050405020304" pitchFamily="18" charset="0"/>
              <a:sym typeface="Times New Roman"/>
            </a:endParaRPr>
          </a:p>
          <a:p>
            <a:pPr marL="520700" lvl="1" indent="-165100">
              <a:spcBef>
                <a:spcPts val="800"/>
              </a:spcBef>
              <a:buFont typeface="Times New Roman"/>
              <a:buChar char="➢"/>
            </a:pPr>
            <a:r>
              <a:rPr lang="en-US" dirty="0">
                <a:latin typeface="Times New Roman" panose="02020603050405020304" pitchFamily="18" charset="0"/>
                <a:cs typeface="Times New Roman" panose="02020603050405020304" pitchFamily="18" charset="0"/>
              </a:rPr>
              <a:t>Improved Water Efficiency</a:t>
            </a:r>
          </a:p>
          <a:p>
            <a:pPr marL="520700" lvl="1" indent="-165100">
              <a:spcBef>
                <a:spcPts val="800"/>
              </a:spcBef>
              <a:buFont typeface="Times New Roman"/>
              <a:buChar char="➢"/>
            </a:pPr>
            <a:r>
              <a:rPr lang="en-US" dirty="0">
                <a:latin typeface="Times New Roman" panose="02020603050405020304" pitchFamily="18" charset="0"/>
                <a:cs typeface="Times New Roman" panose="02020603050405020304" pitchFamily="18" charset="0"/>
              </a:rPr>
              <a:t>Real-time Monitoring and Control</a:t>
            </a:r>
          </a:p>
          <a:p>
            <a:pPr marL="520700" lvl="1" indent="-165100">
              <a:spcBef>
                <a:spcPts val="800"/>
              </a:spcBef>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Decision Making</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201" name="Google Shape;201;p32"/>
          <p:cNvSpPr txBox="1">
            <a:spLocks noGrp="1"/>
          </p:cNvSpPr>
          <p:nvPr>
            <p:ph type="sldNum" idx="12"/>
          </p:nvPr>
        </p:nvSpPr>
        <p:spPr>
          <a:xfrm>
            <a:off x="8574089" y="4714937"/>
            <a:ext cx="417600" cy="273825"/>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7</a:t>
            </a:fld>
            <a:endParaRPr/>
          </a:p>
        </p:txBody>
      </p:sp>
      <p:pic>
        <p:nvPicPr>
          <p:cNvPr id="202" name="Google Shape;202;p32"/>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244;p36">
            <a:extLst>
              <a:ext uri="{FF2B5EF4-FFF2-40B4-BE49-F238E27FC236}">
                <a16:creationId xmlns:a16="http://schemas.microsoft.com/office/drawing/2014/main" id="{623B4437-33AA-BA5C-6037-C73F783C8861}"/>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3" name="Google Shape;140;p26">
            <a:extLst>
              <a:ext uri="{FF2B5EF4-FFF2-40B4-BE49-F238E27FC236}">
                <a16:creationId xmlns:a16="http://schemas.microsoft.com/office/drawing/2014/main" id="{548904E6-7629-3B18-FA8D-5EFA0CBEF81E}"/>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172549" y="330442"/>
            <a:ext cx="7886700" cy="633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EXPECTED OUTCOME  </a:t>
            </a:r>
            <a:endParaRPr dirty="0"/>
          </a:p>
        </p:txBody>
      </p:sp>
      <p:sp>
        <p:nvSpPr>
          <p:cNvPr id="222" name="Google Shape;222;p34"/>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8</a:t>
            </a:fld>
            <a:endParaRPr dirty="0"/>
          </a:p>
        </p:txBody>
      </p:sp>
      <p:pic>
        <p:nvPicPr>
          <p:cNvPr id="223" name="Google Shape;223;p34"/>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24" name="Google Shape;224;p34"/>
          <p:cNvSpPr txBox="1">
            <a:spLocks noGrp="1"/>
          </p:cNvSpPr>
          <p:nvPr>
            <p:ph type="body" idx="1"/>
          </p:nvPr>
        </p:nvSpPr>
        <p:spPr>
          <a:xfrm>
            <a:off x="400050" y="894322"/>
            <a:ext cx="7886700" cy="3833922"/>
          </a:xfrm>
          <a:prstGeom prst="rect">
            <a:avLst/>
          </a:prstGeom>
          <a:noFill/>
          <a:ln>
            <a:noFill/>
          </a:ln>
        </p:spPr>
        <p:txBody>
          <a:bodyPr spcFirstLastPara="1" wrap="square" lIns="68575" tIns="34275" rIns="68575" bIns="34275" anchor="t" anchorCtr="0">
            <a:normAutofit/>
          </a:bodyPr>
          <a:lstStyle/>
          <a:p>
            <a:pPr marL="520700" lvl="1" indent="-177800">
              <a:lnSpc>
                <a:spcPct val="150000"/>
              </a:lnSpc>
              <a:spcBef>
                <a:spcPts val="800"/>
              </a:spcBef>
              <a:buFont typeface="Century Schoolbook"/>
              <a:buChar char="➢"/>
            </a:pPr>
            <a:r>
              <a:rPr lang="en-US" dirty="0">
                <a:latin typeface="Times New Roman" panose="02020603050405020304" pitchFamily="18" charset="0"/>
                <a:cs typeface="Times New Roman" panose="02020603050405020304" pitchFamily="18" charset="0"/>
              </a:rPr>
              <a:t>Improvements in water efficiency. </a:t>
            </a:r>
          </a:p>
          <a:p>
            <a:pPr marL="520700" lvl="1" indent="-177800">
              <a:lnSpc>
                <a:spcPct val="150000"/>
              </a:lnSpc>
              <a:spcBef>
                <a:spcPts val="800"/>
              </a:spcBef>
              <a:buFont typeface="Century Schoolbook"/>
              <a:buChar char="➢"/>
            </a:pPr>
            <a:r>
              <a:rPr lang="en-US" dirty="0">
                <a:latin typeface="Times New Roman" panose="02020603050405020304" pitchFamily="18" charset="0"/>
                <a:cs typeface="Times New Roman" panose="02020603050405020304" pitchFamily="18" charset="0"/>
              </a:rPr>
              <a:t>Better crop yields.</a:t>
            </a:r>
          </a:p>
          <a:p>
            <a:pPr marL="520700" lvl="1" indent="-177800">
              <a:lnSpc>
                <a:spcPct val="150000"/>
              </a:lnSpc>
              <a:spcBef>
                <a:spcPts val="800"/>
              </a:spcBef>
              <a:buFont typeface="Century Schoolbook"/>
              <a:buChar char="➢"/>
            </a:pPr>
            <a:r>
              <a:rPr lang="en-US" dirty="0"/>
              <a:t>Improved soil moisture management.</a:t>
            </a:r>
            <a:endParaRPr lang="en-US" dirty="0">
              <a:latin typeface="Times New Roman" panose="02020603050405020304" pitchFamily="18" charset="0"/>
              <a:cs typeface="Times New Roman" panose="02020603050405020304" pitchFamily="18" charset="0"/>
            </a:endParaRPr>
          </a:p>
        </p:txBody>
      </p:sp>
      <p:sp>
        <p:nvSpPr>
          <p:cNvPr id="2" name="Google Shape;244;p36">
            <a:extLst>
              <a:ext uri="{FF2B5EF4-FFF2-40B4-BE49-F238E27FC236}">
                <a16:creationId xmlns:a16="http://schemas.microsoft.com/office/drawing/2014/main" id="{D9D02E8D-4170-6D4E-5BE4-B3248268E3E0}"/>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3" name="Google Shape;140;p26">
            <a:extLst>
              <a:ext uri="{FF2B5EF4-FFF2-40B4-BE49-F238E27FC236}">
                <a16:creationId xmlns:a16="http://schemas.microsoft.com/office/drawing/2014/main" id="{AE86163A-1321-5716-BEE9-365950BF9096}"/>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435DDA-7A23-7F6E-9E44-F99F33A0062F}"/>
              </a:ext>
            </a:extLst>
          </p:cNvPr>
          <p:cNvPicPr>
            <a:picLocks noChangeAspect="1"/>
          </p:cNvPicPr>
          <p:nvPr/>
        </p:nvPicPr>
        <p:blipFill>
          <a:blip r:embed="rId2"/>
          <a:stretch>
            <a:fillRect/>
          </a:stretch>
        </p:blipFill>
        <p:spPr>
          <a:xfrm>
            <a:off x="1256371" y="915555"/>
            <a:ext cx="6512311" cy="3723351"/>
          </a:xfrm>
          <a:prstGeom prst="rect">
            <a:avLst/>
          </a:prstGeom>
        </p:spPr>
      </p:pic>
      <p:sp>
        <p:nvSpPr>
          <p:cNvPr id="7" name="TextBox 6">
            <a:extLst>
              <a:ext uri="{FF2B5EF4-FFF2-40B4-BE49-F238E27FC236}">
                <a16:creationId xmlns:a16="http://schemas.microsoft.com/office/drawing/2014/main" id="{5DCDAC45-3C62-6A7D-8A5F-04119CB246DC}"/>
              </a:ext>
            </a:extLst>
          </p:cNvPr>
          <p:cNvSpPr txBox="1"/>
          <p:nvPr/>
        </p:nvSpPr>
        <p:spPr>
          <a:xfrm>
            <a:off x="426534" y="373856"/>
            <a:ext cx="4572000" cy="600164"/>
          </a:xfrm>
          <a:prstGeom prst="rect">
            <a:avLst/>
          </a:prstGeom>
          <a:noFill/>
        </p:spPr>
        <p:txBody>
          <a:bodyPr wrap="square">
            <a:spAutoFit/>
          </a:bodyPr>
          <a:lstStyle/>
          <a:p>
            <a:r>
              <a:rPr lang="en" sz="3300" dirty="0">
                <a:latin typeface="Algerian"/>
                <a:sym typeface="Algerian"/>
              </a:rPr>
              <a:t>FLOW CHART</a:t>
            </a:r>
            <a:endParaRPr lang="en-IN" sz="3300" dirty="0"/>
          </a:p>
        </p:txBody>
      </p:sp>
      <p:pic>
        <p:nvPicPr>
          <p:cNvPr id="8" name="Google Shape;223;p34">
            <a:extLst>
              <a:ext uri="{FF2B5EF4-FFF2-40B4-BE49-F238E27FC236}">
                <a16:creationId xmlns:a16="http://schemas.microsoft.com/office/drawing/2014/main" id="{C89E13FC-5D47-CF22-5202-73A8B24A8ABB}"/>
              </a:ext>
            </a:extLst>
          </p:cNvPr>
          <p:cNvPicPr preferRelativeResize="0"/>
          <p:nvPr/>
        </p:nvPicPr>
        <p:blipFill rotWithShape="1">
          <a:blip r:embed="rId3">
            <a:alphaModFix/>
          </a:blip>
          <a:srcRect/>
          <a:stretch/>
        </p:blipFill>
        <p:spPr>
          <a:xfrm>
            <a:off x="8160253" y="71050"/>
            <a:ext cx="857250" cy="902970"/>
          </a:xfrm>
          <a:prstGeom prst="rect">
            <a:avLst/>
          </a:prstGeom>
          <a:noFill/>
          <a:ln>
            <a:noFill/>
          </a:ln>
        </p:spPr>
      </p:pic>
      <p:sp>
        <p:nvSpPr>
          <p:cNvPr id="10" name="Google Shape;244;p36">
            <a:extLst>
              <a:ext uri="{FF2B5EF4-FFF2-40B4-BE49-F238E27FC236}">
                <a16:creationId xmlns:a16="http://schemas.microsoft.com/office/drawing/2014/main" id="{CB3C1359-3CFE-7544-2DDF-E3A6A17EBB37}"/>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11" name="Google Shape;222;p34">
            <a:extLst>
              <a:ext uri="{FF2B5EF4-FFF2-40B4-BE49-F238E27FC236}">
                <a16:creationId xmlns:a16="http://schemas.microsoft.com/office/drawing/2014/main" id="{804D6B3F-9C49-9A71-C530-4DDFC5297FF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9</a:t>
            </a:fld>
            <a:endParaRPr dirty="0"/>
          </a:p>
        </p:txBody>
      </p:sp>
      <p:sp>
        <p:nvSpPr>
          <p:cNvPr id="2" name="Google Shape;140;p26">
            <a:extLst>
              <a:ext uri="{FF2B5EF4-FFF2-40B4-BE49-F238E27FC236}">
                <a16:creationId xmlns:a16="http://schemas.microsoft.com/office/drawing/2014/main" id="{38172882-C570-4695-D08C-50D9008B0F38}"/>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17303589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1682</Words>
  <Application>Microsoft Office PowerPoint</Application>
  <PresentationFormat>On-screen Show (16:9)</PresentationFormat>
  <Paragraphs>214</Paragraphs>
  <Slides>20</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Century Schoolbook</vt:lpstr>
      <vt:lpstr>Calibri</vt:lpstr>
      <vt:lpstr>Algerian</vt:lpstr>
      <vt:lpstr>Wingdings</vt:lpstr>
      <vt:lpstr>Times New Roman</vt:lpstr>
      <vt:lpstr>Noto Sans Symbols</vt:lpstr>
      <vt:lpstr>Simple Light</vt:lpstr>
      <vt:lpstr>Office Theme</vt:lpstr>
      <vt:lpstr>PowerPoint Presentation</vt:lpstr>
      <vt:lpstr>agenda </vt:lpstr>
      <vt:lpstr>abstract </vt:lpstr>
      <vt:lpstr>EXISTING SYSTEM  </vt:lpstr>
      <vt:lpstr>Literature Survey</vt:lpstr>
      <vt:lpstr>Literature Survey</vt:lpstr>
      <vt:lpstr>PROPOSED SYSTEM  </vt:lpstr>
      <vt:lpstr>EXPECTED OUTCOME  </vt:lpstr>
      <vt:lpstr>PowerPoint Presentation</vt:lpstr>
      <vt:lpstr>MODULEs SPLIT-UP</vt:lpstr>
      <vt:lpstr>PowerPoint Presentation</vt:lpstr>
      <vt:lpstr>PowerPoint Presentation</vt:lpstr>
      <vt:lpstr>PowerPoint Presentation</vt:lpstr>
      <vt:lpstr>PowerPoint Presentation</vt:lpstr>
      <vt:lpstr>PowerPoint Presentation</vt:lpstr>
      <vt:lpstr>PowerPoint Presentation</vt:lpstr>
      <vt:lpstr>REFERENCE</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Sowmiya p</cp:lastModifiedBy>
  <cp:revision>43</cp:revision>
  <dcterms:modified xsi:type="dcterms:W3CDTF">2024-05-07T16:34:01Z</dcterms:modified>
</cp:coreProperties>
</file>