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76" r:id="rId4"/>
    <p:sldId id="288" r:id="rId5"/>
    <p:sldId id="289" r:id="rId6"/>
    <p:sldId id="309" r:id="rId7"/>
    <p:sldId id="310" r:id="rId8"/>
    <p:sldId id="311" r:id="rId9"/>
    <p:sldId id="295" r:id="rId10"/>
    <p:sldId id="308" r:id="rId11"/>
    <p:sldId id="296" r:id="rId12"/>
    <p:sldId id="290" r:id="rId13"/>
    <p:sldId id="298" r:id="rId14"/>
    <p:sldId id="299" r:id="rId15"/>
    <p:sldId id="300" r:id="rId16"/>
    <p:sldId id="312" r:id="rId17"/>
    <p:sldId id="316" r:id="rId18"/>
    <p:sldId id="317" r:id="rId19"/>
    <p:sldId id="313" r:id="rId20"/>
    <p:sldId id="314" r:id="rId21"/>
    <p:sldId id="315" r:id="rId22"/>
    <p:sldId id="318" r:id="rId23"/>
    <p:sldId id="319" r:id="rId24"/>
    <p:sldId id="320" r:id="rId25"/>
    <p:sldId id="321" r:id="rId26"/>
    <p:sldId id="291" r:id="rId27"/>
    <p:sldId id="292" r:id="rId28"/>
    <p:sldId id="293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27-05-2023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9CB94-56C8-4E50-B791-AF5FC8A106F4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356A8476-AF86-4EF3-90C4-7045D1755385}" type="datetime1">
              <a:rPr lang="en-IN" smtClean="0"/>
              <a:t>27-05-2023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C31-09C4-449A-90F6-AFB67BFACDFE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724D-F804-4FA0-89C2-97B227E2F16C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125-4ED3-4AF1-AAF7-EDE7215B06B9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BB9D-666E-451E-8868-66F3990B9A4B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B650-7516-4CEC-917D-DD847A84ED89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9E9B-7509-4B3C-A6A2-5DD01A09A344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FA1B-60FE-4583-984F-0F1650B5DE05}" type="datetime1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037-5EA4-4188-A5BF-C7E7BB76302E}" type="datetime1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B81-F49F-4301-8D87-A748EEA30226}" type="datetime1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42A9-267F-44CD-9877-EF60957D16BB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59C-1B5F-4633-9E92-0C3FA0120BD0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FCB-F0EB-46CB-8015-A584082D17F6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893-AF15-4FC7-BBF8-26E3C2456E82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FAB4-CC5F-47CA-A374-3F2222B9F5E8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1B41-BD19-4B76-A0EA-C82105367900}" type="datetime1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1B-7C02-4645-A62F-0EB0E7A22FB3}" type="datetime1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F819-8475-4E87-9093-8B21664B9671}" type="datetime1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24BA-8A7E-42BE-8C2B-7ADCA5E90F68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0D1E-CB7D-4728-8C10-FB4512E177B9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A600-49A6-46D0-A45E-91EB59866F2D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0E7E-91CD-479D-BD37-7038CF0D6C27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4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KGiSL</a:t>
            </a:r>
            <a:r>
              <a:rPr lang="en-IN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INSTITUTE OF TECHNOLOGY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- Project Phase Review # 03</a:t>
            </a:r>
          </a:p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TAXI MANAGEMENT USING TKINTER FRAMEWORK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TEAM MEMBERS: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711720104061.  Pavithra B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711720104064.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Priyadharsini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M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711720104071.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Rositha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A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711720104092.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Sowmiya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P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Under the guidance of 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Ms. Aruna T N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" y="121299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80D7-7FE8-05AF-33B8-766BF1CC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365125"/>
            <a:ext cx="11075894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Century Schoolbook" panose="02040604050505020304" pitchFamily="18" charset="0"/>
              </a:rPr>
              <a:t> Pitfalls of the Existing system</a:t>
            </a:r>
            <a:br>
              <a:rPr lang="en-IN" dirty="0">
                <a:latin typeface="Century Schoolbook" panose="020406040505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6A44-0099-821D-423B-FEB314B1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783"/>
            <a:ext cx="10515600" cy="4721289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UI </a:t>
            </a:r>
            <a:r>
              <a:rPr lang="en-IN" sz="1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 interface shall be difficult to understand and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implement. </a:t>
            </a:r>
          </a:p>
          <a:p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 </a:t>
            </a:r>
            <a:r>
              <a:rPr lang="en-IN" sz="18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Pricing            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pricing can be relatively high in some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1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</a:t>
            </a:r>
            <a:r>
              <a:rPr lang="en-IN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   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getting timely responses or effective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endParaRPr lang="en-IN" sz="1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         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of features and capabilities challenging for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new users to learn and navigate software effectively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1562-2F57-BFB8-F530-7F309C9F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2CDC-DF85-3087-705D-3611F9FC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FC50-6704-1E90-38B0-495C4D37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F80D252-9046-3BF6-8767-227E41B7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11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>
                <a:latin typeface="Cambria" pitchFamily="18" charset="0"/>
              </a:rPr>
              <a:t>Proposed method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>
                <a:latin typeface="Cambria" pitchFamily="18" charset="0"/>
              </a:rPr>
              <a:t>Advantages over existing method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Architectural Diagram followed by Modules split up</a:t>
            </a:r>
            <a:endParaRPr lang="en-IN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2DC57C9B-039C-401C-A95C-7D15690CFC2B}" type="datetime1">
              <a:rPr lang="en-IN" sz="1600" smtClean="0"/>
              <a:t>27-05-2023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CD0B-5615-2912-99AC-AE190C1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57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Cambria" pitchFamily="18" charset="0"/>
              </a:rPr>
            </a:br>
            <a:r>
              <a:rPr lang="en-US" sz="4900" dirty="0">
                <a:latin typeface="Cambria" pitchFamily="18" charset="0"/>
              </a:rPr>
              <a:t>PROPOSED METHOD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3B57-013D-87ED-CF68-1DBC31C2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338"/>
            <a:ext cx="10515600" cy="56824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taxi management system is implemented using python </a:t>
            </a:r>
            <a:r>
              <a:rPr lang="en-US" dirty="0" err="1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  <a:endParaRPr lang="en-US" sz="2800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TKINTER?</a:t>
            </a:r>
          </a:p>
          <a:p>
            <a:pPr marL="0" indent="0">
              <a:buNone/>
            </a:pPr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Ridiculously fast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Reassuringly secure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Exceedingly scalable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Incredibly versatile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Integrate with Python Libraries/Functions</a:t>
            </a:r>
          </a:p>
          <a:p>
            <a:pPr marL="0" indent="0">
              <a:buNone/>
            </a:pPr>
            <a:endParaRPr lang="en-US" sz="2800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4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dirty="0"/>
              <a:t>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598C-EEBA-F33B-8A3B-0588D398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B9D2-D56C-C8E5-3A89-BA78CCC3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FF6A-0259-AB6B-62F9-03E6506A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6311DF-FDEE-4636-30F5-07F0E1FC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706" y="185738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16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17F5-668E-AB8B-A09B-249E8F6E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Advantages over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dirty="0">
                <a:latin typeface="Cambria" pitchFamily="18" charset="0"/>
              </a:rPr>
              <a:t> method </a:t>
            </a:r>
            <a:br>
              <a:rPr lang="en-US" dirty="0">
                <a:latin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D651-032E-F008-C08D-496039A9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simple and attractive UI design.</a:t>
            </a:r>
            <a:endParaRPr lang="en-IN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Comparatively low </a:t>
            </a:r>
            <a:r>
              <a:rPr lang="en-IN" sz="2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Pricing.</a:t>
            </a:r>
            <a:endParaRPr lang="en-IN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c</a:t>
            </a:r>
            <a:r>
              <a:rPr lang="en-IN" sz="2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ustomer suppor</a:t>
            </a:r>
            <a:r>
              <a:rPr lang="en-IN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endParaRPr lang="en-IN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l</a:t>
            </a:r>
            <a:r>
              <a:rPr lang="en-IN" sz="2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earning curve</a:t>
            </a:r>
            <a:endParaRPr lang="en-IN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safety features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7B09-2E0E-6020-ADAC-06F5C7B8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71CE-0054-A074-213A-FEF3480C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166C-279F-1DEA-686B-F0EE482A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AAB7FF-5F4A-DD63-EF40-94688E1E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706" y="185738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4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A4A8-54D0-D180-B998-1E87BD43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277907"/>
            <a:ext cx="11084859" cy="14127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</a:t>
            </a:r>
            <a:r>
              <a:rPr lang="en-US" sz="3600" dirty="0">
                <a:latin typeface="Century Schoolbook" panose="02040604050505020304" pitchFamily="18" charset="0"/>
              </a:rPr>
              <a:t> Diagram </a:t>
            </a:r>
            <a:br>
              <a:rPr lang="en-IN" sz="3600" dirty="0">
                <a:latin typeface="Century Schoolbook" panose="02040604050505020304" pitchFamily="18" charset="0"/>
              </a:rPr>
            </a:b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EBCD0-E6D1-7123-E339-7D307CE3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B2FE6-BAE1-4226-830A-CDEA6D48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9BDA-F861-0896-45AB-9CE6CB8D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CC4D35-9886-3142-3416-A152DAA7A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axi Booking &amp; Dispatch System for Taxi and Private Hire Companies in the UK">
            <a:extLst>
              <a:ext uri="{FF2B5EF4-FFF2-40B4-BE49-F238E27FC236}">
                <a16:creationId xmlns:a16="http://schemas.microsoft.com/office/drawing/2014/main" id="{EF653362-1C34-2ABC-742F-8A3EA9F6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B5C2-34DA-EE61-CEEC-C1C629F4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split up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1231-6DA2-F879-C6CA-60D3A2F0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 : Designing login and sign up page.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: Creating the main booking page.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 :Generating receipt and exit.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EC6A2-FE31-BD4C-C0FA-B6140388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45D9-811B-43FD-55B4-AA5BDA63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6024-BAF9-50B1-1898-25301DDA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2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707A-AF7E-F7FA-A21F-C76087C0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-10" dirty="0"/>
              <a:t>Module</a:t>
            </a:r>
            <a:r>
              <a:rPr lang="en-US" sz="4400" b="1" spc="-20" dirty="0"/>
              <a:t> </a:t>
            </a:r>
            <a:r>
              <a:rPr lang="en-US" sz="4400" b="1" dirty="0"/>
              <a:t>1</a:t>
            </a:r>
            <a:r>
              <a:rPr lang="en-US" sz="4400" spc="120" dirty="0"/>
              <a:t> </a:t>
            </a:r>
            <a:r>
              <a:rPr lang="en-US" sz="4400" b="0" dirty="0">
                <a:latin typeface="Times New Roman"/>
                <a:cs typeface="Times New Roman"/>
              </a:rPr>
              <a:t>–</a:t>
            </a:r>
            <a:r>
              <a:rPr lang="en-US" sz="4400" b="0" spc="-5" dirty="0">
                <a:latin typeface="Times New Roman"/>
                <a:cs typeface="Times New Roman"/>
              </a:rPr>
              <a:t> </a:t>
            </a:r>
            <a:r>
              <a:rPr lang="en-US" sz="3600" b="0" spc="-5" dirty="0">
                <a:latin typeface="Times New Roman"/>
                <a:cs typeface="Times New Roman"/>
              </a:rPr>
              <a:t>Designing</a:t>
            </a:r>
            <a:r>
              <a:rPr lang="en-US" sz="3600" b="0" spc="-10" dirty="0">
                <a:latin typeface="Times New Roman"/>
                <a:cs typeface="Times New Roman"/>
              </a:rPr>
              <a:t> the</a:t>
            </a:r>
            <a:r>
              <a:rPr lang="en-US" sz="3600" b="0" spc="-20" dirty="0">
                <a:latin typeface="Times New Roman"/>
                <a:cs typeface="Times New Roman"/>
              </a:rPr>
              <a:t> </a:t>
            </a:r>
            <a:r>
              <a:rPr lang="en-US" sz="3600" b="0" spc="-10" dirty="0">
                <a:latin typeface="Times New Roman"/>
                <a:cs typeface="Times New Roman"/>
              </a:rPr>
              <a:t>login</a:t>
            </a:r>
            <a:r>
              <a:rPr lang="en-US" sz="3600" b="0" spc="-15" dirty="0">
                <a:latin typeface="Times New Roman"/>
                <a:cs typeface="Times New Roman"/>
              </a:rPr>
              <a:t> </a:t>
            </a:r>
            <a:r>
              <a:rPr lang="en-US" sz="3600" b="0" dirty="0">
                <a:latin typeface="Times New Roman"/>
                <a:cs typeface="Times New Roman"/>
              </a:rPr>
              <a:t>or</a:t>
            </a:r>
            <a:r>
              <a:rPr lang="en-US" sz="3600" b="0" spc="-10" dirty="0">
                <a:latin typeface="Times New Roman"/>
                <a:cs typeface="Times New Roman"/>
              </a:rPr>
              <a:t> </a:t>
            </a:r>
            <a:r>
              <a:rPr lang="en-US" sz="3600" b="0" spc="-5" dirty="0">
                <a:latin typeface="Times New Roman"/>
                <a:cs typeface="Times New Roman"/>
              </a:rPr>
              <a:t>signup</a:t>
            </a:r>
            <a:r>
              <a:rPr lang="en-US" sz="3600" b="0" spc="-10" dirty="0">
                <a:latin typeface="Times New Roman"/>
                <a:cs typeface="Times New Roman"/>
              </a:rPr>
              <a:t> </a:t>
            </a:r>
            <a:r>
              <a:rPr lang="en-US" sz="3600" b="0" dirty="0">
                <a:latin typeface="Times New Roman"/>
                <a:cs typeface="Times New Roman"/>
              </a:rPr>
              <a:t>page</a:t>
            </a:r>
            <a:endParaRPr lang="en-IN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DF6284-F29F-505C-113F-66F6A8A79F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64" y="2431438"/>
            <a:ext cx="4747671" cy="313971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99BAAB-AFF0-DEC3-C1D8-751711D351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1094"/>
            <a:ext cx="5181600" cy="320039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EBE65-0DE0-C9D2-2948-184587C4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200C0-0C2E-53A0-D079-B2D2AE09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6F71D-1F04-AC44-6711-7471E02B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18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6D656E-B0DD-D54C-78E5-4594F0AC8A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23" y="1464907"/>
            <a:ext cx="4778154" cy="422436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A0408A-C23B-6AAC-D0E3-AB7201BC55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64908"/>
            <a:ext cx="5181600" cy="394684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A478-474F-C93C-C61C-1C19FE38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EB85C-C8E6-C10D-3BED-4AC9F449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F696-B943-CC84-0906-329D945E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65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CCAD-EA06-A02D-3A16-31CFA0BA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r>
              <a:rPr lang="en-US" dirty="0"/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Creating the main booking page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75EA-C229-7D2A-4CE0-F2EEB943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9923-AB8C-0A53-9499-27626B1C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BD1AD-E2BD-A860-E932-2EE659B2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1E9438-77C8-1C92-34CC-0CCE1CA71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9" y="1614195"/>
            <a:ext cx="6064956" cy="446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EAAD40-611B-9023-BB0F-C4776A00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89" y="1958244"/>
            <a:ext cx="4346211" cy="37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1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2EB7F-FDE4-0B2D-CF00-18A22AEE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270FF-F3C8-17EF-0E16-DB3B7E22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E399-D9EE-97FE-ECC6-DC0A6613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B4F82D5-E609-0E1C-9762-E2EC54D53A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9" y="1436914"/>
            <a:ext cx="5105842" cy="3966581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EB47441-9AD0-B27F-5226-3674E37E3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17" y="1436914"/>
            <a:ext cx="5151566" cy="3974202"/>
          </a:xfrm>
        </p:spPr>
      </p:pic>
    </p:spTree>
    <p:extLst>
      <p:ext uri="{BB962C8B-B14F-4D97-AF65-F5344CB8AC3E}">
        <p14:creationId xmlns:p14="http://schemas.microsoft.com/office/powerpoint/2010/main" val="111340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B59D7E57-2D9C-4E98-836E-1B90C254408A}" type="datetime1">
              <a:rPr lang="en-IN" sz="1600" smtClean="0"/>
              <a:t>27-05-2023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6A323D-8429-F5A5-3466-18F1252262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6" y="238407"/>
            <a:ext cx="2606266" cy="167436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1723EB-79B5-C16B-2253-F10A17A2A7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47" y="261052"/>
            <a:ext cx="2651990" cy="165172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87016-C41D-6DC3-DB07-41004310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003A7-1FE6-D83A-13DC-D5BB73C0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32CC3-B144-2E92-54A1-7F2C87AE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6664C4-C55E-EA09-D96C-83E8B01DB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01" y="261052"/>
            <a:ext cx="2568163" cy="1104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A7B997-D23D-7723-D03F-1FE8E6D97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9" y="2411202"/>
            <a:ext cx="7249886" cy="36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2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FCCC-DDD5-0754-9628-92BDCB09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receipt and exit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8C79BE-6583-BCAF-0EF6-6966F1AA6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60" y="1825625"/>
            <a:ext cx="770348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113C1-5455-3F30-558E-B360A793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7077-E92F-01AB-DE9B-36388124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09D89-541E-5E69-6652-16F7C651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84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7ADDBC-2BC9-8F12-E237-CAA5E3037F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6" y="1474237"/>
            <a:ext cx="5181600" cy="399047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A7F0BC-712D-F67E-1994-DB2E88A42B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74237"/>
            <a:ext cx="5181600" cy="399047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3F88F-2625-A8CF-5F67-1DD00870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F4857-6EB3-376C-3AF7-E1898A7B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35864-4D98-6D4B-F675-52F15450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9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A885CC-F511-EAF3-9563-A32DAA6A2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2884"/>
            <a:ext cx="5683898" cy="379761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3A6314-0C9C-1A1A-5A56-3A3D4E6E1F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67" y="1054310"/>
            <a:ext cx="3788920" cy="474937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2BA29-679C-552B-139B-7D5DED8B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708AB-AC2F-4D4A-98E5-F3200190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4B863-678A-0E63-1C17-8014775F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5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30CF59-C7B6-661D-DDE1-63551C936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78" y="858416"/>
            <a:ext cx="8546840" cy="531854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8EB3-8776-CE6E-9858-9EF697FA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6966-67A3-CF31-8576-9F5602C4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5F5D-EC4B-0917-39E9-49902A73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64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203960"/>
            <a:ext cx="10515600" cy="4999892"/>
          </a:xfrm>
        </p:spPr>
        <p:txBody>
          <a:bodyPr>
            <a:normAutofit lnSpcReduction="10000"/>
          </a:bodyPr>
          <a:lstStyle/>
          <a:p>
            <a:pPr marL="84138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expected outcome of this plotted project work is to provide:</a:t>
            </a:r>
          </a:p>
          <a:p>
            <a:pPr marL="541338" indent="-45720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for all users .</a:t>
            </a:r>
          </a:p>
          <a:p>
            <a:pPr marL="541338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access for passengers .</a:t>
            </a:r>
          </a:p>
          <a:p>
            <a:pPr marL="541338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facilities.</a:t>
            </a:r>
          </a:p>
          <a:p>
            <a:pPr marL="541338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24x7 service.</a:t>
            </a:r>
          </a:p>
          <a:p>
            <a:pPr marL="541338" indent="-45720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45720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45720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2E8F073D-4541-4961-9069-A270432E4F1D}" type="datetime1">
              <a:rPr lang="en-IN" sz="1600" smtClean="0"/>
              <a:t>27-05-2023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/>
          </a:bodyPr>
          <a:lstStyle/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alt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Taxi Management System</a:t>
            </a:r>
            <a:r>
              <a:rPr lang="en-IN" sz="2400" u="none" strike="noStrike" kern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IN" sz="2400" b="0" i="0" u="none" strike="noStrike" kern="1200" baseline="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Yueming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u="none" strike="noStrike" kern="1200" baseline="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Peng,Shanshan</a:t>
            </a:r>
            <a:r>
              <a:rPr lang="en-IN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Liu, Xinglong Dai</a:t>
            </a:r>
            <a:r>
              <a:rPr lang="en-IN" sz="2400" u="none" strike="noStrike" kern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taxi dispatch system that uses real-time data to predict demand and optimize taxi routes.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IN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“</a:t>
            </a:r>
            <a:r>
              <a:rPr lang="en-US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on the optimization of allocating resources of urban taxi based   on decision  analysis model”</a:t>
            </a:r>
            <a:r>
              <a:rPr lang="en-IN" sz="2400" u="none" strike="noStrike" kern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400" b="0" i="0" u="none" strike="noStrike" kern="1200" baseline="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Weiyu</a:t>
            </a:r>
            <a:r>
              <a:rPr lang="en-IN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IN" sz="2400" b="0" i="0" u="none" strike="noStrike" kern="1200" baseline="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Haochi</a:t>
            </a:r>
            <a:r>
              <a:rPr lang="en-IN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Wu, Zhen Wang, </a:t>
            </a:r>
            <a:r>
              <a:rPr lang="en-IN" sz="2400" b="0" i="0" u="none" strike="noStrike" kern="1200" baseline="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Jialven</a:t>
            </a:r>
            <a:r>
              <a:rPr lang="en-IN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Huang, ring Jiang, Jing Zhang, </a:t>
            </a:r>
            <a:r>
              <a:rPr lang="en-IN" sz="2400" b="0" i="0" u="none" strike="noStrike" kern="1200" baseline="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Lingxuan</a:t>
            </a:r>
            <a:r>
              <a:rPr lang="en-IN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Zhu, </a:t>
            </a:r>
            <a:r>
              <a:rPr lang="en-IN" sz="2400" b="0" i="0" u="none" strike="noStrike" kern="1200" baseline="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depecting</a:t>
            </a:r>
            <a:r>
              <a:rPr lang="en-IN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u="none" strike="noStrike" kern="1200" baseline="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adecision</a:t>
            </a:r>
            <a:r>
              <a:rPr lang="en-IN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on taxi management.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Service Choice Model for Optimizing Taxi Service Delivery”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Shih-Fen Cheng and Xin Qu ,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covering different aspects of CUBA Platform, such as its architecture, data modeling, user interface design, business logic implementation, and deployment. 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2EC4CD01-0A3D-4C65-AC87-13175ED85D18}" type="datetime1">
              <a:rPr lang="en-IN" sz="1600" smtClean="0"/>
              <a:t>27-05-2023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55135FA1-A0F6-4D7A-87E4-E51D0CBF46E6}" type="datetime1">
              <a:rPr lang="en-IN" sz="1600" smtClean="0"/>
              <a:t>27-05-2023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B978D80B-A282-42C8-9B00-3AB0B0182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37" y="998375"/>
            <a:ext cx="10161032" cy="4847038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8F05DB-D30E-3BA1-2206-84EB10BDF15A}"/>
              </a:ext>
            </a:extLst>
          </p:cNvPr>
          <p:cNvSpPr/>
          <p:nvPr/>
        </p:nvSpPr>
        <p:spPr>
          <a:xfrm>
            <a:off x="2174033" y="1082351"/>
            <a:ext cx="1772816" cy="2705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n w="9525">
                  <a:solidFill>
                    <a:schemeClr val="bg2">
                      <a:lumMod val="10000"/>
                    </a:schemeClr>
                  </a:solidFill>
                </a:ln>
              </a:rPr>
              <a:t>Jan-2023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96855-E20E-D287-79C2-443EF9C1E097}"/>
              </a:ext>
            </a:extLst>
          </p:cNvPr>
          <p:cNvSpPr/>
          <p:nvPr/>
        </p:nvSpPr>
        <p:spPr>
          <a:xfrm>
            <a:off x="4345433" y="1082351"/>
            <a:ext cx="1887416" cy="2705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chemeClr val="tx1"/>
                  </a:solidFill>
                </a:ln>
              </a:rPr>
              <a:t>Feb-2023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BD0AC-4293-FB4E-14E0-41F3FEC7A7F3}"/>
              </a:ext>
            </a:extLst>
          </p:cNvPr>
          <p:cNvSpPr/>
          <p:nvPr/>
        </p:nvSpPr>
        <p:spPr>
          <a:xfrm>
            <a:off x="6494106" y="1082351"/>
            <a:ext cx="2006082" cy="2705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chemeClr val="tx1"/>
                  </a:solidFill>
                </a:ln>
              </a:rPr>
              <a:t>Mar-2023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85B6E3-D4D2-62B0-E5DC-18951F30734F}"/>
              </a:ext>
            </a:extLst>
          </p:cNvPr>
          <p:cNvSpPr/>
          <p:nvPr/>
        </p:nvSpPr>
        <p:spPr>
          <a:xfrm>
            <a:off x="8761445" y="1082351"/>
            <a:ext cx="1888971" cy="2705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chemeClr val="tx1"/>
                  </a:solidFill>
                </a:ln>
              </a:rPr>
              <a:t>Apr-2023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4FE310-152E-1D2D-F1A1-A7F4D51A44FF}"/>
              </a:ext>
            </a:extLst>
          </p:cNvPr>
          <p:cNvSpPr/>
          <p:nvPr/>
        </p:nvSpPr>
        <p:spPr>
          <a:xfrm>
            <a:off x="1968760" y="1884784"/>
            <a:ext cx="587828" cy="436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70011D-0EC0-4784-9E75-D4A1D9EDEA68}"/>
              </a:ext>
            </a:extLst>
          </p:cNvPr>
          <p:cNvSpPr/>
          <p:nvPr/>
        </p:nvSpPr>
        <p:spPr>
          <a:xfrm>
            <a:off x="2556588" y="2316217"/>
            <a:ext cx="503853" cy="43631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E089E-EA38-865F-90BA-6F26C140144C}"/>
              </a:ext>
            </a:extLst>
          </p:cNvPr>
          <p:cNvSpPr/>
          <p:nvPr/>
        </p:nvSpPr>
        <p:spPr>
          <a:xfrm>
            <a:off x="3060442" y="2761861"/>
            <a:ext cx="578498" cy="4105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B64CF7-A96D-261F-EF6A-7ACA94DF0AA1}"/>
              </a:ext>
            </a:extLst>
          </p:cNvPr>
          <p:cNvSpPr/>
          <p:nvPr/>
        </p:nvSpPr>
        <p:spPr>
          <a:xfrm>
            <a:off x="3638940" y="2761861"/>
            <a:ext cx="578498" cy="4105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1E580E-1897-0904-AC6C-88EFFA1B3E3E}"/>
              </a:ext>
            </a:extLst>
          </p:cNvPr>
          <p:cNvSpPr/>
          <p:nvPr/>
        </p:nvSpPr>
        <p:spPr>
          <a:xfrm>
            <a:off x="4198778" y="3186188"/>
            <a:ext cx="578498" cy="438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1D919D-91E0-ABAB-1D0B-4156AE5D41E8}"/>
              </a:ext>
            </a:extLst>
          </p:cNvPr>
          <p:cNvSpPr/>
          <p:nvPr/>
        </p:nvSpPr>
        <p:spPr>
          <a:xfrm>
            <a:off x="4777275" y="3199969"/>
            <a:ext cx="511865" cy="4381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8B503B-6BA6-5CA5-DA84-53E214518401}"/>
              </a:ext>
            </a:extLst>
          </p:cNvPr>
          <p:cNvSpPr/>
          <p:nvPr/>
        </p:nvSpPr>
        <p:spPr>
          <a:xfrm>
            <a:off x="5289140" y="3638076"/>
            <a:ext cx="1120991" cy="4381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9800CA-212B-2C51-99EA-006E12E43B64}"/>
              </a:ext>
            </a:extLst>
          </p:cNvPr>
          <p:cNvSpPr/>
          <p:nvPr/>
        </p:nvSpPr>
        <p:spPr>
          <a:xfrm>
            <a:off x="6403911" y="4076183"/>
            <a:ext cx="1120991" cy="4381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6078A-A215-5853-65DB-E9E117D7C24B}"/>
              </a:ext>
            </a:extLst>
          </p:cNvPr>
          <p:cNvSpPr/>
          <p:nvPr/>
        </p:nvSpPr>
        <p:spPr>
          <a:xfrm>
            <a:off x="8086531" y="4956371"/>
            <a:ext cx="1120991" cy="4381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7A268-A5BA-8D9B-7287-5DCC5492AD3C}"/>
              </a:ext>
            </a:extLst>
          </p:cNvPr>
          <p:cNvSpPr/>
          <p:nvPr/>
        </p:nvSpPr>
        <p:spPr>
          <a:xfrm>
            <a:off x="7524902" y="4525382"/>
            <a:ext cx="587828" cy="436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39F0B655-D6A2-492B-93D9-4BEC45676F04}" type="datetime1">
              <a:rPr lang="en-IN" sz="1600" smtClean="0"/>
              <a:t>27-05-2023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 WORK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streamline the operations, improve customer service, and enhance overall efficiency for both taxi drivers and passengers. Here are some specific objectives of a taxi management system using </a:t>
            </a:r>
            <a:r>
              <a:rPr lang="en-US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Booking and Dispatching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Payment 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15F23C00-7D47-4B29-9317-EF428FA7DF41}" type="datetime1">
              <a:rPr lang="en-IN" sz="1600" smtClean="0"/>
              <a:t>27-05-2023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Literature Survey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Existing System</a:t>
            </a: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Drawbacks / Pitfalls of the Existing system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C10D65AC-DD3E-4DEA-B032-1CE9F952A078}" type="datetime1">
              <a:rPr lang="en-IN" sz="1600" smtClean="0"/>
              <a:t>27-05-2023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FINAL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FC9C-8055-3992-7EE2-7E43715C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69409A3-6316-D4B0-6AE1-2AB6DD06C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369843"/>
              </p:ext>
            </p:extLst>
          </p:nvPr>
        </p:nvGraphicFramePr>
        <p:xfrm>
          <a:off x="838199" y="1520890"/>
          <a:ext cx="10731759" cy="443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799">
                  <a:extLst>
                    <a:ext uri="{9D8B030D-6E8A-4147-A177-3AD203B41FA5}">
                      <a16:colId xmlns:a16="http://schemas.microsoft.com/office/drawing/2014/main" val="293850420"/>
                    </a:ext>
                  </a:extLst>
                </a:gridCol>
                <a:gridCol w="2513917">
                  <a:extLst>
                    <a:ext uri="{9D8B030D-6E8A-4147-A177-3AD203B41FA5}">
                      <a16:colId xmlns:a16="http://schemas.microsoft.com/office/drawing/2014/main" val="3805400697"/>
                    </a:ext>
                  </a:extLst>
                </a:gridCol>
                <a:gridCol w="2171109">
                  <a:extLst>
                    <a:ext uri="{9D8B030D-6E8A-4147-A177-3AD203B41FA5}">
                      <a16:colId xmlns:a16="http://schemas.microsoft.com/office/drawing/2014/main" val="1931520605"/>
                    </a:ext>
                  </a:extLst>
                </a:gridCol>
                <a:gridCol w="1723557">
                  <a:extLst>
                    <a:ext uri="{9D8B030D-6E8A-4147-A177-3AD203B41FA5}">
                      <a16:colId xmlns:a16="http://schemas.microsoft.com/office/drawing/2014/main" val="1704911268"/>
                    </a:ext>
                  </a:extLst>
                </a:gridCol>
                <a:gridCol w="3169377">
                  <a:extLst>
                    <a:ext uri="{9D8B030D-6E8A-4147-A177-3AD203B41FA5}">
                      <a16:colId xmlns:a16="http://schemas.microsoft.com/office/drawing/2014/main" val="4172404360"/>
                    </a:ext>
                  </a:extLst>
                </a:gridCol>
              </a:tblGrid>
              <a:tr h="1382902"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778240"/>
                  </a:ext>
                </a:extLst>
              </a:tr>
              <a:tr h="304913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and Application of Taxi Intelligent Integrated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Service and Management Information System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Yueming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Peng,Shanshan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Liu, Xinglong Dai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Providing a high-performance processing power, highly reliable data security, clear visual data and other advantages to assist the taxi management.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980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7E58-FB86-47F3-F6D1-6A37A717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B78C-A948-6E77-2373-D31F86F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413E-E081-72E3-F31B-41EFC202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3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36A8-F7C9-30A1-3E3F-450452EA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E31E1B7-C58A-FD40-22EC-8B68927FB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340705"/>
              </p:ext>
            </p:extLst>
          </p:nvPr>
        </p:nvGraphicFramePr>
        <p:xfrm>
          <a:off x="838200" y="1483567"/>
          <a:ext cx="10515600" cy="443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>
                  <a:extLst>
                    <a:ext uri="{9D8B030D-6E8A-4147-A177-3AD203B41FA5}">
                      <a16:colId xmlns:a16="http://schemas.microsoft.com/office/drawing/2014/main" val="3434727308"/>
                    </a:ext>
                  </a:extLst>
                </a:gridCol>
                <a:gridCol w="2808515">
                  <a:extLst>
                    <a:ext uri="{9D8B030D-6E8A-4147-A177-3AD203B41FA5}">
                      <a16:colId xmlns:a16="http://schemas.microsoft.com/office/drawing/2014/main" val="2954895787"/>
                    </a:ext>
                  </a:extLst>
                </a:gridCol>
                <a:gridCol w="2146040">
                  <a:extLst>
                    <a:ext uri="{9D8B030D-6E8A-4147-A177-3AD203B41FA5}">
                      <a16:colId xmlns:a16="http://schemas.microsoft.com/office/drawing/2014/main" val="2912203875"/>
                    </a:ext>
                  </a:extLst>
                </a:gridCol>
                <a:gridCol w="1642188">
                  <a:extLst>
                    <a:ext uri="{9D8B030D-6E8A-4147-A177-3AD203B41FA5}">
                      <a16:colId xmlns:a16="http://schemas.microsoft.com/office/drawing/2014/main" val="931736624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347403811"/>
                    </a:ext>
                  </a:extLst>
                </a:gridCol>
              </a:tblGrid>
              <a:tr h="1779520"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373396"/>
                  </a:ext>
                </a:extLst>
              </a:tr>
              <a:tr h="26525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Research on the optimization of allocating resources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 urban taxi based on decision analysis model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Weiyu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Chen,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Haochi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Wu, Zhen Wang,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Jialven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Huang, ring Jiang, Jing Zhang,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Lingxuan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Zhu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Includes optimum scheme by using Analytic Hierarchy Process Model and evaluate the extent of the impact of each scheme on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solving the problem by using Decision Analysis Model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8212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4C71-BDC4-17D5-04F4-66789F00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ECA4-FFDF-79E1-93BE-17B76321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F84C-D0A3-2C8C-3620-F46335C9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98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E50D-C020-F7D9-EFB4-E343553F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C37A24F-FB0D-3A02-4B75-C691BE978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177484"/>
              </p:ext>
            </p:extLst>
          </p:nvPr>
        </p:nvGraphicFramePr>
        <p:xfrm>
          <a:off x="838200" y="1586204"/>
          <a:ext cx="10515600" cy="432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237">
                  <a:extLst>
                    <a:ext uri="{9D8B030D-6E8A-4147-A177-3AD203B41FA5}">
                      <a16:colId xmlns:a16="http://schemas.microsoft.com/office/drawing/2014/main" val="2217657857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655903681"/>
                    </a:ext>
                  </a:extLst>
                </a:gridCol>
                <a:gridCol w="1959428">
                  <a:extLst>
                    <a:ext uri="{9D8B030D-6E8A-4147-A177-3AD203B41FA5}">
                      <a16:colId xmlns:a16="http://schemas.microsoft.com/office/drawing/2014/main" val="4177999536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1167674276"/>
                    </a:ext>
                  </a:extLst>
                </a:gridCol>
                <a:gridCol w="3329473">
                  <a:extLst>
                    <a:ext uri="{9D8B030D-6E8A-4147-A177-3AD203B41FA5}">
                      <a16:colId xmlns:a16="http://schemas.microsoft.com/office/drawing/2014/main" val="3092316521"/>
                    </a:ext>
                  </a:extLst>
                </a:gridCol>
              </a:tblGrid>
              <a:tr h="1584603"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Bookman Old Style" panose="020506040505050202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62857"/>
                  </a:ext>
                </a:extLst>
              </a:tr>
              <a:tr h="2744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Service Choice Model for Optimizing Taxi Service Delivery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Shih-Fen Cheng and Xin Qu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Propose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leverage on  infrastructure and build a service choice model that helps individual drivers in deciding whether to serve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specific taxi stand or not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9724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BB16-837B-7FCD-000A-42358D70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B78B-5304-90E4-ECC3-63969BF7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122B-B5EB-1150-3837-964031C2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9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C116-C6F2-76F6-7864-A8B23280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085"/>
            <a:ext cx="10741090" cy="46637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9600" dirty="0"/>
              <a:t>EXISTING FEATURES OF THE PROPOSED SYSTEM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This is the front-end component that allows users to interact with the system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7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Booking Management: The booking management component handles the processing of customer requests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7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Dashboard: </a:t>
            </a:r>
            <a:r>
              <a:rPr lang="en-US" sz="7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rovides a back-end interface for system    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administrators to manage and monitor the system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7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Integration: This component facilitates the payment process by integrating with payment gateways 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third-party payment services Database.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7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 :The database stores and manages information about the system's users, drivers, and type of vehicle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Söhne"/>
              </a:rPr>
              <a:t>s</a:t>
            </a:r>
            <a:endParaRPr lang="en-US" sz="7200" dirty="0"/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sz="7000" dirty="0"/>
          </a:p>
          <a:p>
            <a:pPr algn="ctr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F43F-5E33-D3D0-C913-BED95988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A269-47B8-E199-2999-7D74C314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4DE3-8725-E135-3544-868C1236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087578-E1EA-37BF-9742-6201F01E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CD5DED8-BB6E-65F2-D683-19281567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22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7DF1-3D94-34FD-5B01-8D530E12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5CC8-73BD-9701-0DC2-3FF32412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EXISTING APPLICATIONS: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BOLT   :     Europe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DIDI    :      China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9256-F349-FDEA-1D70-905386F0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D01E-CC8B-ECD2-BCFC-B5B53166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 FINAL REVIEW                                                                                       Department of CSE, </a:t>
            </a:r>
            <a:r>
              <a:rPr lang="en-US" dirty="0" err="1"/>
              <a:t>KGiSL</a:t>
            </a:r>
            <a:r>
              <a:rPr lang="en-US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69AA-5E15-4FF0-847F-E260B950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9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1279</Words>
  <Application>Microsoft Office PowerPoint</Application>
  <PresentationFormat>Widescreen</PresentationFormat>
  <Paragraphs>260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Algerian</vt:lpstr>
      <vt:lpstr>Angsana New</vt:lpstr>
      <vt:lpstr>-apple-system</vt:lpstr>
      <vt:lpstr>Arial</vt:lpstr>
      <vt:lpstr>Bookman Old Style</vt:lpstr>
      <vt:lpstr>Calibri</vt:lpstr>
      <vt:lpstr>Calibri Light</vt:lpstr>
      <vt:lpstr>Cambria</vt:lpstr>
      <vt:lpstr>Century Schoolbook</vt:lpstr>
      <vt:lpstr>Söhne</vt:lpstr>
      <vt:lpstr>Times New Roman</vt:lpstr>
      <vt:lpstr>Wingdings</vt:lpstr>
      <vt:lpstr>Office Theme</vt:lpstr>
      <vt:lpstr>Custom Design</vt:lpstr>
      <vt:lpstr>PowerPoint Presentation</vt:lpstr>
      <vt:lpstr>Agenda </vt:lpstr>
      <vt:lpstr>OBJECTIVE OF THE PROJECT WORK </vt:lpstr>
      <vt:lpstr> EXISTING SYSTEM  </vt:lpstr>
      <vt:lpstr>Literature Survey</vt:lpstr>
      <vt:lpstr>Literature Survey</vt:lpstr>
      <vt:lpstr>Literature Survey</vt:lpstr>
      <vt:lpstr>EXISTING SYSTEM</vt:lpstr>
      <vt:lpstr>EXISTING SYSTEM</vt:lpstr>
      <vt:lpstr> Pitfalls of the Existing system </vt:lpstr>
      <vt:lpstr>PROPOSED SYSTEM  </vt:lpstr>
      <vt:lpstr> PROPOSED METHOD  </vt:lpstr>
      <vt:lpstr>Advantages over existing method  </vt:lpstr>
      <vt:lpstr>Architectural Diagram  </vt:lpstr>
      <vt:lpstr>Modules split up</vt:lpstr>
      <vt:lpstr>Module 1 – Designing the login or signup page</vt:lpstr>
      <vt:lpstr>PowerPoint Presentation</vt:lpstr>
      <vt:lpstr>Module 2 – Creating the main booking page</vt:lpstr>
      <vt:lpstr>PowerPoint Presentation</vt:lpstr>
      <vt:lpstr>PowerPoint Presentation</vt:lpstr>
      <vt:lpstr>Module 3- Generating receipt and exit.</vt:lpstr>
      <vt:lpstr>PowerPoint Presentation</vt:lpstr>
      <vt:lpstr>PowerPoint Presentation</vt:lpstr>
      <vt:lpstr>PowerPoint Presentation</vt:lpstr>
      <vt:lpstr>EXPECTED OUTCOME  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Priyadharsini Mathan</cp:lastModifiedBy>
  <cp:revision>99</cp:revision>
  <dcterms:created xsi:type="dcterms:W3CDTF">2020-07-26T14:56:46Z</dcterms:created>
  <dcterms:modified xsi:type="dcterms:W3CDTF">2023-05-27T14:39:22Z</dcterms:modified>
</cp:coreProperties>
</file>