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Commons Pro" charset="1" panose="020B0103030102020204"/>
      <p:regular r:id="rId10"/>
    </p:embeddedFont>
    <p:embeddedFont>
      <p:font typeface="TT Commons Pro Bold" charset="1" panose="020B0103030102020204"/>
      <p:regular r:id="rId11"/>
    </p:embeddedFont>
    <p:embeddedFont>
      <p:font typeface="TT Commons Pro Italics" charset="1" panose="020B0103030102020204"/>
      <p:regular r:id="rId12"/>
    </p:embeddedFont>
    <p:embeddedFont>
      <p:font typeface="TT Commons Pro Bold Italics" charset="1" panose="020B0103030102020204"/>
      <p:regular r:id="rId13"/>
    </p:embeddedFont>
    <p:embeddedFont>
      <p:font typeface="Times New Roman" charset="1" panose="02030502070405020303"/>
      <p:regular r:id="rId14"/>
    </p:embeddedFont>
    <p:embeddedFont>
      <p:font typeface="Times New Roman Bold" charset="1" panose="02030802070405020303"/>
      <p:regular r:id="rId15"/>
    </p:embeddedFont>
    <p:embeddedFont>
      <p:font typeface="Times New Roman Italics" charset="1" panose="02030502070405090303"/>
      <p:regular r:id="rId16"/>
    </p:embeddedFont>
    <p:embeddedFont>
      <p:font typeface="Times New Roman Bold Italics" charset="1" panose="02030802070405090303"/>
      <p:regular r:id="rId17"/>
    </p:embeddedFont>
    <p:embeddedFont>
      <p:font typeface="Times New Roman Medium" charset="1" panose="02030502070405020303"/>
      <p:regular r:id="rId18"/>
    </p:embeddedFont>
    <p:embeddedFont>
      <p:font typeface="Times New Roman Medium Italics" charset="1" panose="02030502070405090303"/>
      <p:regular r:id="rId19"/>
    </p:embeddedFont>
    <p:embeddedFont>
      <p:font typeface="Times New Roman Semi-Bold" charset="1" panose="02030702070405020303"/>
      <p:regular r:id="rId20"/>
    </p:embeddedFont>
    <p:embeddedFont>
      <p:font typeface="Times New Roman Semi-Bold Italics" charset="1" panose="02030702070405090303"/>
      <p:regular r:id="rId21"/>
    </p:embeddedFont>
    <p:embeddedFont>
      <p:font typeface="Times New Roman Ultra-Bold" charset="1" panose="02030902070405020303"/>
      <p:regular r:id="rId22"/>
    </p:embeddedFont>
    <p:embeddedFont>
      <p:font typeface="Alice" charset="1" panose="00000500000000000000"/>
      <p:regular r:id="rId23"/>
    </p:embeddedFont>
    <p:embeddedFont>
      <p:font typeface="Alice Bold" charset="1" panose="00000500000000000000"/>
      <p:regular r:id="rId24"/>
    </p:embeddedFont>
    <p:embeddedFont>
      <p:font typeface="Alice Italics" charset="1" panose="00000500000000000000"/>
      <p:regular r:id="rId25"/>
    </p:embeddedFont>
    <p:embeddedFont>
      <p:font typeface="Alice Bold Italics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75708" y="-2383592"/>
            <a:ext cx="4767184" cy="476718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3492" y="8746101"/>
            <a:ext cx="3521040" cy="35210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0986615" y="9258300"/>
            <a:ext cx="7301385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5600597" y="4599624"/>
            <a:ext cx="7086805" cy="1087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7199">
                <a:solidFill>
                  <a:srgbClr val="271905"/>
                </a:solidFill>
                <a:latin typeface="Times New Roman"/>
              </a:rPr>
              <a:t>CRYPTO SWAP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87403" y="8459716"/>
            <a:ext cx="5180564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>
                <a:solidFill>
                  <a:srgbClr val="271905"/>
                </a:solidFill>
                <a:latin typeface="Times New Roman"/>
              </a:rPr>
              <a:t>A mobile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2147" y="885825"/>
            <a:ext cx="966370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71905"/>
                </a:solidFill>
                <a:latin typeface="Times New Roman"/>
              </a:rPr>
              <a:t>Software Requirements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09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9780663" y="9258300"/>
            <a:ext cx="8507337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484766" y="7356879"/>
            <a:ext cx="1549068" cy="154906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575667" y="-449433"/>
            <a:ext cx="5268290" cy="52682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079681" y="2862422"/>
            <a:ext cx="13405085" cy="4370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3299" spc="42">
                <a:solidFill>
                  <a:srgbClr val="271905"/>
                </a:solidFill>
                <a:latin typeface="Times New Roman Bold"/>
              </a:rPr>
              <a:t>Frontend </a:t>
            </a:r>
            <a:r>
              <a:rPr lang="en-US" sz="3299" spc="42">
                <a:solidFill>
                  <a:srgbClr val="271905"/>
                </a:solidFill>
                <a:latin typeface="Times New Roman"/>
              </a:rPr>
              <a:t>: </a:t>
            </a:r>
          </a:p>
          <a:p>
            <a:pPr algn="just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sz="3299" spc="42">
                <a:solidFill>
                  <a:srgbClr val="271905"/>
                </a:solidFill>
                <a:latin typeface="Times New Roman"/>
              </a:rPr>
              <a:t>Flutter </a:t>
            </a:r>
          </a:p>
          <a:p>
            <a:pPr algn="just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sz="3299" spc="42">
                <a:solidFill>
                  <a:srgbClr val="271905"/>
                </a:solidFill>
                <a:latin typeface="Times New Roman"/>
              </a:rPr>
              <a:t>Metamask mobile application</a:t>
            </a:r>
          </a:p>
          <a:p>
            <a:pPr algn="just">
              <a:lnSpc>
                <a:spcPts val="4949"/>
              </a:lnSpc>
            </a:pPr>
          </a:p>
          <a:p>
            <a:pPr algn="just">
              <a:lnSpc>
                <a:spcPts val="4949"/>
              </a:lnSpc>
            </a:pPr>
            <a:r>
              <a:rPr lang="en-US" sz="3299" spc="42">
                <a:solidFill>
                  <a:srgbClr val="271905"/>
                </a:solidFill>
                <a:latin typeface="Times New Roman Bold"/>
              </a:rPr>
              <a:t>Backend </a:t>
            </a:r>
            <a:r>
              <a:rPr lang="en-US" sz="3299" spc="42">
                <a:solidFill>
                  <a:srgbClr val="271905"/>
                </a:solidFill>
                <a:latin typeface="Times New Roman"/>
              </a:rPr>
              <a:t>:</a:t>
            </a:r>
          </a:p>
          <a:p>
            <a:pPr algn="just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sz="3299" spc="42">
                <a:solidFill>
                  <a:srgbClr val="271905"/>
                </a:solidFill>
                <a:latin typeface="Times New Roman"/>
              </a:rPr>
              <a:t>Solidity ( Smart contracts )</a:t>
            </a:r>
          </a:p>
          <a:p>
            <a:pPr algn="just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sz="3299" spc="42">
                <a:solidFill>
                  <a:srgbClr val="271905"/>
                </a:solidFill>
                <a:latin typeface="Times New Roman"/>
              </a:rPr>
              <a:t>Blockchain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7D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2321" y="-271041"/>
            <a:ext cx="18791362" cy="5968303"/>
            <a:chOff x="0" y="0"/>
            <a:chExt cx="25055149" cy="795773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9249" r="0" b="9249"/>
            <a:stretch>
              <a:fillRect/>
            </a:stretch>
          </p:blipFill>
          <p:spPr>
            <a:xfrm flipH="false" flipV="false">
              <a:off x="0" y="0"/>
              <a:ext cx="25055149" cy="7957738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rot="0">
            <a:off x="10986615" y="9258300"/>
            <a:ext cx="7301385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363492" y="8746101"/>
            <a:ext cx="3521040" cy="35210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12147" y="6681332"/>
            <a:ext cx="966370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4EADB"/>
                </a:solidFill>
                <a:latin typeface="Times New Roman"/>
              </a:rPr>
              <a:t>Thank You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111</a:t>
            </a:r>
            <a:r>
              <a:rPr lang="en-US" sz="2799">
                <a:solidFill>
                  <a:srgbClr val="FFFDF9"/>
                </a:solidFill>
                <a:latin typeface="Alice"/>
              </a:rPr>
              <a:t>09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619522" y="51773"/>
            <a:ext cx="19178563" cy="5648485"/>
            <a:chOff x="0" y="0"/>
            <a:chExt cx="25571417" cy="7531313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3"/>
            <a:srcRect l="2864" t="50640" r="2864" b="0"/>
            <a:stretch>
              <a:fillRect/>
            </a:stretch>
          </p:blipFill>
          <p:spPr>
            <a:xfrm flipH="false" flipV="false">
              <a:off x="0" y="0"/>
              <a:ext cx="25571417" cy="75313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780663" y="9239250"/>
            <a:ext cx="8507337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298068" y="9094153"/>
            <a:ext cx="1691865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01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563233" y="5613703"/>
            <a:ext cx="2712720" cy="271272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731820" y="-930219"/>
            <a:ext cx="3521040" cy="35210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90206" y="4083933"/>
            <a:ext cx="4904796" cy="1132686"/>
            <a:chOff x="0" y="0"/>
            <a:chExt cx="1291798" cy="2983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91798" cy="298321"/>
            </a:xfrm>
            <a:custGeom>
              <a:avLst/>
              <a:gdLst/>
              <a:ahLst/>
              <a:cxnLst/>
              <a:rect r="r" b="b" t="t" l="l"/>
              <a:pathLst>
                <a:path h="298321" w="1291798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91798" cy="345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465205" y="4366431"/>
            <a:ext cx="3354798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Times New Roman"/>
              </a:rPr>
              <a:t>Introduction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426469" y="4083933"/>
            <a:ext cx="4904796" cy="1132686"/>
            <a:chOff x="0" y="0"/>
            <a:chExt cx="1291798" cy="2983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91798" cy="298321"/>
            </a:xfrm>
            <a:custGeom>
              <a:avLst/>
              <a:gdLst/>
              <a:ahLst/>
              <a:cxnLst/>
              <a:rect r="r" b="b" t="t" l="l"/>
              <a:pathLst>
                <a:path h="298321" w="1291798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291798" cy="345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3070003" y="4366431"/>
            <a:ext cx="3617728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Times New Roman"/>
              </a:rPr>
              <a:t>Literature Survey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56735" y="6061051"/>
            <a:ext cx="4904796" cy="1132686"/>
            <a:chOff x="0" y="0"/>
            <a:chExt cx="1291798" cy="2983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91798" cy="298321"/>
            </a:xfrm>
            <a:custGeom>
              <a:avLst/>
              <a:gdLst/>
              <a:ahLst/>
              <a:cxnLst/>
              <a:rect r="r" b="b" t="t" l="l"/>
              <a:pathLst>
                <a:path h="298321" w="1291798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291798" cy="345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936492" y="6360810"/>
            <a:ext cx="3150040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Times New Roman"/>
              </a:rPr>
              <a:t>Design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6690206" y="6061051"/>
            <a:ext cx="4904796" cy="1132686"/>
            <a:chOff x="0" y="0"/>
            <a:chExt cx="1291798" cy="2983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91798" cy="298321"/>
            </a:xfrm>
            <a:custGeom>
              <a:avLst/>
              <a:gdLst/>
              <a:ahLst/>
              <a:cxnLst/>
              <a:rect r="r" b="b" t="t" l="l"/>
              <a:pathLst>
                <a:path h="298321" w="1291798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291798" cy="345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746377" y="6343549"/>
            <a:ext cx="4792454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Times New Roman"/>
              </a:rPr>
              <a:t>Software Requirements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766428" y="885825"/>
            <a:ext cx="11471348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71905"/>
                </a:solidFill>
                <a:latin typeface="Times New Roman"/>
              </a:rPr>
              <a:t>TABLE OF CONTENT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56735" y="4083933"/>
            <a:ext cx="4904796" cy="1132686"/>
            <a:chOff x="0" y="0"/>
            <a:chExt cx="1291798" cy="29832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91798" cy="298321"/>
            </a:xfrm>
            <a:custGeom>
              <a:avLst/>
              <a:gdLst/>
              <a:ahLst/>
              <a:cxnLst/>
              <a:rect r="r" b="b" t="t" l="l"/>
              <a:pathLst>
                <a:path h="298321" w="1291798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291798" cy="345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731733" y="4366431"/>
            <a:ext cx="3354798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Times New Roman"/>
              </a:rPr>
              <a:t>Abstract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52784" y="9046528"/>
            <a:ext cx="4249100" cy="4249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02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89502" y="-2038670"/>
            <a:ext cx="3067370" cy="306737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12147" y="885825"/>
            <a:ext cx="966370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71905"/>
                </a:solidFill>
                <a:latin typeface="Times New Roman"/>
              </a:rPr>
              <a:t>Abstract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2921" y="2577593"/>
            <a:ext cx="16562158" cy="62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3299" spc="49">
                <a:solidFill>
                  <a:srgbClr val="271905"/>
                </a:solidFill>
                <a:latin typeface="Times New Roman"/>
              </a:rPr>
              <a:t>Cryptoswap is a groundbreaking project aimed at introducing a decentralized exchange platform that empowers users to securely and efficiently swap cryptocurrencies.This innovative platform leverages blockchain technology and smart contracts to provide a transparent trading experience. The frontend of this mobile application is built  using flutter. Blockchain is a transformative technology that has revolutionized various industries by providing a decentralized, secure, and transparent means of recording and verifying transactions. At its core, blockchain is a distributed digital ledger that stores data across a network of computers, ensuring immutability and trust without the need for intermediaries.  Flutter is a versatile open-source framework developed by Google for building natively compiled applications across various platforms from a single codebase.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03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789502" y="-2038670"/>
            <a:ext cx="3067370" cy="306737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3360317"/>
            <a:ext cx="6242318" cy="4449969"/>
          </a:xfrm>
          <a:custGeom>
            <a:avLst/>
            <a:gdLst/>
            <a:ahLst/>
            <a:cxnLst/>
            <a:rect r="r" b="b" t="t" l="l"/>
            <a:pathLst>
              <a:path h="4449969" w="6242318">
                <a:moveTo>
                  <a:pt x="0" y="0"/>
                </a:moveTo>
                <a:lnTo>
                  <a:pt x="6242318" y="0"/>
                </a:lnTo>
                <a:lnTo>
                  <a:pt x="6242318" y="4449969"/>
                </a:lnTo>
                <a:lnTo>
                  <a:pt x="0" y="4449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33317" y="2390616"/>
            <a:ext cx="9725983" cy="62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3299" spc="49">
                <a:solidFill>
                  <a:srgbClr val="271905"/>
                </a:solidFill>
                <a:latin typeface="Times New Roman"/>
              </a:rPr>
              <a:t>Our application provides a revolutionary platform that leverages Metamask wallet accounts to facilitate secure and seamless cryptocurrency swapping, while also providing real-time price data for Bitcoin and Ethereum cryptocurrencies. Blockchain and Flutter form the respective backend and the frontend for the application. Crypto Swap is a gateway to the future of decentralized finance, simplifying cryptocurrency trading ever-evolving digital asset market.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12147" y="885825"/>
            <a:ext cx="966370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71905"/>
                </a:solidFill>
                <a:latin typeface="Times New Roman"/>
              </a:rPr>
              <a:t>Introduction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452784" y="9046528"/>
            <a:ext cx="4249100" cy="4249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986615" y="9258300"/>
            <a:ext cx="7301385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04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801715" y="7485285"/>
            <a:ext cx="5603430" cy="560343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312147" y="885825"/>
            <a:ext cx="966370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71905"/>
                </a:solidFill>
                <a:latin typeface="Times New Roman"/>
              </a:rPr>
              <a:t>Literature Survey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6450" y="3123517"/>
            <a:ext cx="15412850" cy="325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9"/>
              </a:lnSpc>
            </a:pPr>
            <a:r>
              <a:rPr lang="en-US" sz="3499" spc="52">
                <a:solidFill>
                  <a:srgbClr val="271905"/>
                </a:solidFill>
                <a:latin typeface="TT Commons Pro Bold"/>
              </a:rPr>
              <a:t>Smart Contracts and Ethereum (2015)</a:t>
            </a:r>
            <a:r>
              <a:rPr lang="en-US" sz="3499" spc="52">
                <a:solidFill>
                  <a:srgbClr val="271905"/>
                </a:solidFill>
                <a:latin typeface="TT Commons Pro"/>
              </a:rPr>
              <a:t>: The introduction of Ethereum in 2015 revolutionized the cryptocurrency space by allowing for the creation of smart contracts. Ethereum was co-founded by Vitalik Buterin and has since sparked significant research and development in the field of decentralized applications (dApps) and smart contract platforms.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52784" y="8405337"/>
            <a:ext cx="4249100" cy="4249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05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89502" y="-2038670"/>
            <a:ext cx="3067370" cy="306737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37575" y="1507807"/>
            <a:ext cx="15412850" cy="7166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9"/>
              </a:lnSpc>
            </a:pPr>
            <a:r>
              <a:rPr lang="en-US" sz="3499" spc="52">
                <a:solidFill>
                  <a:srgbClr val="271905"/>
                </a:solidFill>
                <a:latin typeface="TT Commons Pro Bold"/>
              </a:rPr>
              <a:t>Zero-Knowledge Proofs (e.g., ZK-SNARKs, ZK-STARKs, 2012 and onwards)</a:t>
            </a:r>
            <a:r>
              <a:rPr lang="en-US" sz="3499" spc="52">
                <a:solidFill>
                  <a:srgbClr val="271905"/>
                </a:solidFill>
                <a:latin typeface="TT Commons Pro"/>
              </a:rPr>
              <a:t>: Cryptographers have contributed to the development of zero-knowledge proofs, which are used to enhance privacy in blockchain transactions. These cryptographic techniques have found applications in various blockchain projects.</a:t>
            </a:r>
          </a:p>
          <a:p>
            <a:pPr algn="just">
              <a:lnSpc>
                <a:spcPts val="5249"/>
              </a:lnSpc>
            </a:pPr>
          </a:p>
          <a:p>
            <a:pPr algn="just">
              <a:lnSpc>
                <a:spcPts val="5249"/>
              </a:lnSpc>
            </a:pPr>
            <a:r>
              <a:rPr lang="en-US" sz="3499" spc="52">
                <a:solidFill>
                  <a:srgbClr val="271905"/>
                </a:solidFill>
                <a:latin typeface="TT Commons Pro Bold"/>
              </a:rPr>
              <a:t>Cross-Chain Atomic Swaps (2017 and onwards)</a:t>
            </a:r>
            <a:r>
              <a:rPr lang="en-US" sz="3499" spc="52">
                <a:solidFill>
                  <a:srgbClr val="271905"/>
                </a:solidFill>
                <a:latin typeface="TT Commons Pro"/>
              </a:rPr>
              <a:t>: Scientists and blockchain developers have explored and implemented atomic swaps, a technology that allows users to directly exchange different cryptocurrencies across different blockchains without the need for intermediaries.</a:t>
            </a:r>
          </a:p>
          <a:p>
            <a:pPr algn="just">
              <a:lnSpc>
                <a:spcPts val="494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7D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F4EADB"/>
                </a:solidFill>
                <a:latin typeface="Alice"/>
              </a:rPr>
              <a:t>06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9780663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593978" y="658048"/>
            <a:ext cx="2046866" cy="204686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492340" y="4219596"/>
            <a:ext cx="3521040" cy="35210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073682" y="3170328"/>
            <a:ext cx="8140637" cy="5619575"/>
          </a:xfrm>
          <a:custGeom>
            <a:avLst/>
            <a:gdLst/>
            <a:ahLst/>
            <a:cxnLst/>
            <a:rect r="r" b="b" t="t" l="l"/>
            <a:pathLst>
              <a:path h="5619575" w="8140637">
                <a:moveTo>
                  <a:pt x="0" y="0"/>
                </a:moveTo>
                <a:lnTo>
                  <a:pt x="8140636" y="0"/>
                </a:lnTo>
                <a:lnTo>
                  <a:pt x="8140636" y="5619575"/>
                </a:lnTo>
                <a:lnTo>
                  <a:pt x="0" y="5619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62848" y="885825"/>
            <a:ext cx="966370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4EADB"/>
                </a:solidFill>
                <a:latin typeface="Times New Roman"/>
              </a:rPr>
              <a:t>Design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3669" y="2046378"/>
            <a:ext cx="5818358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F4EADB"/>
                </a:solidFill>
                <a:latin typeface="Times New Roman"/>
              </a:rPr>
              <a:t>Use Case Diagram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7D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F4EADB"/>
                </a:solidFill>
                <a:latin typeface="Alice"/>
              </a:rPr>
              <a:t>07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9780663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593978" y="658048"/>
            <a:ext cx="2046866" cy="204686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492340" y="4219596"/>
            <a:ext cx="3521040" cy="35210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594108" y="3286099"/>
            <a:ext cx="7099784" cy="5387483"/>
          </a:xfrm>
          <a:custGeom>
            <a:avLst/>
            <a:gdLst/>
            <a:ahLst/>
            <a:cxnLst/>
            <a:rect r="r" b="b" t="t" l="l"/>
            <a:pathLst>
              <a:path h="5387483" w="7099784">
                <a:moveTo>
                  <a:pt x="0" y="0"/>
                </a:moveTo>
                <a:lnTo>
                  <a:pt x="7099784" y="0"/>
                </a:lnTo>
                <a:lnTo>
                  <a:pt x="7099784" y="5387483"/>
                </a:lnTo>
                <a:lnTo>
                  <a:pt x="0" y="5387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53669" y="2046378"/>
            <a:ext cx="6311351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F4EADB"/>
                </a:solidFill>
                <a:latin typeface="Times New Roman"/>
              </a:rPr>
              <a:t>State Chart Diagram 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7D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F4EADB"/>
                </a:solidFill>
                <a:latin typeface="Alice"/>
              </a:rPr>
              <a:t>08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9780663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593978" y="658048"/>
            <a:ext cx="2046866" cy="204686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492340" y="4219596"/>
            <a:ext cx="3521040" cy="35210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835216" y="2904089"/>
            <a:ext cx="7293973" cy="5937868"/>
          </a:xfrm>
          <a:custGeom>
            <a:avLst/>
            <a:gdLst/>
            <a:ahLst/>
            <a:cxnLst/>
            <a:rect r="r" b="b" t="t" l="l"/>
            <a:pathLst>
              <a:path h="5937868" w="7293973">
                <a:moveTo>
                  <a:pt x="0" y="0"/>
                </a:moveTo>
                <a:lnTo>
                  <a:pt x="7293973" y="0"/>
                </a:lnTo>
                <a:lnTo>
                  <a:pt x="7293973" y="5937868"/>
                </a:lnTo>
                <a:lnTo>
                  <a:pt x="0" y="5937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1" r="0" b="-1533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52414" y="1838139"/>
            <a:ext cx="6311351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F4EADB"/>
                </a:solidFill>
                <a:latin typeface="Times New Roman"/>
              </a:rPr>
              <a:t>Sequence Diagram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DAFycotlYKA</dc:identifier>
  <dcterms:modified xsi:type="dcterms:W3CDTF">2011-08-01T06:04:30Z</dcterms:modified>
  <cp:revision>1</cp:revision>
  <dc:title>Pink Minimalist Digital Marketing Presentation</dc:title>
</cp:coreProperties>
</file>