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6" r:id="rId2"/>
    <p:sldId id="344" r:id="rId3"/>
    <p:sldId id="340" r:id="rId4"/>
    <p:sldId id="257" r:id="rId5"/>
    <p:sldId id="314" r:id="rId6"/>
    <p:sldId id="316" r:id="rId7"/>
    <p:sldId id="305" r:id="rId8"/>
    <p:sldId id="317" r:id="rId9"/>
    <p:sldId id="348" r:id="rId10"/>
    <p:sldId id="349" r:id="rId11"/>
    <p:sldId id="342" r:id="rId12"/>
    <p:sldId id="343" r:id="rId13"/>
    <p:sldId id="264" r:id="rId14"/>
    <p:sldId id="345" r:id="rId15"/>
    <p:sldId id="346" r:id="rId16"/>
    <p:sldId id="347" r:id="rId17"/>
    <p:sldId id="341" r:id="rId18"/>
    <p:sldId id="275" r:id="rId19"/>
  </p:sldIdLst>
  <p:sldSz cx="9144000" cy="5143500" type="screen16x9"/>
  <p:notesSz cx="6858000" cy="9144000"/>
  <p:embeddedFontLst>
    <p:embeddedFont>
      <p:font typeface="Bebas Neue" panose="020B0606020202050201" pitchFamily="34"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B0F654-2484-4604-AFE5-F51887BAA907}">
  <a:tblStyle styleId="{B0B0F654-2484-4604-AFE5-F51887BAA9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73"/>
      </p:cViewPr>
      <p:guideLst>
        <p:guide orient="horz" pos="3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94839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s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394010" y="495668"/>
            <a:ext cx="8237034" cy="708664"/>
          </a:xfrm>
          <a:prstGeom prst="rect">
            <a:avLst/>
          </a:prstGeom>
        </p:spPr>
        <p:txBody>
          <a:bodyPr spcFirstLastPara="1" wrap="square" lIns="0" tIns="0" rIns="0" bIns="0" anchor="ctr" anchorCtr="0">
            <a:noAutofit/>
          </a:bodyPr>
          <a:lstStyle/>
          <a:p>
            <a:r>
              <a:rPr lang="en-GB" sz="2400" b="1" dirty="0">
                <a:solidFill>
                  <a:schemeClr val="tx1"/>
                </a:solidFill>
                <a:latin typeface="Times New Roman" panose="02020603050405020304" pitchFamily="18" charset="0"/>
                <a:cs typeface="Times New Roman" panose="02020603050405020304" pitchFamily="18" charset="0"/>
              </a:rPr>
              <a:t>GEETHANJALI COLLEGE OF ENGINEERING AND TECHNOLOGY</a:t>
            </a:r>
            <a:br>
              <a:rPr lang="en-GB" sz="2400" b="1" dirty="0">
                <a:solidFill>
                  <a:schemeClr val="tx1"/>
                </a:solidFill>
                <a:latin typeface="Times New Roman" panose="02020603050405020304" pitchFamily="18" charset="0"/>
                <a:cs typeface="Times New Roman" panose="02020603050405020304" pitchFamily="18" charset="0"/>
              </a:rPr>
            </a:br>
            <a:r>
              <a:rPr lang="en-GB" sz="2000" b="1" dirty="0" err="1">
                <a:solidFill>
                  <a:schemeClr val="tx1"/>
                </a:solidFill>
                <a:latin typeface="Times New Roman" panose="02020603050405020304" pitchFamily="18" charset="0"/>
                <a:cs typeface="Times New Roman" panose="02020603050405020304" pitchFamily="18" charset="0"/>
              </a:rPr>
              <a:t>Cheeryal</a:t>
            </a:r>
            <a:r>
              <a:rPr lang="en-GB" sz="2000" b="1" dirty="0">
                <a:solidFill>
                  <a:schemeClr val="tx1"/>
                </a:solidFill>
                <a:latin typeface="Times New Roman" panose="02020603050405020304" pitchFamily="18" charset="0"/>
                <a:cs typeface="Times New Roman" panose="02020603050405020304" pitchFamily="18" charset="0"/>
              </a:rPr>
              <a:t>(v), </a:t>
            </a:r>
            <a:r>
              <a:rPr lang="en-GB" sz="2000" b="1" dirty="0" err="1">
                <a:solidFill>
                  <a:schemeClr val="tx1"/>
                </a:solidFill>
                <a:latin typeface="Times New Roman" panose="02020603050405020304" pitchFamily="18" charset="0"/>
                <a:cs typeface="Times New Roman" panose="02020603050405020304" pitchFamily="18" charset="0"/>
              </a:rPr>
              <a:t>Keesara</a:t>
            </a:r>
            <a:r>
              <a:rPr lang="en-GB" sz="2000" b="1" dirty="0">
                <a:solidFill>
                  <a:schemeClr val="tx1"/>
                </a:solidFill>
                <a:latin typeface="Times New Roman" panose="02020603050405020304" pitchFamily="18" charset="0"/>
                <a:cs typeface="Times New Roman" panose="02020603050405020304" pitchFamily="18" charset="0"/>
              </a:rPr>
              <a:t>(m), </a:t>
            </a:r>
            <a:r>
              <a:rPr lang="en-GB" sz="2000" b="1" dirty="0" err="1">
                <a:solidFill>
                  <a:schemeClr val="tx1"/>
                </a:solidFill>
                <a:latin typeface="Times New Roman" panose="02020603050405020304" pitchFamily="18" charset="0"/>
                <a:cs typeface="Times New Roman" panose="02020603050405020304" pitchFamily="18" charset="0"/>
              </a:rPr>
              <a:t>Medchal</a:t>
            </a:r>
            <a:r>
              <a:rPr lang="en-GB" sz="2000" b="1" dirty="0">
                <a:solidFill>
                  <a:schemeClr val="tx1"/>
                </a:solidFill>
                <a:latin typeface="Times New Roman" panose="02020603050405020304" pitchFamily="18" charset="0"/>
                <a:cs typeface="Times New Roman" panose="02020603050405020304" pitchFamily="18" charset="0"/>
              </a:rPr>
              <a:t>(Dist.),501301(T.S)</a:t>
            </a:r>
            <a:br>
              <a:rPr lang="en-GB" sz="2400" b="1" dirty="0">
                <a:solidFill>
                  <a:schemeClr val="tx1"/>
                </a:solidFill>
                <a:latin typeface="Times New Roman" panose="02020603050405020304" pitchFamily="18" charset="0"/>
                <a:cs typeface="Times New Roman" panose="02020603050405020304" pitchFamily="18" charset="0"/>
              </a:rPr>
            </a:br>
            <a:endParaRPr sz="2400" b="1" dirty="0">
              <a:solidFill>
                <a:schemeClr val="tx1"/>
              </a:solidFill>
              <a:latin typeface="Times New Roman" panose="02020603050405020304" pitchFamily="18" charset="0"/>
              <a:cs typeface="Times New Roman" panose="02020603050405020304" pitchFamily="18" charset="0"/>
            </a:endParaRPr>
          </a:p>
        </p:txBody>
      </p:sp>
      <p:sp>
        <p:nvSpPr>
          <p:cNvPr id="1856" name="Google Shape;1856;p24"/>
          <p:cNvSpPr txBox="1">
            <a:spLocks noGrp="1"/>
          </p:cNvSpPr>
          <p:nvPr>
            <p:ph type="subTitle" idx="1"/>
          </p:nvPr>
        </p:nvSpPr>
        <p:spPr>
          <a:xfrm>
            <a:off x="667252" y="1530605"/>
            <a:ext cx="7773796" cy="2169327"/>
          </a:xfrm>
          <a:prstGeom prst="rect">
            <a:avLst/>
          </a:prstGeom>
        </p:spPr>
        <p:txBody>
          <a:bodyPr spcFirstLastPara="1" wrap="square" lIns="0" tIns="0" rIns="0" bIns="0" anchor="ctr" anchorCtr="0">
            <a:noAutofit/>
          </a:bodyPr>
          <a:lstStyle/>
          <a:p>
            <a:r>
              <a:rPr lang="en-US" sz="2800" b="1" dirty="0">
                <a:latin typeface="Times New Roman" panose="02020603050405020304" pitchFamily="18" charset="0"/>
                <a:cs typeface="Times New Roman" panose="02020603050405020304" pitchFamily="18" charset="0"/>
              </a:rPr>
              <a:t>DETECTION OF PHISHING WEBSITES USING MACHINE LEARNING</a:t>
            </a:r>
            <a:endParaRPr lang="en-US"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BY</a:t>
            </a:r>
          </a:p>
          <a:p>
            <a:pPr marL="0" lvl="0" indent="0" algn="ctr"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SANJAY GOUD-20R11A6609</a:t>
            </a:r>
          </a:p>
          <a:p>
            <a:pPr marL="0" lvl="0" indent="0" algn="ctr"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BHUVAN           -20R11A6608</a:t>
            </a:r>
          </a:p>
          <a:p>
            <a:pPr marL="0" lvl="0" indent="0" algn="ctr"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SAI KUMAR      -21R15A6601</a:t>
            </a:r>
          </a:p>
          <a:p>
            <a:pPr marL="0" lvl="0" indent="0" algn="just"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                            </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244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858187" y="3699933"/>
            <a:ext cx="10155302" cy="461665"/>
          </a:xfrm>
          <a:prstGeom prst="rect">
            <a:avLst/>
          </a:prstGeom>
          <a:noFill/>
        </p:spPr>
        <p:txBody>
          <a:bodyPr wrap="square" rtlCol="0">
            <a:spAutoFit/>
          </a:bodyPr>
          <a:lstStyle/>
          <a:p>
            <a:r>
              <a:rPr lang="en-GB" sz="2400" b="1" dirty="0">
                <a:solidFill>
                  <a:schemeClr val="tx1"/>
                </a:solidFill>
                <a:latin typeface="Times New Roman" panose="02020603050405020304" pitchFamily="18" charset="0"/>
                <a:cs typeface="Times New Roman" panose="02020603050405020304" pitchFamily="18" charset="0"/>
              </a:rPr>
              <a:t>GUIDE-K.SIVA RAMA KRISHNA(ASSOC.PROF)</a:t>
            </a:r>
            <a:endParaRPr lang="en-US" sz="2400" dirty="0">
              <a:solidFill>
                <a:schemeClr val="tx1"/>
              </a:solidFill>
            </a:endParaRPr>
          </a:p>
        </p:txBody>
      </p:sp>
      <p:pic>
        <p:nvPicPr>
          <p:cNvPr id="5" name="Picture 4">
            <a:extLst>
              <a:ext uri="{FF2B5EF4-FFF2-40B4-BE49-F238E27FC236}">
                <a16:creationId xmlns:a16="http://schemas.microsoft.com/office/drawing/2014/main" id="{96CAABF0-9620-5718-9311-B6331F912E7F}"/>
              </a:ext>
            </a:extLst>
          </p:cNvPr>
          <p:cNvPicPr>
            <a:picLocks noChangeAspect="1"/>
          </p:cNvPicPr>
          <p:nvPr/>
        </p:nvPicPr>
        <p:blipFill>
          <a:blip r:embed="rId3"/>
          <a:stretch>
            <a:fillRect/>
          </a:stretch>
        </p:blipFill>
        <p:spPr>
          <a:xfrm>
            <a:off x="51546" y="141039"/>
            <a:ext cx="763910" cy="797900"/>
          </a:xfrm>
          <a:prstGeom prst="rect">
            <a:avLst/>
          </a:prstGeom>
        </p:spPr>
      </p:pic>
      <p:pic>
        <p:nvPicPr>
          <p:cNvPr id="7" name="Picture 6">
            <a:extLst>
              <a:ext uri="{FF2B5EF4-FFF2-40B4-BE49-F238E27FC236}">
                <a16:creationId xmlns:a16="http://schemas.microsoft.com/office/drawing/2014/main" id="{3E32B7B3-A8FC-319A-7ECD-5A9B854E856B}"/>
              </a:ext>
            </a:extLst>
          </p:cNvPr>
          <p:cNvPicPr>
            <a:picLocks noChangeAspect="1"/>
          </p:cNvPicPr>
          <p:nvPr/>
        </p:nvPicPr>
        <p:blipFill>
          <a:blip r:embed="rId4"/>
          <a:stretch>
            <a:fillRect/>
          </a:stretch>
        </p:blipFill>
        <p:spPr>
          <a:xfrm>
            <a:off x="8319543" y="116054"/>
            <a:ext cx="727745" cy="822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F134-3736-A3D8-95EA-51675D7FA206}"/>
              </a:ext>
            </a:extLst>
          </p:cNvPr>
          <p:cNvSpPr>
            <a:spLocks noGrp="1"/>
          </p:cNvSpPr>
          <p:nvPr>
            <p:ph type="title"/>
          </p:nvPr>
        </p:nvSpPr>
        <p:spPr/>
        <p:txBody>
          <a:bodyPr/>
          <a:lstStyle/>
          <a:p>
            <a:r>
              <a:rPr lang="en-GB" sz="2800" dirty="0">
                <a:latin typeface="Times New Roman" panose="02020603050405020304" pitchFamily="18" charset="0"/>
                <a:cs typeface="Times New Roman" panose="02020603050405020304" pitchFamily="18" charset="0"/>
              </a:rPr>
              <a:t>MODEL EVALUATION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A85E977-230C-E15B-570C-670DD70B15B3}"/>
              </a:ext>
            </a:extLst>
          </p:cNvPr>
          <p:cNvSpPr>
            <a:spLocks noGrp="1"/>
          </p:cNvSpPr>
          <p:nvPr>
            <p:ph type="body" idx="1"/>
          </p:nvPr>
        </p:nvSpPr>
        <p:spPr>
          <a:xfrm>
            <a:off x="720000" y="950275"/>
            <a:ext cx="7704000" cy="3551943"/>
          </a:xfrm>
        </p:spPr>
        <p:txBody>
          <a:bodyPr/>
          <a:lstStyle/>
          <a:p>
            <a:pPr algn="just"/>
            <a:r>
              <a:rPr lang="en-GB" sz="2400" dirty="0">
                <a:latin typeface="Times New Roman" panose="02020603050405020304" pitchFamily="18" charset="0"/>
                <a:cs typeface="Times New Roman" panose="02020603050405020304" pitchFamily="18" charset="0"/>
              </a:rPr>
              <a:t>The models are evaluated, and the considered metric is accuracy. Below Figure shows the training and test dataset accuracy by the respective models: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EDEE9D-7BC7-344A-3D36-6837C5DD1B11}"/>
              </a:ext>
            </a:extLst>
          </p:cNvPr>
          <p:cNvPicPr>
            <a:picLocks noChangeAspect="1"/>
          </p:cNvPicPr>
          <p:nvPr/>
        </p:nvPicPr>
        <p:blipFill>
          <a:blip r:embed="rId2"/>
          <a:stretch>
            <a:fillRect/>
          </a:stretch>
        </p:blipFill>
        <p:spPr>
          <a:xfrm>
            <a:off x="1709853" y="2170771"/>
            <a:ext cx="5553307" cy="2331447"/>
          </a:xfrm>
          <a:prstGeom prst="rect">
            <a:avLst/>
          </a:prstGeom>
        </p:spPr>
      </p:pic>
    </p:spTree>
    <p:extLst>
      <p:ext uri="{BB962C8B-B14F-4D97-AF65-F5344CB8AC3E}">
        <p14:creationId xmlns:p14="http://schemas.microsoft.com/office/powerpoint/2010/main" val="235703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28AC-06F5-87F3-B9D7-8F5C27DDF7B1}"/>
              </a:ext>
            </a:extLst>
          </p:cNvPr>
          <p:cNvSpPr>
            <a:spLocks noGrp="1"/>
          </p:cNvSpPr>
          <p:nvPr>
            <p:ph type="title"/>
          </p:nvPr>
        </p:nvSpPr>
        <p:spPr/>
        <p:txBody>
          <a:bodyPr/>
          <a:lstStyle/>
          <a:p>
            <a:endParaRPr lang="en-IN" dirty="0"/>
          </a:p>
        </p:txBody>
      </p:sp>
      <p:sp>
        <p:nvSpPr>
          <p:cNvPr id="3" name="Subtitle 2">
            <a:extLst>
              <a:ext uri="{FF2B5EF4-FFF2-40B4-BE49-F238E27FC236}">
                <a16:creationId xmlns:a16="http://schemas.microsoft.com/office/drawing/2014/main" id="{A2F44F56-1D7B-3E66-488D-6E563F081DAD}"/>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5418DFA4-5D35-1256-207B-CAEA81DDD167}"/>
              </a:ext>
            </a:extLst>
          </p:cNvPr>
          <p:cNvPicPr>
            <a:picLocks noChangeAspect="1"/>
          </p:cNvPicPr>
          <p:nvPr/>
        </p:nvPicPr>
        <p:blipFill>
          <a:blip r:embed="rId2"/>
          <a:stretch>
            <a:fillRect/>
          </a:stretch>
        </p:blipFill>
        <p:spPr>
          <a:xfrm>
            <a:off x="200421" y="483220"/>
            <a:ext cx="4089082" cy="4311804"/>
          </a:xfrm>
          <a:prstGeom prst="rect">
            <a:avLst/>
          </a:prstGeom>
        </p:spPr>
      </p:pic>
      <p:pic>
        <p:nvPicPr>
          <p:cNvPr id="7" name="Picture 6">
            <a:extLst>
              <a:ext uri="{FF2B5EF4-FFF2-40B4-BE49-F238E27FC236}">
                <a16:creationId xmlns:a16="http://schemas.microsoft.com/office/drawing/2014/main" id="{78F99AC7-8FE8-BEC1-4569-4132F5C86E95}"/>
              </a:ext>
            </a:extLst>
          </p:cNvPr>
          <p:cNvPicPr>
            <a:picLocks noChangeAspect="1"/>
          </p:cNvPicPr>
          <p:nvPr/>
        </p:nvPicPr>
        <p:blipFill>
          <a:blip r:embed="rId3"/>
          <a:stretch>
            <a:fillRect/>
          </a:stretch>
        </p:blipFill>
        <p:spPr>
          <a:xfrm>
            <a:off x="4572000" y="241610"/>
            <a:ext cx="4296831" cy="4795024"/>
          </a:xfrm>
          <a:prstGeom prst="rect">
            <a:avLst/>
          </a:prstGeom>
        </p:spPr>
      </p:pic>
    </p:spTree>
    <p:extLst>
      <p:ext uri="{BB962C8B-B14F-4D97-AF65-F5344CB8AC3E}">
        <p14:creationId xmlns:p14="http://schemas.microsoft.com/office/powerpoint/2010/main" val="249328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9AB1-EE54-E681-16CB-3E2B1C21A3A2}"/>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DD67EF48-E92C-0089-9693-B24C677AB1D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58DC9E1-1ED6-9EF5-6DE7-76E3C1F8F46A}"/>
              </a:ext>
            </a:extLst>
          </p:cNvPr>
          <p:cNvPicPr>
            <a:picLocks noChangeAspect="1"/>
          </p:cNvPicPr>
          <p:nvPr/>
        </p:nvPicPr>
        <p:blipFill>
          <a:blip r:embed="rId2"/>
          <a:stretch>
            <a:fillRect/>
          </a:stretch>
        </p:blipFill>
        <p:spPr>
          <a:xfrm>
            <a:off x="702209" y="119520"/>
            <a:ext cx="5254602" cy="4757280"/>
          </a:xfrm>
          <a:prstGeom prst="rect">
            <a:avLst/>
          </a:prstGeom>
        </p:spPr>
      </p:pic>
    </p:spTree>
    <p:extLst>
      <p:ext uri="{BB962C8B-B14F-4D97-AF65-F5344CB8AC3E}">
        <p14:creationId xmlns:p14="http://schemas.microsoft.com/office/powerpoint/2010/main" val="162566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grpSp>
        <p:nvGrpSpPr>
          <p:cNvPr id="2052" name="Google Shape;2052;p32"/>
          <p:cNvGrpSpPr/>
          <p:nvPr/>
        </p:nvGrpSpPr>
        <p:grpSpPr>
          <a:xfrm>
            <a:off x="5169243" y="1290180"/>
            <a:ext cx="4264441" cy="2945603"/>
            <a:chOff x="5011724" y="1494466"/>
            <a:chExt cx="4267429" cy="2947666"/>
          </a:xfrm>
        </p:grpSpPr>
        <p:grpSp>
          <p:nvGrpSpPr>
            <p:cNvPr id="2053" name="Google Shape;2053;p32"/>
            <p:cNvGrpSpPr/>
            <p:nvPr/>
          </p:nvGrpSpPr>
          <p:grpSpPr>
            <a:xfrm>
              <a:off x="5011724" y="1494466"/>
              <a:ext cx="2857494" cy="2154750"/>
              <a:chOff x="3499629" y="1503696"/>
              <a:chExt cx="1163285" cy="877163"/>
            </a:xfrm>
          </p:grpSpPr>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sp>
        <p:nvSpPr>
          <p:cNvPr id="4" name="TextBox 3"/>
          <p:cNvSpPr txBox="1"/>
          <p:nvPr/>
        </p:nvSpPr>
        <p:spPr>
          <a:xfrm>
            <a:off x="5945914" y="1828989"/>
            <a:ext cx="1502941" cy="1015663"/>
          </a:xfrm>
          <a:prstGeom prst="rect">
            <a:avLst/>
          </a:prstGeom>
          <a:noFill/>
        </p:spPr>
        <p:txBody>
          <a:bodyPr wrap="square" rtlCol="0">
            <a:spAutoFit/>
          </a:bodyPr>
          <a:lstStyle/>
          <a:p>
            <a:pPr algn="ctr"/>
            <a:r>
              <a:rPr lang="en-US" sz="2000" dirty="0">
                <a:solidFill>
                  <a:schemeClr val="tx1">
                    <a:lumMod val="95000"/>
                  </a:schemeClr>
                </a:solidFill>
                <a:latin typeface="Times New Roman" panose="02020603050405020304" pitchFamily="18" charset="0"/>
                <a:cs typeface="Times New Roman" panose="02020603050405020304" pitchFamily="18" charset="0"/>
              </a:rPr>
              <a:t>Flowchart of GUI Application</a:t>
            </a:r>
          </a:p>
        </p:txBody>
      </p:sp>
      <p:sp>
        <p:nvSpPr>
          <p:cNvPr id="2" name="Rectangle 1"/>
          <p:cNvSpPr/>
          <p:nvPr/>
        </p:nvSpPr>
        <p:spPr>
          <a:xfrm>
            <a:off x="0" y="0"/>
            <a:ext cx="4911047" cy="51435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3" y="45430"/>
            <a:ext cx="4845823" cy="50755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E29B-4CDE-8FAA-8342-E7FB0C80448D}"/>
              </a:ext>
            </a:extLst>
          </p:cNvPr>
          <p:cNvSpPr>
            <a:spLocks noGrp="1"/>
          </p:cNvSpPr>
          <p:nvPr>
            <p:ph type="title"/>
          </p:nvPr>
        </p:nvSpPr>
        <p:spPr>
          <a:xfrm>
            <a:off x="2267587" y="498089"/>
            <a:ext cx="3405826" cy="639336"/>
          </a:xfrm>
        </p:spPr>
        <p:txBody>
          <a:bodyPr/>
          <a:lstStyle/>
          <a:p>
            <a:r>
              <a:rPr lang="en-IN" sz="2800" dirty="0">
                <a:solidFill>
                  <a:schemeClr val="bg2"/>
                </a:solidFill>
                <a:latin typeface="Times New Roman" panose="02020603050405020304" pitchFamily="18" charset="0"/>
                <a:cs typeface="Times New Roman" panose="02020603050405020304" pitchFamily="18" charset="0"/>
              </a:rPr>
              <a:t>IMPLEMENTATION</a:t>
            </a:r>
          </a:p>
        </p:txBody>
      </p:sp>
      <p:sp>
        <p:nvSpPr>
          <p:cNvPr id="3" name="Subtitle 2">
            <a:extLst>
              <a:ext uri="{FF2B5EF4-FFF2-40B4-BE49-F238E27FC236}">
                <a16:creationId xmlns:a16="http://schemas.microsoft.com/office/drawing/2014/main" id="{868EAC8B-9141-E8D0-D45F-F6978BA049E2}"/>
              </a:ext>
            </a:extLst>
          </p:cNvPr>
          <p:cNvSpPr>
            <a:spLocks noGrp="1"/>
          </p:cNvSpPr>
          <p:nvPr>
            <p:ph type="subTitle" idx="1"/>
          </p:nvPr>
        </p:nvSpPr>
        <p:spPr>
          <a:xfrm flipV="1">
            <a:off x="-4394460" y="2346960"/>
            <a:ext cx="3084300" cy="46015"/>
          </a:xfrm>
        </p:spPr>
        <p:txBody>
          <a:bodyPr/>
          <a:lstStyle/>
          <a:p>
            <a:endParaRPr lang="en-IN" dirty="0"/>
          </a:p>
        </p:txBody>
      </p:sp>
      <p:pic>
        <p:nvPicPr>
          <p:cNvPr id="7" name="Picture 6">
            <a:extLst>
              <a:ext uri="{FF2B5EF4-FFF2-40B4-BE49-F238E27FC236}">
                <a16:creationId xmlns:a16="http://schemas.microsoft.com/office/drawing/2014/main" id="{4B56CAAB-13FA-8B5B-7EDA-6490DD5494E5}"/>
              </a:ext>
            </a:extLst>
          </p:cNvPr>
          <p:cNvPicPr>
            <a:picLocks noChangeAspect="1"/>
          </p:cNvPicPr>
          <p:nvPr/>
        </p:nvPicPr>
        <p:blipFill>
          <a:blip r:embed="rId2"/>
          <a:stretch>
            <a:fillRect/>
          </a:stretch>
        </p:blipFill>
        <p:spPr>
          <a:xfrm>
            <a:off x="3528060" y="1137424"/>
            <a:ext cx="5334000" cy="3861296"/>
          </a:xfrm>
          <a:prstGeom prst="rect">
            <a:avLst/>
          </a:prstGeom>
        </p:spPr>
      </p:pic>
      <p:pic>
        <p:nvPicPr>
          <p:cNvPr id="8" name="Picture 7">
            <a:extLst>
              <a:ext uri="{FF2B5EF4-FFF2-40B4-BE49-F238E27FC236}">
                <a16:creationId xmlns:a16="http://schemas.microsoft.com/office/drawing/2014/main" id="{9C961889-B218-7D42-17FC-F2522F0FA58C}"/>
              </a:ext>
            </a:extLst>
          </p:cNvPr>
          <p:cNvPicPr>
            <a:picLocks noChangeAspect="1"/>
          </p:cNvPicPr>
          <p:nvPr/>
        </p:nvPicPr>
        <p:blipFill rotWithShape="1">
          <a:blip r:embed="rId3"/>
          <a:srcRect l="-20787" t="-7794" r="80562" b="7794"/>
          <a:stretch/>
        </p:blipFill>
        <p:spPr>
          <a:xfrm>
            <a:off x="-1980594" y="983100"/>
            <a:ext cx="4947314" cy="3433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820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4680-D94B-FEC5-EF54-718DC43DFE5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76639AC9-8876-00E9-1CAD-B9D2611FE8A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5FBF2945-D896-556B-E14F-F0BCEE45F4B2}"/>
              </a:ext>
            </a:extLst>
          </p:cNvPr>
          <p:cNvPicPr>
            <a:picLocks noChangeAspect="1"/>
          </p:cNvPicPr>
          <p:nvPr/>
        </p:nvPicPr>
        <p:blipFill>
          <a:blip r:embed="rId2"/>
          <a:stretch>
            <a:fillRect/>
          </a:stretch>
        </p:blipFill>
        <p:spPr>
          <a:xfrm>
            <a:off x="360957" y="735330"/>
            <a:ext cx="4058643" cy="3672840"/>
          </a:xfrm>
          <a:prstGeom prst="rect">
            <a:avLst/>
          </a:prstGeom>
        </p:spPr>
      </p:pic>
      <p:pic>
        <p:nvPicPr>
          <p:cNvPr id="9" name="Picture 8">
            <a:extLst>
              <a:ext uri="{FF2B5EF4-FFF2-40B4-BE49-F238E27FC236}">
                <a16:creationId xmlns:a16="http://schemas.microsoft.com/office/drawing/2014/main" id="{ED1C3F27-C868-EA79-9A58-87F98796DC04}"/>
              </a:ext>
            </a:extLst>
          </p:cNvPr>
          <p:cNvPicPr>
            <a:picLocks noChangeAspect="1"/>
          </p:cNvPicPr>
          <p:nvPr/>
        </p:nvPicPr>
        <p:blipFill>
          <a:blip r:embed="rId3"/>
          <a:stretch>
            <a:fillRect/>
          </a:stretch>
        </p:blipFill>
        <p:spPr>
          <a:xfrm>
            <a:off x="4778768" y="735330"/>
            <a:ext cx="4139978" cy="3672840"/>
          </a:xfrm>
          <a:prstGeom prst="rect">
            <a:avLst/>
          </a:prstGeom>
        </p:spPr>
      </p:pic>
    </p:spTree>
    <p:extLst>
      <p:ext uri="{BB962C8B-B14F-4D97-AF65-F5344CB8AC3E}">
        <p14:creationId xmlns:p14="http://schemas.microsoft.com/office/powerpoint/2010/main" val="342948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76E3-546D-F2A7-1411-3820B18C25F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6420D2B-AE83-FC1A-FFD9-7E25A31A9B36}"/>
              </a:ext>
            </a:extLst>
          </p:cNvPr>
          <p:cNvSpPr>
            <a:spLocks noGrp="1"/>
          </p:cNvSpPr>
          <p:nvPr>
            <p:ph type="body" idx="1"/>
          </p:nvPr>
        </p:nvSpPr>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The contribution of this research work is to help both individuals and organization identify and understand phishing techniques used by phisher as well as help them detect phishing URL attack effectively and efficiently by employing machine learning models instead of the previous method of detecting phishing website.</a:t>
            </a:r>
          </a:p>
          <a:p>
            <a:endParaRPr lang="en-IN" sz="2400" dirty="0"/>
          </a:p>
        </p:txBody>
      </p:sp>
    </p:spTree>
    <p:extLst>
      <p:ext uri="{BB962C8B-B14F-4D97-AF65-F5344CB8AC3E}">
        <p14:creationId xmlns:p14="http://schemas.microsoft.com/office/powerpoint/2010/main" val="272006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02AAE-0088-7F48-146B-74740D6AA0D5}"/>
              </a:ext>
            </a:extLst>
          </p:cNvPr>
          <p:cNvSpPr>
            <a:spLocks noGrp="1"/>
          </p:cNvSpPr>
          <p:nvPr>
            <p:ph type="title"/>
          </p:nvPr>
        </p:nvSpPr>
        <p:spPr>
          <a:xfrm>
            <a:off x="720000" y="215590"/>
            <a:ext cx="7704000" cy="438615"/>
          </a:xfrm>
        </p:spPr>
        <p:txBody>
          <a:bodyPr/>
          <a:lstStyle/>
          <a:p>
            <a:r>
              <a:rPr lang="en-GB"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4421C7A-FFFD-0E96-8825-D4455812A65C}"/>
              </a:ext>
            </a:extLst>
          </p:cNvPr>
          <p:cNvSpPr>
            <a:spLocks noGrp="1"/>
          </p:cNvSpPr>
          <p:nvPr>
            <p:ph type="body" idx="1"/>
          </p:nvPr>
        </p:nvSpPr>
        <p:spPr>
          <a:xfrm>
            <a:off x="40888" y="847493"/>
            <a:ext cx="8981192" cy="4296007"/>
          </a:xfrm>
        </p:spPr>
        <p:txBody>
          <a:bodyPr/>
          <a:lstStyle/>
          <a:p>
            <a:pPr marL="584200" indent="-457200" algn="just">
              <a:buFont typeface="+mj-lt"/>
              <a:buAutoNum type="arabicPeriod"/>
            </a:pPr>
            <a:r>
              <a:rPr lang="en-IN" sz="2000" dirty="0">
                <a:latin typeface="Times New Roman" panose="02020603050405020304" pitchFamily="18" charset="0"/>
                <a:cs typeface="Times New Roman" panose="02020603050405020304" pitchFamily="18" charset="0"/>
              </a:rPr>
              <a:t>Y. </a:t>
            </a:r>
            <a:r>
              <a:rPr lang="en-IN" sz="2000" dirty="0" err="1">
                <a:latin typeface="Times New Roman" panose="02020603050405020304" pitchFamily="18" charset="0"/>
                <a:cs typeface="Times New Roman" panose="02020603050405020304" pitchFamily="18" charset="0"/>
              </a:rPr>
              <a:t>Daeef</a:t>
            </a:r>
            <a:r>
              <a:rPr lang="en-IN" sz="2000" dirty="0">
                <a:latin typeface="Times New Roman" panose="02020603050405020304" pitchFamily="18" charset="0"/>
                <a:cs typeface="Times New Roman" panose="02020603050405020304" pitchFamily="18" charset="0"/>
              </a:rPr>
              <a:t>, R. B. Ahmad, Y. Yacob and N. Y. </a:t>
            </a:r>
            <a:r>
              <a:rPr lang="en-IN" sz="2000" dirty="0" err="1">
                <a:latin typeface="Times New Roman" panose="02020603050405020304" pitchFamily="18" charset="0"/>
                <a:cs typeface="Times New Roman" panose="02020603050405020304" pitchFamily="18" charset="0"/>
              </a:rPr>
              <a:t>Phing</a:t>
            </a:r>
            <a:r>
              <a:rPr lang="en-IN" sz="2000" dirty="0">
                <a:latin typeface="Times New Roman" panose="02020603050405020304" pitchFamily="18" charset="0"/>
                <a:cs typeface="Times New Roman" panose="02020603050405020304" pitchFamily="18" charset="0"/>
              </a:rPr>
              <a:t>, ”Wide scope and fast websites phishing detection using URLs lexical features,” 2016 3rd International Conference on Electronic Design(ICED), Phuket,2016, pp. 410-415. doi:10.1109/ICED.2016.7804679 </a:t>
            </a:r>
          </a:p>
          <a:p>
            <a:pPr marL="584200" indent="-457200" algn="just">
              <a:buFont typeface="+mj-lt"/>
              <a:buAutoNum type="arabicPeriod"/>
            </a:pPr>
            <a:r>
              <a:rPr lang="en-IN" sz="2000" dirty="0">
                <a:latin typeface="Times New Roman" panose="02020603050405020304" pitchFamily="18" charset="0"/>
                <a:cs typeface="Times New Roman" panose="02020603050405020304" pitchFamily="18" charset="0"/>
              </a:rPr>
              <a:t>N. </a:t>
            </a:r>
            <a:r>
              <a:rPr lang="en-IN" sz="2000" dirty="0" err="1">
                <a:latin typeface="Times New Roman" panose="02020603050405020304" pitchFamily="18" charset="0"/>
                <a:cs typeface="Times New Roman" panose="02020603050405020304" pitchFamily="18" charset="0"/>
              </a:rPr>
              <a:t>Sanglerdsinlapachai</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Rungsawang</a:t>
            </a:r>
            <a:r>
              <a:rPr lang="en-IN" sz="2000" dirty="0">
                <a:latin typeface="Times New Roman" panose="02020603050405020304" pitchFamily="18" charset="0"/>
                <a:cs typeface="Times New Roman" panose="02020603050405020304" pitchFamily="18" charset="0"/>
              </a:rPr>
              <a:t>, ”Using Domain </a:t>
            </a:r>
            <a:r>
              <a:rPr lang="en-IN" sz="2000" dirty="0" err="1">
                <a:latin typeface="Times New Roman" panose="02020603050405020304" pitchFamily="18" charset="0"/>
                <a:cs typeface="Times New Roman" panose="02020603050405020304" pitchFamily="18" charset="0"/>
              </a:rPr>
              <a:t>Toppage</a:t>
            </a:r>
            <a:r>
              <a:rPr lang="en-IN" sz="2000" dirty="0">
                <a:latin typeface="Times New Roman" panose="02020603050405020304" pitchFamily="18" charset="0"/>
                <a:cs typeface="Times New Roman" panose="02020603050405020304" pitchFamily="18" charset="0"/>
              </a:rPr>
              <a:t> Similarity                   </a:t>
            </a:r>
            <a:r>
              <a:rPr lang="en-IN" sz="2000" dirty="0" err="1">
                <a:latin typeface="Times New Roman" panose="02020603050405020304" pitchFamily="18" charset="0"/>
                <a:cs typeface="Times New Roman" panose="02020603050405020304" pitchFamily="18" charset="0"/>
              </a:rPr>
              <a:t>FeatureinMachineLearning</a:t>
            </a:r>
            <a:r>
              <a:rPr lang="en-IN" sz="2000" dirty="0">
                <a:latin typeface="Times New Roman" panose="02020603050405020304" pitchFamily="18" charset="0"/>
                <a:cs typeface="Times New Roman" panose="02020603050405020304" pitchFamily="18" charset="0"/>
              </a:rPr>
              <a:t> BasedWebPhishingDetection,”2010ThirdInternational</a:t>
            </a:r>
          </a:p>
          <a:p>
            <a:pPr marL="584200" indent="-457200" algn="just">
              <a:buFont typeface="+mj-lt"/>
              <a:buAutoNum type="arabicPeriod"/>
            </a:pPr>
            <a:r>
              <a:rPr lang="en-IN" sz="2000" dirty="0">
                <a:latin typeface="Times New Roman" panose="02020603050405020304" pitchFamily="18" charset="0"/>
                <a:cs typeface="Times New Roman" panose="02020603050405020304" pitchFamily="18" charset="0"/>
              </a:rPr>
              <a:t>Conference on Knowledge Discovery and Data Mining, Phuket, 2010, pp. 187- 190. doi:10.1109/WKDD.2010.108. </a:t>
            </a:r>
          </a:p>
          <a:p>
            <a:pPr marL="584200" indent="-457200" algn="just">
              <a:buFont typeface="+mj-lt"/>
              <a:buAutoNum type="arabicPeriod"/>
            </a:pPr>
            <a:r>
              <a:rPr lang="en-IN" sz="2000" dirty="0">
                <a:latin typeface="Times New Roman" panose="02020603050405020304" pitchFamily="18" charset="0"/>
                <a:cs typeface="Times New Roman" panose="02020603050405020304" pitchFamily="18" charset="0"/>
              </a:rPr>
              <a:t>S. Parekh, D. Parikh, S. Kotak and P. S. </a:t>
            </a:r>
            <a:r>
              <a:rPr lang="en-IN" sz="2000" dirty="0" err="1">
                <a:latin typeface="Times New Roman" panose="02020603050405020304" pitchFamily="18" charset="0"/>
                <a:cs typeface="Times New Roman" panose="02020603050405020304" pitchFamily="18" charset="0"/>
              </a:rPr>
              <a:t>Sankhe</a:t>
            </a:r>
            <a:r>
              <a:rPr lang="en-IN" sz="2000" dirty="0">
                <a:latin typeface="Times New Roman" panose="02020603050405020304" pitchFamily="18" charset="0"/>
                <a:cs typeface="Times New Roman" panose="02020603050405020304" pitchFamily="18" charset="0"/>
              </a:rPr>
              <a:t>, ”A New Method for Detection of Phishing Websites: URL Detection,” 2018 Second International Conference on Inventive Communication and Computational Technologies (ICICCT), Coimbatore, 2018, pp. 949- 952.doi:10.1109/ICICCT.2018.8473085. </a:t>
            </a:r>
          </a:p>
          <a:p>
            <a:pPr marL="12700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03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437884" y="1818978"/>
            <a:ext cx="7832813" cy="1222173"/>
          </a:xfrm>
          <a:prstGeom prst="rect">
            <a:avLst/>
          </a:prstGeom>
        </p:spPr>
        <p:txBody>
          <a:bodyPr spcFirstLastPara="1" wrap="square" lIns="0" tIns="0" rIns="0" bIns="0" anchor="ctr" anchorCtr="0">
            <a:noAutofit/>
          </a:bodyPr>
          <a:lstStyle/>
          <a:p>
            <a:pPr lvl="0"/>
            <a:r>
              <a:rPr lang="en-US" sz="5400" dirty="0">
                <a:latin typeface="Times New Roman" panose="02020603050405020304" pitchFamily="18" charset="0"/>
                <a:cs typeface="Times New Roman" panose="02020603050405020304" pitchFamily="18" charset="0"/>
              </a:rPr>
              <a:t>THANKS FOR LISTENING</a:t>
            </a:r>
            <a:endParaRPr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5E46-A86A-65E0-B74F-CC8E888B2103}"/>
              </a:ext>
            </a:extLst>
          </p:cNvPr>
          <p:cNvSpPr>
            <a:spLocks noGrp="1"/>
          </p:cNvSpPr>
          <p:nvPr>
            <p:ph type="title"/>
          </p:nvPr>
        </p:nvSpPr>
        <p:spPr>
          <a:xfrm>
            <a:off x="3055434" y="506480"/>
            <a:ext cx="2536156" cy="488400"/>
          </a:xfrm>
        </p:spPr>
        <p:txBody>
          <a:bodyPr/>
          <a:lstStyle/>
          <a:p>
            <a:r>
              <a:rPr lang="en-GB" sz="2800" dirty="0">
                <a:latin typeface="Times New Roman" panose="02020603050405020304" pitchFamily="18" charset="0"/>
                <a:cs typeface="Times New Roman" panose="02020603050405020304" pitchFamily="18" charset="0"/>
              </a:rPr>
              <a:t>OVERVIEW</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DECC2B6-62AA-7E09-03F9-B9F58C6C68A9}"/>
              </a:ext>
            </a:extLst>
          </p:cNvPr>
          <p:cNvSpPr>
            <a:spLocks noGrp="1"/>
          </p:cNvSpPr>
          <p:nvPr>
            <p:ph type="body" idx="1"/>
          </p:nvPr>
        </p:nvSpPr>
        <p:spPr/>
        <p:txBody>
          <a:bodyPr/>
          <a:lstStyle/>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Data Collection</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75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2"/>
                </a:solidFill>
                <a:latin typeface="Times New Roman" panose="02020603050405020304" pitchFamily="18" charset="0"/>
                <a:cs typeface="Times New Roman" panose="02020603050405020304" pitchFamily="18" charset="0"/>
              </a:rPr>
              <a:t>ABSTRACT</a:t>
            </a:r>
            <a:br>
              <a:rPr lang="en-US" dirty="0"/>
            </a:br>
            <a:endParaRPr lang="en-US" dirty="0"/>
          </a:p>
        </p:txBody>
      </p:sp>
      <p:sp>
        <p:nvSpPr>
          <p:cNvPr id="3" name="Text Placeholder 2"/>
          <p:cNvSpPr>
            <a:spLocks noGrp="1"/>
          </p:cNvSpPr>
          <p:nvPr>
            <p:ph type="body" idx="1"/>
          </p:nvPr>
        </p:nvSpPr>
        <p:spPr>
          <a:xfrm>
            <a:off x="720000" y="892098"/>
            <a:ext cx="7704000" cy="4088780"/>
          </a:xfrm>
        </p:spPr>
        <p:txBody>
          <a:bodyPr/>
          <a:lstStyle/>
          <a:p>
            <a:pPr marL="127000" indent="0" algn="just">
              <a:buNone/>
            </a:pPr>
            <a:r>
              <a:rPr lang="en-US" sz="2000" dirty="0">
                <a:latin typeface="Times New Roman" panose="02020603050405020304" pitchFamily="18" charset="0"/>
                <a:cs typeface="Times New Roman" panose="02020603050405020304" pitchFamily="18" charset="0"/>
              </a:rPr>
              <a:t>Phishing attack is a simplest way to obtain sensitive information from innocent users. Aim of the phishers is to acquire critical in-formation like username, password and bank account details. Cybersecurity persons are now looking for trustworthy and steady detection techniques for phishing websites detection. This project deals with machine learning technology for detection of phishing URLs by extracting and analyzing various features of legitimate and phishing  URLs. Decision Tree, random forest Support vector machine, gradient boosting classifier, multilayer </a:t>
            </a:r>
            <a:r>
              <a:rPr lang="en-US" sz="2000" dirty="0" err="1">
                <a:latin typeface="Times New Roman" panose="02020603050405020304" pitchFamily="18" charset="0"/>
                <a:cs typeface="Times New Roman" panose="02020603050405020304" pitchFamily="18" charset="0"/>
              </a:rPr>
              <a:t>perceptons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logestic</a:t>
            </a:r>
            <a:r>
              <a:rPr lang="en-US" sz="2000" dirty="0">
                <a:latin typeface="Times New Roman" panose="02020603050405020304" pitchFamily="18" charset="0"/>
                <a:cs typeface="Times New Roman" panose="02020603050405020304" pitchFamily="18" charset="0"/>
              </a:rPr>
              <a:t> regression algorithms are used to detect phishing websites. Aim of the project is to detect phishing URLs as well as narrow down to best machine learning algorithm by comparing accuracy. And also we develop a GUI to detect phishing URL.</a:t>
            </a:r>
          </a:p>
        </p:txBody>
      </p:sp>
    </p:spTree>
    <p:extLst>
      <p:ext uri="{BB962C8B-B14F-4D97-AF65-F5344CB8AC3E}">
        <p14:creationId xmlns:p14="http://schemas.microsoft.com/office/powerpoint/2010/main" val="236893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463146" y="234086"/>
            <a:ext cx="7704000" cy="475497"/>
          </a:xfrm>
          <a:prstGeom prst="rect">
            <a:avLst/>
          </a:prstGeom>
        </p:spPr>
        <p:txBody>
          <a:bodyPr spcFirstLastPara="1" wrap="square" lIns="0" tIns="0" rIns="0" bIns="0" anchor="t" anchorCtr="0">
            <a:noAutofit/>
          </a:bodyPr>
          <a:lstStyle/>
          <a:p>
            <a:pPr lvl="0"/>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sym typeface="Bebas Neue"/>
            </a:endParaRPr>
          </a:p>
        </p:txBody>
      </p:sp>
      <p:sp>
        <p:nvSpPr>
          <p:cNvPr id="1878" name="Google Shape;1878;p25"/>
          <p:cNvSpPr txBox="1">
            <a:spLocks noGrp="1"/>
          </p:cNvSpPr>
          <p:nvPr>
            <p:ph type="body" idx="1"/>
          </p:nvPr>
        </p:nvSpPr>
        <p:spPr>
          <a:xfrm>
            <a:off x="202360" y="657841"/>
            <a:ext cx="4613848" cy="444755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2400" dirty="0">
                <a:latin typeface="Times New Roman" panose="02020603050405020304" pitchFamily="18" charset="0"/>
                <a:cs typeface="Times New Roman" panose="02020603050405020304" pitchFamily="18" charset="0"/>
              </a:rPr>
              <a:t>In this world everyone is accessing the internet for different purpose. As the internet grew; there are some problems like stealing data, hacking and fake web pages came into being. To get rid of these phishing websites ‘phishing website detection website’ is very useful. It helps users to understand what phishing is and how to stay safe while surfing the internet, because people use their personal information like  and  account details. </a:t>
            </a:r>
            <a:endParaRPr sz="2400" dirty="0">
              <a:latin typeface="Times New Roman" panose="02020603050405020304" pitchFamily="18" charset="0"/>
              <a:cs typeface="Times New Roman" panose="02020603050405020304" pitchFamily="18" charset="0"/>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009" y="1304326"/>
            <a:ext cx="3333633" cy="2825113"/>
          </a:xfrm>
          <a:prstGeom prst="rect">
            <a:avLst/>
          </a:prstGeom>
        </p:spPr>
      </p:pic>
      <p:grpSp>
        <p:nvGrpSpPr>
          <p:cNvPr id="5" name="Google Shape;508;p28"/>
          <p:cNvGrpSpPr/>
          <p:nvPr/>
        </p:nvGrpSpPr>
        <p:grpSpPr>
          <a:xfrm>
            <a:off x="4970716" y="1109889"/>
            <a:ext cx="4125432" cy="3213988"/>
            <a:chOff x="2501950" y="1507050"/>
            <a:chExt cx="2392350" cy="2696525"/>
          </a:xfrm>
        </p:grpSpPr>
        <p:sp>
          <p:nvSpPr>
            <p:cNvPr id="6"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5757757" y="4323877"/>
            <a:ext cx="2928135"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(Source: Designed by Freepik, 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621" y="190281"/>
            <a:ext cx="6364380" cy="743654"/>
          </a:xfrm>
        </p:spPr>
        <p:txBody>
          <a:bodyPr/>
          <a:lstStyle/>
          <a:p>
            <a:pPr algn="ctr"/>
            <a:r>
              <a:rPr lang="en-US" sz="2800" b="1" dirty="0">
                <a:solidFill>
                  <a:schemeClr val="bg2"/>
                </a:solidFill>
                <a:latin typeface="Times New Roman" panose="02020603050405020304" pitchFamily="18" charset="0"/>
                <a:cs typeface="Times New Roman" panose="02020603050405020304" pitchFamily="18" charset="0"/>
              </a:rPr>
              <a:t>DATA COLLECTION</a:t>
            </a:r>
          </a:p>
        </p:txBody>
      </p:sp>
      <p:sp>
        <p:nvSpPr>
          <p:cNvPr id="7" name="TextBox 6">
            <a:extLst>
              <a:ext uri="{FF2B5EF4-FFF2-40B4-BE49-F238E27FC236}">
                <a16:creationId xmlns:a16="http://schemas.microsoft.com/office/drawing/2014/main" id="{06F890D1-F46A-F166-87AA-B6B2CE6D06F2}"/>
              </a:ext>
            </a:extLst>
          </p:cNvPr>
          <p:cNvSpPr txBox="1"/>
          <p:nvPr/>
        </p:nvSpPr>
        <p:spPr>
          <a:xfrm>
            <a:off x="133815" y="933935"/>
            <a:ext cx="8920975" cy="1569660"/>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dataset is borrowed from Kaggle, https://www.kaggle.com/eswarchandt/phishing-website-detector .</a:t>
            </a:r>
          </a:p>
          <a:p>
            <a:pPr marL="342900" indent="-342900" algn="just">
              <a:buFont typeface="Wingdings" panose="05000000000000000000" pitchFamily="2" charset="2"/>
              <a:buChar char="Ø"/>
            </a:pPr>
            <a:r>
              <a:rPr lang="en-GB" sz="2400" b="0" i="0" dirty="0">
                <a:solidFill>
                  <a:schemeClr val="tx1"/>
                </a:solidFill>
                <a:effectLst/>
                <a:latin typeface="Times New Roman" panose="02020603050405020304" pitchFamily="18" charset="0"/>
                <a:cs typeface="Times New Roman" panose="02020603050405020304" pitchFamily="18" charset="0"/>
              </a:rPr>
              <a:t>The overview of this dataset is, it has 11054 samples with 32 features.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E6A2060-6547-6F70-D920-4333AF593548}"/>
              </a:ext>
            </a:extLst>
          </p:cNvPr>
          <p:cNvPicPr>
            <a:picLocks noChangeAspect="1"/>
          </p:cNvPicPr>
          <p:nvPr/>
        </p:nvPicPr>
        <p:blipFill>
          <a:blip r:embed="rId2"/>
          <a:stretch>
            <a:fillRect/>
          </a:stretch>
        </p:blipFill>
        <p:spPr>
          <a:xfrm>
            <a:off x="1821552" y="2266526"/>
            <a:ext cx="6720468" cy="2191174"/>
          </a:xfrm>
          <a:prstGeom prst="rect">
            <a:avLst/>
          </a:prstGeom>
        </p:spPr>
      </p:pic>
    </p:spTree>
    <p:extLst>
      <p:ext uri="{BB962C8B-B14F-4D97-AF65-F5344CB8AC3E}">
        <p14:creationId xmlns:p14="http://schemas.microsoft.com/office/powerpoint/2010/main" val="99271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6" y="113016"/>
            <a:ext cx="8522093" cy="4643919"/>
          </a:xfrm>
          <a:prstGeom prst="rect">
            <a:avLst/>
          </a:prstGeom>
        </p:spPr>
      </p:pic>
      <p:sp>
        <p:nvSpPr>
          <p:cNvPr id="5" name="Rectangle 4"/>
          <p:cNvSpPr/>
          <p:nvPr/>
        </p:nvSpPr>
        <p:spPr>
          <a:xfrm>
            <a:off x="1617824" y="4835723"/>
            <a:ext cx="5687776" cy="307777"/>
          </a:xfrm>
          <a:prstGeom prst="rect">
            <a:avLst/>
          </a:prstGeom>
        </p:spPr>
        <p:txBody>
          <a:bodyPr wrap="none">
            <a:spAutoFit/>
          </a:bodyPr>
          <a:lstStyle/>
          <a:p>
            <a:r>
              <a:rPr lang="en-US" dirty="0">
                <a:solidFill>
                  <a:schemeClr val="tx1"/>
                </a:solidFill>
                <a:latin typeface="Times New Roman" panose="02020603050405020304" pitchFamily="18" charset="0"/>
                <a:cs typeface="Times New Roman" panose="02020603050405020304" pitchFamily="18" charset="0"/>
              </a:rPr>
              <a:t>Image of Cyber attack Counter-measure (Source: Designed by Freepik, </a:t>
            </a:r>
            <a:r>
              <a:rPr lang="en-US" dirty="0" err="1">
                <a:solidFill>
                  <a:schemeClr val="tx1"/>
                </a:solidFill>
                <a:latin typeface="Times New Roman" panose="02020603050405020304" pitchFamily="18" charset="0"/>
                <a:cs typeface="Times New Roman" panose="02020603050405020304" pitchFamily="18" charset="0"/>
              </a:rPr>
              <a:t>n.d.</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0442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18499" y="2001701"/>
            <a:ext cx="1516808" cy="1442445"/>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1920" y="270621"/>
            <a:ext cx="6364380" cy="743654"/>
          </a:xfrm>
        </p:spPr>
        <p:txBody>
          <a:bodyPr/>
          <a:lstStyle/>
          <a:p>
            <a:pPr algn="ctr"/>
            <a:r>
              <a:rPr lang="en-GB" sz="2800" b="1" dirty="0">
                <a:latin typeface="Times New Roman" panose="02020603050405020304" pitchFamily="18" charset="0"/>
                <a:cs typeface="Times New Roman" panose="02020603050405020304" pitchFamily="18" charset="0"/>
              </a:rPr>
              <a:t>METHODOLOGY</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03434" y="1014275"/>
            <a:ext cx="7931649" cy="1015663"/>
          </a:xfrm>
          <a:prstGeom prst="rect">
            <a:avLst/>
          </a:prstGeom>
          <a:noFill/>
        </p:spPr>
        <p:txBody>
          <a:bodyPr wrap="square" rtlCol="0">
            <a:sp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An extensive review was done on existing works of literature and machine learning models on detecting phishing websites to best decide the classification models to solve the problem of detecting phishing websites.</a:t>
            </a: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44A333-D681-4F7B-9E58-486653B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659" y="3715483"/>
            <a:ext cx="2394178" cy="1295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033" y="2001701"/>
            <a:ext cx="7027525" cy="1442445"/>
          </a:xfrm>
          <a:prstGeom prst="rect">
            <a:avLst/>
          </a:prstGeom>
        </p:spPr>
      </p:pic>
      <p:sp>
        <p:nvSpPr>
          <p:cNvPr id="8" name="Flowchart: Multidocument 7"/>
          <p:cNvSpPr/>
          <p:nvPr/>
        </p:nvSpPr>
        <p:spPr>
          <a:xfrm>
            <a:off x="554804" y="2066930"/>
            <a:ext cx="924675" cy="9349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5353" y="3116735"/>
            <a:ext cx="1602768" cy="276999"/>
          </a:xfrm>
          <a:prstGeom prst="rect">
            <a:avLst/>
          </a:prstGeom>
          <a:noFill/>
        </p:spPr>
        <p:txBody>
          <a:bodyPr wrap="square" rtlCol="0">
            <a:spAutoFit/>
          </a:bodyPr>
          <a:lstStyle/>
          <a:p>
            <a:r>
              <a:rPr lang="en-US" sz="1200" b="1" dirty="0">
                <a:solidFill>
                  <a:schemeClr val="accent2">
                    <a:lumMod val="50000"/>
                  </a:schemeClr>
                </a:solidFill>
              </a:rPr>
              <a:t>Data Collection</a:t>
            </a:r>
          </a:p>
        </p:txBody>
      </p:sp>
      <p:sp>
        <p:nvSpPr>
          <p:cNvPr id="19" name="Right Arrow 18"/>
          <p:cNvSpPr/>
          <p:nvPr/>
        </p:nvSpPr>
        <p:spPr>
          <a:xfrm>
            <a:off x="1593866" y="2374145"/>
            <a:ext cx="399321" cy="143024"/>
          </a:xfrm>
          <a:prstGeom prst="rightArrow">
            <a:avLst/>
          </a:prstGeom>
          <a:solidFill>
            <a:schemeClr val="accent6">
              <a:lumMod val="6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2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78" y="0"/>
            <a:ext cx="6364380" cy="743654"/>
          </a:xfrm>
        </p:spPr>
        <p:txBody>
          <a:bodyPr/>
          <a:lstStyle/>
          <a:p>
            <a:pPr algn="ctr"/>
            <a:r>
              <a:rPr lang="en-GB" sz="2800" b="1" dirty="0">
                <a:latin typeface="Times New Roman" panose="02020603050405020304" pitchFamily="18" charset="0"/>
                <a:cs typeface="Times New Roman" panose="02020603050405020304" pitchFamily="18" charset="0"/>
              </a:rPr>
              <a:t>EXISTING SYSTEM</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17168" y="4500081"/>
            <a:ext cx="3719245" cy="307777"/>
          </a:xfrm>
          <a:prstGeom prst="rect">
            <a:avLst/>
          </a:prstGeom>
          <a:noFill/>
        </p:spPr>
        <p:txBody>
          <a:bodyPr wrap="square" rtlCol="0">
            <a:spAutoFit/>
          </a:bodyPr>
          <a:lstStyle/>
          <a:p>
            <a:r>
              <a:rPr lang="en-US" b="1" dirty="0">
                <a:solidFill>
                  <a:schemeClr val="tx1"/>
                </a:solidFill>
                <a:latin typeface="Times New Roman" panose="02020603050405020304" pitchFamily="18" charset="0"/>
                <a:cs typeface="Times New Roman" panose="02020603050405020304" pitchFamily="18" charset="0"/>
              </a:rPr>
              <a:t>Architectural design of proposed system </a:t>
            </a:r>
            <a:r>
              <a:rPr lang="en-US" b="1">
                <a:solidFill>
                  <a:schemeClr val="tx1"/>
                </a:solidFill>
                <a:latin typeface="Times New Roman" panose="02020603050405020304" pitchFamily="18" charset="0"/>
                <a:cs typeface="Times New Roman" panose="02020603050405020304" pitchFamily="18" charset="0"/>
              </a:rPr>
              <a:t>zx</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59B6B8-E9E6-47EC-A9E4-FE081D5EC8B5}"/>
              </a:ext>
            </a:extLst>
          </p:cNvPr>
          <p:cNvPicPr>
            <a:picLocks noChangeAspect="1"/>
          </p:cNvPicPr>
          <p:nvPr/>
        </p:nvPicPr>
        <p:blipFill>
          <a:blip r:embed="rId2"/>
          <a:stretch>
            <a:fillRect/>
          </a:stretch>
        </p:blipFill>
        <p:spPr>
          <a:xfrm>
            <a:off x="765718" y="1266643"/>
            <a:ext cx="7805854" cy="2509903"/>
          </a:xfrm>
          <a:prstGeom prst="rect">
            <a:avLst/>
          </a:prstGeom>
        </p:spPr>
      </p:pic>
    </p:spTree>
    <p:extLst>
      <p:ext uri="{BB962C8B-B14F-4D97-AF65-F5344CB8AC3E}">
        <p14:creationId xmlns:p14="http://schemas.microsoft.com/office/powerpoint/2010/main" val="71509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001B19-F2C2-246E-1139-61374FD17F41}"/>
              </a:ext>
            </a:extLst>
          </p:cNvPr>
          <p:cNvSpPr>
            <a:spLocks noGrp="1"/>
          </p:cNvSpPr>
          <p:nvPr>
            <p:ph type="title"/>
          </p:nvPr>
        </p:nvSpPr>
        <p:spPr>
          <a:xfrm>
            <a:off x="720000" y="96645"/>
            <a:ext cx="7704000" cy="527824"/>
          </a:xfrm>
        </p:spPr>
        <p:txBody>
          <a:bodyPr/>
          <a:lstStyle/>
          <a:p>
            <a:r>
              <a:rPr lang="en-GB" sz="2800" dirty="0">
                <a:latin typeface="Times New Roman" panose="02020603050405020304" pitchFamily="18" charset="0"/>
                <a:cs typeface="Times New Roman" panose="02020603050405020304" pitchFamily="18" charset="0"/>
              </a:rPr>
              <a:t>PROPOSED SYSTEM</a:t>
            </a:r>
            <a:endParaRPr lang="en-IN"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5A0C5D7-139D-3884-D026-77E20F010173}"/>
              </a:ext>
            </a:extLst>
          </p:cNvPr>
          <p:cNvSpPr>
            <a:spLocks noGrp="1"/>
          </p:cNvSpPr>
          <p:nvPr>
            <p:ph type="body" idx="1"/>
          </p:nvPr>
        </p:nvSpPr>
        <p:spPr>
          <a:xfrm>
            <a:off x="720000" y="780585"/>
            <a:ext cx="7704000" cy="3702206"/>
          </a:xfrm>
        </p:spPr>
        <p:txBody>
          <a:bodyPr/>
          <a:lstStyle/>
          <a:p>
            <a:pPr marL="127000" indent="0" algn="just">
              <a:buNone/>
            </a:pPr>
            <a:r>
              <a:rPr lang="en-GB" sz="2000" dirty="0">
                <a:latin typeface="Times New Roman" panose="02020603050405020304" pitchFamily="18" charset="0"/>
                <a:cs typeface="Times New Roman" panose="02020603050405020304" pitchFamily="18" charset="0"/>
              </a:rPr>
              <a:t>The proposed phishing detection system utilizes different machine learning models. The system comprises of two major parts, which are the machine learning models and a GUI. These models consist of Decision Tree, Support Vector Machine, </a:t>
            </a:r>
            <a:r>
              <a:rPr lang="en-GB" sz="2000" dirty="0" err="1">
                <a:latin typeface="Times New Roman" panose="02020603050405020304" pitchFamily="18" charset="0"/>
                <a:cs typeface="Times New Roman" panose="02020603050405020304" pitchFamily="18" charset="0"/>
              </a:rPr>
              <a:t>XGBooster</a:t>
            </a:r>
            <a:r>
              <a:rPr lang="en-GB" sz="2000" dirty="0">
                <a:latin typeface="Times New Roman" panose="02020603050405020304" pitchFamily="18" charset="0"/>
                <a:cs typeface="Times New Roman" panose="02020603050405020304" pitchFamily="18" charset="0"/>
              </a:rPr>
              <a:t>, Multilayer </a:t>
            </a:r>
            <a:r>
              <a:rPr lang="en-GB" sz="2000" dirty="0" err="1">
                <a:latin typeface="Times New Roman" panose="02020603050405020304" pitchFamily="18" charset="0"/>
                <a:cs typeface="Times New Roman" panose="02020603050405020304" pitchFamily="18" charset="0"/>
              </a:rPr>
              <a:t>Perceptrons</a:t>
            </a:r>
            <a:r>
              <a:rPr lang="en-GB" sz="2000" dirty="0">
                <a:latin typeface="Times New Roman" panose="02020603050405020304" pitchFamily="18" charset="0"/>
                <a:cs typeface="Times New Roman" panose="02020603050405020304" pitchFamily="18" charset="0"/>
              </a:rPr>
              <a:t>, Logistic Regression , Random Forest and Gradient Boosting  </a:t>
            </a:r>
          </a:p>
          <a:p>
            <a:pPr marL="127000" indent="0" algn="just">
              <a:buNone/>
            </a:pPr>
            <a:r>
              <a:rPr lang="en-GB" sz="2000" dirty="0">
                <a:latin typeface="Times New Roman" panose="02020603050405020304" pitchFamily="18" charset="0"/>
                <a:cs typeface="Times New Roman" panose="02020603050405020304" pitchFamily="18" charset="0"/>
              </a:rPr>
              <a:t>These models are selected after different comparison based performance of multiple machine learning algorithms. Each of these models is trained and tested also extracted from both phishing and legitimate dataset.  </a:t>
            </a:r>
          </a:p>
          <a:p>
            <a:pPr marL="127000" indent="0" algn="just">
              <a:buNone/>
            </a:pPr>
            <a:r>
              <a:rPr lang="en-GB" sz="2000" dirty="0">
                <a:latin typeface="Times New Roman" panose="02020603050405020304" pitchFamily="18" charset="0"/>
                <a:cs typeface="Times New Roman" panose="02020603050405020304" pitchFamily="18" charset="0"/>
              </a:rPr>
              <a:t>Hence, the model with the highest accuracy is selected and integrated to a GUI that will enable a user to predict if a URL link is phishing or legitimate with percentage.</a:t>
            </a:r>
          </a:p>
          <a:p>
            <a:endParaRPr lang="en-IN" sz="2000" dirty="0"/>
          </a:p>
        </p:txBody>
      </p:sp>
    </p:spTree>
    <p:extLst>
      <p:ext uri="{BB962C8B-B14F-4D97-AF65-F5344CB8AC3E}">
        <p14:creationId xmlns:p14="http://schemas.microsoft.com/office/powerpoint/2010/main" val="3426091606"/>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TotalTime>
  <Words>756</Words>
  <Application>Microsoft Office PowerPoint</Application>
  <PresentationFormat>On-screen Show (16:9)</PresentationFormat>
  <Paragraphs>48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Wingdings</vt:lpstr>
      <vt:lpstr>Roboto</vt:lpstr>
      <vt:lpstr>Bebas Neue</vt:lpstr>
      <vt:lpstr>Arial</vt:lpstr>
      <vt:lpstr>Computer Science Proposal by Slidesgo</vt:lpstr>
      <vt:lpstr>GEETHANJALI COLLEGE OF ENGINEERING AND TECHNOLOGY Cheeryal(v), Keesara(m), Medchal(Dist.),501301(T.S) </vt:lpstr>
      <vt:lpstr>OVERVIEW</vt:lpstr>
      <vt:lpstr>ABSTRACT </vt:lpstr>
      <vt:lpstr>INTRODUCTION</vt:lpstr>
      <vt:lpstr>DATA COLLECTION</vt:lpstr>
      <vt:lpstr>PowerPoint Presentation</vt:lpstr>
      <vt:lpstr>METHODOLOGY</vt:lpstr>
      <vt:lpstr>EXISTING SYSTEM</vt:lpstr>
      <vt:lpstr>PROPOSED SYSTEM</vt:lpstr>
      <vt:lpstr>MODEL EVALUATION</vt:lpstr>
      <vt:lpstr>PowerPoint Presentation</vt:lpstr>
      <vt:lpstr>PowerPoint Presentation</vt:lpstr>
      <vt:lpstr>PowerPoint Presentation</vt:lpstr>
      <vt:lpstr>IMPLEMENTATION</vt:lpstr>
      <vt:lpstr>PowerPoint Presentation</vt:lpstr>
      <vt:lpstr>CONCLUSION</vt:lpstr>
      <vt:lpstr>REFERENCES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WEBSITES USING MACHINE LEARNING</dc:title>
  <dc:creator>student</dc:creator>
  <cp:lastModifiedBy>sanjay goud</cp:lastModifiedBy>
  <cp:revision>78</cp:revision>
  <dcterms:modified xsi:type="dcterms:W3CDTF">2023-09-10T13:00:49Z</dcterms:modified>
</cp:coreProperties>
</file>