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2" r:id="rId9"/>
    <p:sldId id="264" r:id="rId10"/>
    <p:sldId id="265" r:id="rId11"/>
    <p:sldId id="267" r:id="rId12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68" autoAdjust="0"/>
    <p:restoredTop sz="94610"/>
  </p:normalViewPr>
  <p:slideViewPr>
    <p:cSldViewPr snapToGrid="0" snapToObjects="1">
      <p:cViewPr varScale="1">
        <p:scale>
          <a:sx n="62" d="100"/>
          <a:sy n="62" d="100"/>
        </p:scale>
        <p:origin x="57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8525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30996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 rotWithShape="1">
          <a:blip r:embed="rId4"/>
          <a:srcRect b="5280"/>
          <a:stretch/>
        </p:blipFill>
        <p:spPr>
          <a:xfrm>
            <a:off x="9452610" y="1695708"/>
            <a:ext cx="4869180" cy="4612102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864037" y="1187768"/>
            <a:ext cx="7415927" cy="319397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8384"/>
              </a:lnSpc>
              <a:buNone/>
            </a:pPr>
            <a:r>
              <a:rPr lang="en-US" sz="6707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Personal Finance Management</a:t>
            </a:r>
            <a:endParaRPr lang="en-US" sz="6707" dirty="0"/>
          </a:p>
        </p:txBody>
      </p:sp>
      <p:sp>
        <p:nvSpPr>
          <p:cNvPr id="7" name="Text 3"/>
          <p:cNvSpPr/>
          <p:nvPr/>
        </p:nvSpPr>
        <p:spPr>
          <a:xfrm>
            <a:off x="728421" y="4215539"/>
            <a:ext cx="7551544" cy="211668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2400" dirty="0" smtClean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Personal </a:t>
            </a:r>
            <a:r>
              <a:rPr lang="en-US" sz="2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finance management is the process of planning, budgeting, saving, investing, and protecting your financial resources to achieve your financial goals and improve your overall financial well-being.</a:t>
            </a:r>
            <a:endParaRPr lang="en-US" sz="2400" dirty="0"/>
          </a:p>
        </p:txBody>
      </p:sp>
      <p:sp>
        <p:nvSpPr>
          <p:cNvPr id="8" name="Shape 4"/>
          <p:cNvSpPr/>
          <p:nvPr/>
        </p:nvSpPr>
        <p:spPr>
          <a:xfrm>
            <a:off x="864037" y="6628328"/>
            <a:ext cx="394930" cy="394930"/>
          </a:xfrm>
          <a:prstGeom prst="roundRect">
            <a:avLst>
              <a:gd name="adj" fmla="val 23151155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10" name="Text 5"/>
          <p:cNvSpPr/>
          <p:nvPr/>
        </p:nvSpPr>
        <p:spPr>
          <a:xfrm>
            <a:off x="864036" y="7410449"/>
            <a:ext cx="4203910" cy="8811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402"/>
              </a:lnSpc>
              <a:buNone/>
            </a:pPr>
            <a:r>
              <a:rPr lang="en-US" sz="2430" b="1" dirty="0" smtClean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Name: SOWMIYA P </a:t>
            </a:r>
            <a:r>
              <a:rPr lang="en-US" sz="2430" b="1" dirty="0" smtClean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</a:t>
            </a:r>
          </a:p>
          <a:p>
            <a:pPr marL="0" indent="0" algn="l">
              <a:lnSpc>
                <a:spcPts val="3402"/>
              </a:lnSpc>
              <a:buNone/>
            </a:pPr>
            <a:r>
              <a:rPr lang="en-US" sz="2430" b="1" dirty="0" smtClean="0">
                <a:solidFill>
                  <a:srgbClr val="49495A"/>
                </a:solidFill>
                <a:latin typeface="Open Sans" pitchFamily="34" charset="0"/>
                <a:ea typeface="Open Sans" pitchFamily="34" charset="-122"/>
              </a:rPr>
              <a:t>Date Submitted: 09-07-2024</a:t>
            </a:r>
            <a:endParaRPr lang="en-US" sz="243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654" y="2269331"/>
            <a:ext cx="4921091" cy="3690818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277928" y="804029"/>
            <a:ext cx="5653921" cy="70675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565"/>
              </a:lnSpc>
              <a:buNone/>
            </a:pPr>
            <a:r>
              <a:rPr lang="en-US" sz="4452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Conclusion</a:t>
            </a:r>
            <a:endParaRPr lang="en-US" sz="4452" dirty="0"/>
          </a:p>
        </p:txBody>
      </p:sp>
      <p:sp>
        <p:nvSpPr>
          <p:cNvPr id="7" name="Shape 3"/>
          <p:cNvSpPr/>
          <p:nvPr/>
        </p:nvSpPr>
        <p:spPr>
          <a:xfrm>
            <a:off x="6277928" y="2104311"/>
            <a:ext cx="508754" cy="508754"/>
          </a:xfrm>
          <a:prstGeom prst="roundRect">
            <a:avLst>
              <a:gd name="adj" fmla="val 26672"/>
            </a:avLst>
          </a:prstGeom>
          <a:solidFill>
            <a:srgbClr val="DED6FF"/>
          </a:solidFill>
          <a:ln/>
        </p:spPr>
      </p:sp>
      <p:sp>
        <p:nvSpPr>
          <p:cNvPr id="8" name="Text 4"/>
          <p:cNvSpPr/>
          <p:nvPr/>
        </p:nvSpPr>
        <p:spPr>
          <a:xfrm>
            <a:off x="6456640" y="2189083"/>
            <a:ext cx="151328" cy="33920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71"/>
              </a:lnSpc>
              <a:buNone/>
            </a:pPr>
            <a:r>
              <a:rPr lang="en-US" sz="2671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1</a:t>
            </a:r>
            <a:endParaRPr lang="en-US" sz="2671" dirty="0"/>
          </a:p>
        </p:txBody>
      </p:sp>
      <p:sp>
        <p:nvSpPr>
          <p:cNvPr id="9" name="Text 5"/>
          <p:cNvSpPr/>
          <p:nvPr/>
        </p:nvSpPr>
        <p:spPr>
          <a:xfrm>
            <a:off x="6786682" y="2165212"/>
            <a:ext cx="2826901" cy="3532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82"/>
              </a:lnSpc>
              <a:buNone/>
            </a:pPr>
            <a:r>
              <a:rPr lang="en-US" sz="3200" dirty="0" smtClean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</a:rPr>
              <a:t>Summary:</a:t>
            </a:r>
            <a:endParaRPr lang="en-US" sz="3200" dirty="0"/>
          </a:p>
        </p:txBody>
      </p:sp>
      <p:sp>
        <p:nvSpPr>
          <p:cNvPr id="10" name="Text 6"/>
          <p:cNvSpPr/>
          <p:nvPr/>
        </p:nvSpPr>
        <p:spPr>
          <a:xfrm>
            <a:off x="6786682" y="2624191"/>
            <a:ext cx="7843718" cy="121229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849"/>
              </a:lnSpc>
            </a:pPr>
            <a:r>
              <a:rPr lang="en-US" sz="2800" dirty="0" smtClean="0"/>
              <a:t>Developed </a:t>
            </a:r>
            <a:r>
              <a:rPr lang="en-US" sz="2800" dirty="0"/>
              <a:t>a user-friendly personal finance management </a:t>
            </a:r>
            <a:r>
              <a:rPr lang="en-US" sz="2800" dirty="0" smtClean="0"/>
              <a:t>application. Provided </a:t>
            </a:r>
            <a:r>
              <a:rPr lang="en-US" sz="2800" dirty="0"/>
              <a:t>tools for accurate financial tracking and reporting</a:t>
            </a:r>
          </a:p>
        </p:txBody>
      </p:sp>
      <p:sp>
        <p:nvSpPr>
          <p:cNvPr id="11" name="Shape 7"/>
          <p:cNvSpPr/>
          <p:nvPr/>
        </p:nvSpPr>
        <p:spPr>
          <a:xfrm>
            <a:off x="6277928" y="3797022"/>
            <a:ext cx="508754" cy="508754"/>
          </a:xfrm>
          <a:prstGeom prst="roundRect">
            <a:avLst>
              <a:gd name="adj" fmla="val 26672"/>
            </a:avLst>
          </a:prstGeom>
          <a:solidFill>
            <a:srgbClr val="DED6FF"/>
          </a:solidFill>
          <a:ln/>
        </p:spPr>
      </p:sp>
      <p:sp>
        <p:nvSpPr>
          <p:cNvPr id="12" name="Text 8"/>
          <p:cNvSpPr/>
          <p:nvPr/>
        </p:nvSpPr>
        <p:spPr>
          <a:xfrm>
            <a:off x="6427827" y="3881795"/>
            <a:ext cx="208955" cy="33920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71"/>
              </a:lnSpc>
              <a:buNone/>
            </a:pPr>
            <a:r>
              <a:rPr lang="en-US" sz="2671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2</a:t>
            </a:r>
            <a:endParaRPr lang="en-US" sz="2671" dirty="0"/>
          </a:p>
        </p:txBody>
      </p:sp>
      <p:sp>
        <p:nvSpPr>
          <p:cNvPr id="13" name="Text 9"/>
          <p:cNvSpPr/>
          <p:nvPr/>
        </p:nvSpPr>
        <p:spPr>
          <a:xfrm>
            <a:off x="6883643" y="3874770"/>
            <a:ext cx="4189452" cy="3532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82"/>
              </a:lnSpc>
              <a:buNone/>
            </a:pPr>
            <a:r>
              <a:rPr lang="en-US" sz="3200" dirty="0" smtClean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</a:rPr>
              <a:t>Significance:</a:t>
            </a:r>
            <a:endParaRPr lang="en-US" sz="3200" dirty="0"/>
          </a:p>
        </p:txBody>
      </p:sp>
      <p:sp>
        <p:nvSpPr>
          <p:cNvPr id="14" name="Text 10"/>
          <p:cNvSpPr/>
          <p:nvPr/>
        </p:nvSpPr>
        <p:spPr>
          <a:xfrm>
            <a:off x="6883643" y="4404318"/>
            <a:ext cx="6826091" cy="82575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849"/>
              </a:lnSpc>
            </a:pPr>
            <a:r>
              <a:rPr lang="en-US" sz="2800" dirty="0"/>
              <a:t>Helps users gain control over their finances.</a:t>
            </a:r>
            <a:br>
              <a:rPr lang="en-US" sz="2800" dirty="0"/>
            </a:br>
            <a:r>
              <a:rPr lang="en-US" sz="2800" dirty="0" smtClean="0"/>
              <a:t>Simplifies </a:t>
            </a:r>
            <a:r>
              <a:rPr lang="en-US" sz="2800" dirty="0"/>
              <a:t>financial management.</a:t>
            </a:r>
          </a:p>
        </p:txBody>
      </p:sp>
      <p:sp>
        <p:nvSpPr>
          <p:cNvPr id="15" name="Shape 11"/>
          <p:cNvSpPr/>
          <p:nvPr/>
        </p:nvSpPr>
        <p:spPr>
          <a:xfrm>
            <a:off x="6277928" y="5427464"/>
            <a:ext cx="508754" cy="508754"/>
          </a:xfrm>
          <a:prstGeom prst="roundRect">
            <a:avLst>
              <a:gd name="adj" fmla="val 26672"/>
            </a:avLst>
          </a:prstGeom>
          <a:solidFill>
            <a:srgbClr val="DED6FF"/>
          </a:solidFill>
          <a:ln/>
        </p:spPr>
      </p:sp>
      <p:sp>
        <p:nvSpPr>
          <p:cNvPr id="16" name="Text 12"/>
          <p:cNvSpPr/>
          <p:nvPr/>
        </p:nvSpPr>
        <p:spPr>
          <a:xfrm>
            <a:off x="6427827" y="5489733"/>
            <a:ext cx="208955" cy="33920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71"/>
              </a:lnSpc>
              <a:buNone/>
            </a:pPr>
            <a:r>
              <a:rPr lang="en-US" sz="2671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3</a:t>
            </a:r>
            <a:endParaRPr lang="en-US" sz="2671" dirty="0"/>
          </a:p>
        </p:txBody>
      </p:sp>
      <p:sp>
        <p:nvSpPr>
          <p:cNvPr id="17" name="Text 13"/>
          <p:cNvSpPr/>
          <p:nvPr/>
        </p:nvSpPr>
        <p:spPr>
          <a:xfrm>
            <a:off x="6889625" y="5506811"/>
            <a:ext cx="3324344" cy="3532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82"/>
              </a:lnSpc>
              <a:buNone/>
            </a:pPr>
            <a:r>
              <a:rPr lang="en-US" sz="3200" dirty="0" smtClean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</a:rPr>
              <a:t>Future Development:</a:t>
            </a:r>
            <a:endParaRPr lang="en-US" sz="3200" dirty="0"/>
          </a:p>
        </p:txBody>
      </p:sp>
      <p:sp>
        <p:nvSpPr>
          <p:cNvPr id="18" name="Text 14"/>
          <p:cNvSpPr/>
          <p:nvPr/>
        </p:nvSpPr>
        <p:spPr>
          <a:xfrm>
            <a:off x="6889625" y="5992655"/>
            <a:ext cx="7740775" cy="16635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849"/>
              </a:lnSpc>
            </a:pPr>
            <a:r>
              <a:rPr lang="en-US" sz="2800" dirty="0"/>
              <a:t>Potential for additional features like graphs and charts.</a:t>
            </a:r>
            <a:br>
              <a:rPr lang="en-US" sz="2800" dirty="0"/>
            </a:br>
            <a:r>
              <a:rPr lang="en-US" sz="2800" dirty="0" smtClean="0"/>
              <a:t>Integration </a:t>
            </a:r>
            <a:r>
              <a:rPr lang="en-US" sz="2800" dirty="0"/>
              <a:t>with online banking for automatic transaction updates.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814" y="728420"/>
            <a:ext cx="11143281" cy="6788257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0" y="2632191"/>
            <a:ext cx="14707891" cy="3617952"/>
          </a:xfrm>
          <a:prstGeom prst="rect">
            <a:avLst/>
          </a:prstGeom>
          <a:noFill/>
          <a:ln/>
        </p:spPr>
        <p:txBody>
          <a:bodyPr wrap="none" rtlCol="0" anchor="ctr"/>
          <a:lstStyle/>
          <a:p>
            <a:pPr marL="0" indent="0" algn="ctr">
              <a:lnSpc>
                <a:spcPts val="5565"/>
              </a:lnSpc>
              <a:buNone/>
            </a:pPr>
            <a:r>
              <a:rPr lang="en-US" sz="8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Impact" panose="020B0806030902050204" pitchFamily="34" charset="0"/>
                <a:ea typeface="Libre Baskerville" pitchFamily="34" charset="-122"/>
                <a:cs typeface="Libre Baskerville" pitchFamily="34" charset="-120"/>
              </a:rPr>
              <a:t>THANK</a:t>
            </a:r>
          </a:p>
          <a:p>
            <a:pPr marL="0" indent="0" algn="ctr">
              <a:lnSpc>
                <a:spcPts val="5565"/>
              </a:lnSpc>
              <a:buNone/>
            </a:pPr>
            <a:endParaRPr lang="en-US" sz="8800" b="1" dirty="0">
              <a:solidFill>
                <a:schemeClr val="tx1">
                  <a:lumMod val="95000"/>
                  <a:lumOff val="5000"/>
                </a:schemeClr>
              </a:solidFill>
              <a:latin typeface="Impact" panose="020B0806030902050204" pitchFamily="34" charset="0"/>
              <a:ea typeface="Libre Baskerville" pitchFamily="34" charset="-122"/>
              <a:cs typeface="Libre Baskerville" pitchFamily="34" charset="-120"/>
            </a:endParaRPr>
          </a:p>
          <a:p>
            <a:pPr marL="0" indent="0" algn="ctr">
              <a:lnSpc>
                <a:spcPts val="5565"/>
              </a:lnSpc>
              <a:buNone/>
            </a:pPr>
            <a:endParaRPr lang="en-US" sz="8800" b="1" dirty="0" smtClean="0">
              <a:solidFill>
                <a:schemeClr val="tx1">
                  <a:lumMod val="95000"/>
                  <a:lumOff val="5000"/>
                </a:schemeClr>
              </a:solidFill>
              <a:latin typeface="Impact" panose="020B0806030902050204" pitchFamily="34" charset="0"/>
              <a:ea typeface="Libre Baskerville" pitchFamily="34" charset="-122"/>
              <a:cs typeface="Libre Baskerville" pitchFamily="34" charset="-120"/>
            </a:endParaRPr>
          </a:p>
          <a:p>
            <a:pPr marL="0" indent="0" algn="ctr">
              <a:lnSpc>
                <a:spcPts val="5565"/>
              </a:lnSpc>
              <a:buNone/>
            </a:pPr>
            <a:endParaRPr lang="en-US" sz="8800" b="1" dirty="0">
              <a:solidFill>
                <a:schemeClr val="tx1">
                  <a:lumMod val="95000"/>
                  <a:lumOff val="5000"/>
                </a:schemeClr>
              </a:solidFill>
              <a:latin typeface="Impact" panose="020B0806030902050204" pitchFamily="34" charset="0"/>
              <a:ea typeface="Libre Baskerville" pitchFamily="34" charset="-122"/>
              <a:cs typeface="Libre Baskerville" pitchFamily="34" charset="-120"/>
            </a:endParaRPr>
          </a:p>
          <a:p>
            <a:pPr marL="0" indent="0" algn="ctr">
              <a:lnSpc>
                <a:spcPts val="5565"/>
              </a:lnSpc>
              <a:buNone/>
            </a:pPr>
            <a:endParaRPr lang="en-US" sz="8800" b="1" dirty="0" smtClean="0">
              <a:solidFill>
                <a:schemeClr val="tx1">
                  <a:lumMod val="95000"/>
                  <a:lumOff val="5000"/>
                </a:schemeClr>
              </a:solidFill>
              <a:latin typeface="Impact" panose="020B0806030902050204" pitchFamily="34" charset="0"/>
              <a:ea typeface="Libre Baskerville" pitchFamily="34" charset="-122"/>
              <a:cs typeface="Libre Baskerville" pitchFamily="34" charset="-120"/>
            </a:endParaRPr>
          </a:p>
          <a:p>
            <a:pPr marL="0" indent="0" algn="ctr">
              <a:lnSpc>
                <a:spcPts val="5565"/>
              </a:lnSpc>
              <a:buNone/>
            </a:pPr>
            <a:endParaRPr lang="en-US" sz="8800" b="1" dirty="0">
              <a:solidFill>
                <a:schemeClr val="tx1">
                  <a:lumMod val="95000"/>
                  <a:lumOff val="5000"/>
                </a:schemeClr>
              </a:solidFill>
              <a:latin typeface="Impact" panose="020B0806030902050204" pitchFamily="34" charset="0"/>
              <a:ea typeface="Libre Baskerville" pitchFamily="34" charset="-122"/>
              <a:cs typeface="Libre Baskerville" pitchFamily="34" charset="-120"/>
            </a:endParaRPr>
          </a:p>
          <a:p>
            <a:pPr marL="0" indent="0" algn="ctr">
              <a:lnSpc>
                <a:spcPts val="5565"/>
              </a:lnSpc>
              <a:buNone/>
            </a:pPr>
            <a:r>
              <a:rPr lang="en-US" sz="8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Impact" panose="020B0806030902050204" pitchFamily="34" charset="0"/>
                <a:ea typeface="Libre Baskerville" pitchFamily="34" charset="-122"/>
                <a:cs typeface="Libre Baskerville" pitchFamily="34" charset="-120"/>
              </a:rPr>
              <a:t> </a:t>
            </a:r>
          </a:p>
          <a:p>
            <a:pPr marL="0" indent="0" algn="ctr">
              <a:lnSpc>
                <a:spcPts val="5565"/>
              </a:lnSpc>
              <a:buNone/>
            </a:pPr>
            <a:endParaRPr lang="en-US" sz="8800" b="1" dirty="0" smtClean="0">
              <a:solidFill>
                <a:schemeClr val="tx1">
                  <a:lumMod val="95000"/>
                  <a:lumOff val="5000"/>
                </a:schemeClr>
              </a:solidFill>
              <a:latin typeface="Impact" panose="020B0806030902050204" pitchFamily="34" charset="0"/>
              <a:ea typeface="Libre Baskerville" pitchFamily="34" charset="-122"/>
              <a:cs typeface="Libre Baskerville" pitchFamily="34" charset="-120"/>
            </a:endParaRPr>
          </a:p>
          <a:p>
            <a:pPr marL="0" indent="0" algn="ctr">
              <a:lnSpc>
                <a:spcPts val="5565"/>
              </a:lnSpc>
              <a:buNone/>
            </a:pPr>
            <a:endParaRPr lang="en-US" sz="8800" b="1" dirty="0">
              <a:solidFill>
                <a:schemeClr val="tx1">
                  <a:lumMod val="95000"/>
                  <a:lumOff val="5000"/>
                </a:schemeClr>
              </a:solidFill>
              <a:latin typeface="Impact" panose="020B0806030902050204" pitchFamily="34" charset="0"/>
              <a:ea typeface="Libre Baskerville" pitchFamily="34" charset="-122"/>
              <a:cs typeface="Libre Baskerville" pitchFamily="34" charset="-120"/>
            </a:endParaRPr>
          </a:p>
          <a:p>
            <a:pPr marL="0" indent="0" algn="ctr">
              <a:lnSpc>
                <a:spcPts val="5565"/>
              </a:lnSpc>
              <a:buNone/>
            </a:pPr>
            <a:r>
              <a:rPr lang="en-US" sz="8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Impact" panose="020B0806030902050204" pitchFamily="34" charset="0"/>
                <a:ea typeface="Libre Baskerville" pitchFamily="34" charset="-122"/>
                <a:cs typeface="Libre Baskerville" pitchFamily="34" charset="-120"/>
              </a:rPr>
              <a:t>YOU</a:t>
            </a:r>
            <a:endParaRPr lang="en-US" sz="8800" b="1" dirty="0">
              <a:solidFill>
                <a:schemeClr val="tx1">
                  <a:lumMod val="95000"/>
                  <a:lumOff val="5000"/>
                </a:schemeClr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97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-137398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sp>
        <p:nvSpPr>
          <p:cNvPr id="4" name="Text 2"/>
          <p:cNvSpPr/>
          <p:nvPr/>
        </p:nvSpPr>
        <p:spPr>
          <a:xfrm>
            <a:off x="864037" y="711392"/>
            <a:ext cx="12902327" cy="15430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4860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Business Problem and Problem Statement</a:t>
            </a:r>
            <a:endParaRPr lang="en-US" sz="4860" dirty="0"/>
          </a:p>
        </p:txBody>
      </p:sp>
      <p:sp>
        <p:nvSpPr>
          <p:cNvPr id="6" name="Text 4"/>
          <p:cNvSpPr/>
          <p:nvPr/>
        </p:nvSpPr>
        <p:spPr>
          <a:xfrm>
            <a:off x="1472339" y="1526580"/>
            <a:ext cx="11685721" cy="617607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/>
              <a:t>Managing personal finances can be complex and </a:t>
            </a:r>
            <a:r>
              <a:rPr lang="en-US" sz="3600" dirty="0" smtClean="0"/>
              <a:t>challenging.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 smtClean="0"/>
              <a:t>Difficulty </a:t>
            </a:r>
            <a:r>
              <a:rPr lang="en-US" sz="3600" dirty="0"/>
              <a:t>in maintaining accurate records of income, expenses, and </a:t>
            </a:r>
            <a:r>
              <a:rPr lang="en-US" sz="3600" dirty="0" smtClean="0"/>
              <a:t>savings.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 smtClean="0"/>
              <a:t>Existing </a:t>
            </a:r>
            <a:r>
              <a:rPr lang="en-US" sz="3600" dirty="0"/>
              <a:t>financial tools are often too complex or </a:t>
            </a:r>
            <a:r>
              <a:rPr lang="en-US" sz="3600" dirty="0" smtClean="0"/>
              <a:t>costly.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 smtClean="0"/>
              <a:t>Need </a:t>
            </a:r>
            <a:r>
              <a:rPr lang="en-US" sz="3600" dirty="0"/>
              <a:t>for a simple, cost-effective solution for financial tracking and reporting.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-9144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181225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2549128" y="2302560"/>
            <a:ext cx="4362450" cy="54530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294"/>
              </a:lnSpc>
              <a:buNone/>
            </a:pPr>
            <a:r>
              <a:rPr lang="en-US" sz="3600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Project Description</a:t>
            </a:r>
            <a:endParaRPr lang="en-US" sz="3600" dirty="0"/>
          </a:p>
        </p:txBody>
      </p:sp>
      <p:sp>
        <p:nvSpPr>
          <p:cNvPr id="6" name="Shape 3"/>
          <p:cNvSpPr/>
          <p:nvPr/>
        </p:nvSpPr>
        <p:spPr>
          <a:xfrm>
            <a:off x="2549128" y="5748457"/>
            <a:ext cx="9532144" cy="34885"/>
          </a:xfrm>
          <a:prstGeom prst="rect">
            <a:avLst/>
          </a:prstGeom>
          <a:solidFill>
            <a:srgbClr val="B8B7E0"/>
          </a:solidFill>
          <a:ln/>
        </p:spPr>
      </p:sp>
      <p:sp>
        <p:nvSpPr>
          <p:cNvPr id="7" name="Shape 4"/>
          <p:cNvSpPr/>
          <p:nvPr/>
        </p:nvSpPr>
        <p:spPr>
          <a:xfrm>
            <a:off x="4871025" y="5137845"/>
            <a:ext cx="34885" cy="610672"/>
          </a:xfrm>
          <a:prstGeom prst="rect">
            <a:avLst/>
          </a:prstGeom>
          <a:solidFill>
            <a:srgbClr val="B8B7E0"/>
          </a:solidFill>
          <a:ln/>
        </p:spPr>
      </p:sp>
      <p:sp>
        <p:nvSpPr>
          <p:cNvPr id="8" name="Shape 5"/>
          <p:cNvSpPr/>
          <p:nvPr/>
        </p:nvSpPr>
        <p:spPr>
          <a:xfrm>
            <a:off x="4692253" y="5552182"/>
            <a:ext cx="392549" cy="392549"/>
          </a:xfrm>
          <a:prstGeom prst="roundRect">
            <a:avLst>
              <a:gd name="adj" fmla="val 26672"/>
            </a:avLst>
          </a:prstGeom>
          <a:solidFill>
            <a:srgbClr val="DED6FF"/>
          </a:solidFill>
          <a:ln/>
        </p:spPr>
      </p:sp>
      <p:sp>
        <p:nvSpPr>
          <p:cNvPr id="9" name="Text 6"/>
          <p:cNvSpPr/>
          <p:nvPr/>
        </p:nvSpPr>
        <p:spPr>
          <a:xfrm>
            <a:off x="4830128" y="5617547"/>
            <a:ext cx="116800" cy="2616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061"/>
              </a:lnSpc>
              <a:buNone/>
            </a:pPr>
            <a:r>
              <a:rPr lang="en-US" sz="2061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1</a:t>
            </a:r>
            <a:endParaRPr lang="en-US" sz="2061" dirty="0"/>
          </a:p>
        </p:txBody>
      </p:sp>
      <p:sp>
        <p:nvSpPr>
          <p:cNvPr id="10" name="Text 7"/>
          <p:cNvSpPr/>
          <p:nvPr/>
        </p:nvSpPr>
        <p:spPr>
          <a:xfrm>
            <a:off x="2169764" y="3456727"/>
            <a:ext cx="3332134" cy="3035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147"/>
              </a:lnSpc>
              <a:buNone/>
            </a:pPr>
            <a:r>
              <a:rPr lang="en-US" sz="3200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Budget Tracking</a:t>
            </a:r>
            <a:endParaRPr lang="en-US" sz="3200" dirty="0"/>
          </a:p>
        </p:txBody>
      </p:sp>
      <p:sp>
        <p:nvSpPr>
          <p:cNvPr id="11" name="Text 8"/>
          <p:cNvSpPr/>
          <p:nvPr/>
        </p:nvSpPr>
        <p:spPr>
          <a:xfrm>
            <a:off x="1224367" y="3921680"/>
            <a:ext cx="5687212" cy="12116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2198"/>
              </a:lnSpc>
              <a:buNone/>
            </a:pPr>
            <a:r>
              <a:rPr lang="en-US" sz="2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Provide a user-friendly interface to track income, expenses, and savings, helping users stay on top of their financial activities.</a:t>
            </a:r>
            <a:endParaRPr lang="en-US" sz="2400" dirty="0"/>
          </a:p>
        </p:txBody>
      </p:sp>
      <p:sp>
        <p:nvSpPr>
          <p:cNvPr id="12" name="Shape 9"/>
          <p:cNvSpPr/>
          <p:nvPr/>
        </p:nvSpPr>
        <p:spPr>
          <a:xfrm>
            <a:off x="7297638" y="5748397"/>
            <a:ext cx="34885" cy="610672"/>
          </a:xfrm>
          <a:prstGeom prst="rect">
            <a:avLst/>
          </a:prstGeom>
          <a:solidFill>
            <a:srgbClr val="B8B7E0"/>
          </a:solidFill>
          <a:ln/>
        </p:spPr>
      </p:sp>
      <p:sp>
        <p:nvSpPr>
          <p:cNvPr id="13" name="Shape 10"/>
          <p:cNvSpPr/>
          <p:nvPr/>
        </p:nvSpPr>
        <p:spPr>
          <a:xfrm>
            <a:off x="7118866" y="5552182"/>
            <a:ext cx="392549" cy="392549"/>
          </a:xfrm>
          <a:prstGeom prst="roundRect">
            <a:avLst>
              <a:gd name="adj" fmla="val 26672"/>
            </a:avLst>
          </a:prstGeom>
          <a:solidFill>
            <a:srgbClr val="DED6FF"/>
          </a:solidFill>
          <a:ln/>
        </p:spPr>
      </p:sp>
      <p:sp>
        <p:nvSpPr>
          <p:cNvPr id="14" name="Text 11"/>
          <p:cNvSpPr/>
          <p:nvPr/>
        </p:nvSpPr>
        <p:spPr>
          <a:xfrm>
            <a:off x="7234476" y="5617547"/>
            <a:ext cx="161211" cy="2616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061"/>
              </a:lnSpc>
              <a:buNone/>
            </a:pPr>
            <a:r>
              <a:rPr lang="en-US" sz="2061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2</a:t>
            </a:r>
            <a:endParaRPr lang="en-US" sz="2061" dirty="0"/>
          </a:p>
        </p:txBody>
      </p:sp>
      <p:sp>
        <p:nvSpPr>
          <p:cNvPr id="15" name="Text 12"/>
          <p:cNvSpPr/>
          <p:nvPr/>
        </p:nvSpPr>
        <p:spPr>
          <a:xfrm>
            <a:off x="6224468" y="6470330"/>
            <a:ext cx="2181225" cy="27265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147"/>
              </a:lnSpc>
              <a:buNone/>
            </a:pPr>
            <a:r>
              <a:rPr lang="en-US" sz="3200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Goal Setting</a:t>
            </a:r>
            <a:endParaRPr lang="en-US" sz="3200" dirty="0"/>
          </a:p>
        </p:txBody>
      </p:sp>
      <p:sp>
        <p:nvSpPr>
          <p:cNvPr id="16" name="Text 13"/>
          <p:cNvSpPr/>
          <p:nvPr/>
        </p:nvSpPr>
        <p:spPr>
          <a:xfrm>
            <a:off x="4060556" y="6898905"/>
            <a:ext cx="6771869" cy="8376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2198"/>
              </a:lnSpc>
              <a:buNone/>
            </a:pPr>
            <a:r>
              <a:rPr lang="en-US" sz="2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Enable users to set personalized financial goals, such as debt reduction, retirement planning, or saving for a down payment on a house</a:t>
            </a:r>
            <a:r>
              <a:rPr lang="en-US" sz="1374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.</a:t>
            </a:r>
            <a:endParaRPr lang="en-US" sz="1374" dirty="0"/>
          </a:p>
        </p:txBody>
      </p:sp>
      <p:sp>
        <p:nvSpPr>
          <p:cNvPr id="17" name="Shape 14"/>
          <p:cNvSpPr/>
          <p:nvPr/>
        </p:nvSpPr>
        <p:spPr>
          <a:xfrm>
            <a:off x="9724370" y="5137845"/>
            <a:ext cx="34885" cy="610672"/>
          </a:xfrm>
          <a:prstGeom prst="rect">
            <a:avLst/>
          </a:prstGeom>
          <a:solidFill>
            <a:srgbClr val="B8B7E0"/>
          </a:solidFill>
          <a:ln/>
        </p:spPr>
      </p:sp>
      <p:sp>
        <p:nvSpPr>
          <p:cNvPr id="18" name="Shape 15"/>
          <p:cNvSpPr/>
          <p:nvPr/>
        </p:nvSpPr>
        <p:spPr>
          <a:xfrm>
            <a:off x="9545598" y="5552182"/>
            <a:ext cx="392549" cy="392549"/>
          </a:xfrm>
          <a:prstGeom prst="roundRect">
            <a:avLst>
              <a:gd name="adj" fmla="val 26672"/>
            </a:avLst>
          </a:prstGeom>
          <a:solidFill>
            <a:srgbClr val="DED6FF"/>
          </a:solidFill>
          <a:ln/>
        </p:spPr>
      </p:sp>
      <p:sp>
        <p:nvSpPr>
          <p:cNvPr id="19" name="Text 16"/>
          <p:cNvSpPr/>
          <p:nvPr/>
        </p:nvSpPr>
        <p:spPr>
          <a:xfrm>
            <a:off x="9661208" y="5617547"/>
            <a:ext cx="161211" cy="2616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061"/>
              </a:lnSpc>
              <a:buNone/>
            </a:pPr>
            <a:r>
              <a:rPr lang="en-US" sz="2061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3</a:t>
            </a:r>
            <a:endParaRPr lang="en-US" sz="2061" dirty="0"/>
          </a:p>
        </p:txBody>
      </p:sp>
      <p:sp>
        <p:nvSpPr>
          <p:cNvPr id="20" name="Text 17"/>
          <p:cNvSpPr/>
          <p:nvPr/>
        </p:nvSpPr>
        <p:spPr>
          <a:xfrm>
            <a:off x="8651200" y="3346001"/>
            <a:ext cx="2181225" cy="27265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147"/>
              </a:lnSpc>
              <a:buNone/>
            </a:pPr>
            <a:r>
              <a:rPr lang="en-US" sz="3200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Analytical Insights</a:t>
            </a:r>
            <a:endParaRPr lang="en-US" sz="3200" dirty="0"/>
          </a:p>
        </p:txBody>
      </p:sp>
      <p:sp>
        <p:nvSpPr>
          <p:cNvPr id="21" name="Text 18"/>
          <p:cNvSpPr/>
          <p:nvPr/>
        </p:nvSpPr>
        <p:spPr>
          <a:xfrm>
            <a:off x="7511415" y="3866138"/>
            <a:ext cx="6204585" cy="121567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2198"/>
              </a:lnSpc>
              <a:buNone/>
            </a:pPr>
            <a:r>
              <a:rPr lang="en-US" sz="2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Generate detailed reports and visualizations to help users understand their spending patterns, identify areas for improvement, and make informed financial decisions.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14076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sp>
        <p:nvSpPr>
          <p:cNvPr id="5" name="Text 2"/>
          <p:cNvSpPr/>
          <p:nvPr/>
        </p:nvSpPr>
        <p:spPr>
          <a:xfrm>
            <a:off x="4968836" y="238196"/>
            <a:ext cx="5620464" cy="70258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532"/>
              </a:lnSpc>
              <a:buNone/>
            </a:pPr>
            <a:r>
              <a:rPr lang="en-US" sz="4426" dirty="0" smtClean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Main Functionalities</a:t>
            </a:r>
            <a:endParaRPr lang="en-US" sz="4426" dirty="0"/>
          </a:p>
        </p:txBody>
      </p:sp>
      <p:sp>
        <p:nvSpPr>
          <p:cNvPr id="6" name="Shape 3"/>
          <p:cNvSpPr/>
          <p:nvPr/>
        </p:nvSpPr>
        <p:spPr>
          <a:xfrm>
            <a:off x="669012" y="1017024"/>
            <a:ext cx="505778" cy="505778"/>
          </a:xfrm>
          <a:prstGeom prst="roundRect">
            <a:avLst>
              <a:gd name="adj" fmla="val 26670"/>
            </a:avLst>
          </a:prstGeom>
          <a:solidFill>
            <a:srgbClr val="DED6FF"/>
          </a:solidFill>
          <a:ln/>
        </p:spPr>
      </p:sp>
      <p:sp>
        <p:nvSpPr>
          <p:cNvPr id="7" name="Text 4"/>
          <p:cNvSpPr/>
          <p:nvPr/>
        </p:nvSpPr>
        <p:spPr>
          <a:xfrm>
            <a:off x="860112" y="1115779"/>
            <a:ext cx="123577" cy="30826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55"/>
              </a:lnSpc>
              <a:buNone/>
            </a:pPr>
            <a:r>
              <a:rPr lang="en-US" sz="2655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1</a:t>
            </a:r>
            <a:endParaRPr lang="en-US" sz="2655" dirty="0"/>
          </a:p>
        </p:txBody>
      </p:sp>
      <p:sp>
        <p:nvSpPr>
          <p:cNvPr id="8" name="Text 5"/>
          <p:cNvSpPr/>
          <p:nvPr/>
        </p:nvSpPr>
        <p:spPr>
          <a:xfrm>
            <a:off x="1174790" y="1072812"/>
            <a:ext cx="3854053" cy="35123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66"/>
              </a:lnSpc>
              <a:buNone/>
            </a:pPr>
            <a:r>
              <a:rPr lang="en-US" sz="3200" dirty="0" smtClean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</a:rPr>
              <a:t>Add Income</a:t>
            </a:r>
            <a:endParaRPr lang="en-US" sz="3200" dirty="0"/>
          </a:p>
        </p:txBody>
      </p:sp>
      <p:sp>
        <p:nvSpPr>
          <p:cNvPr id="9" name="Text 6"/>
          <p:cNvSpPr/>
          <p:nvPr/>
        </p:nvSpPr>
        <p:spPr>
          <a:xfrm>
            <a:off x="1174789" y="1621486"/>
            <a:ext cx="8232681" cy="71913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832"/>
              </a:lnSpc>
            </a:pPr>
            <a:r>
              <a:rPr lang="en-US" sz="3200" dirty="0"/>
              <a:t>Record income amount and </a:t>
            </a:r>
            <a:r>
              <a:rPr lang="en-US" sz="3200" dirty="0" smtClean="0"/>
              <a:t>description.</a:t>
            </a:r>
            <a:r>
              <a:rPr lang="en-US" sz="1600" dirty="0" smtClean="0"/>
              <a:t>.</a:t>
            </a:r>
            <a:endParaRPr lang="en-US" sz="1770" dirty="0"/>
          </a:p>
        </p:txBody>
      </p:sp>
      <p:sp>
        <p:nvSpPr>
          <p:cNvPr id="10" name="Shape 7"/>
          <p:cNvSpPr/>
          <p:nvPr/>
        </p:nvSpPr>
        <p:spPr>
          <a:xfrm>
            <a:off x="669012" y="2457547"/>
            <a:ext cx="505778" cy="505778"/>
          </a:xfrm>
          <a:prstGeom prst="roundRect">
            <a:avLst>
              <a:gd name="adj" fmla="val 26670"/>
            </a:avLst>
          </a:prstGeom>
          <a:solidFill>
            <a:srgbClr val="DED6FF"/>
          </a:solidFill>
          <a:ln/>
        </p:spPr>
      </p:sp>
      <p:sp>
        <p:nvSpPr>
          <p:cNvPr id="11" name="Text 8"/>
          <p:cNvSpPr/>
          <p:nvPr/>
        </p:nvSpPr>
        <p:spPr>
          <a:xfrm>
            <a:off x="818018" y="2541843"/>
            <a:ext cx="207764" cy="33718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55"/>
              </a:lnSpc>
              <a:buNone/>
            </a:pPr>
            <a:r>
              <a:rPr lang="en-US" sz="2655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2</a:t>
            </a:r>
            <a:endParaRPr lang="en-US" sz="2655" dirty="0"/>
          </a:p>
        </p:txBody>
      </p:sp>
      <p:sp>
        <p:nvSpPr>
          <p:cNvPr id="12" name="Text 9"/>
          <p:cNvSpPr/>
          <p:nvPr/>
        </p:nvSpPr>
        <p:spPr>
          <a:xfrm>
            <a:off x="1196340" y="2468134"/>
            <a:ext cx="4119086" cy="35123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66"/>
              </a:lnSpc>
              <a:buNone/>
            </a:pPr>
            <a:r>
              <a:rPr lang="en-US" sz="3200" dirty="0" smtClean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</a:rPr>
              <a:t>Add Expense</a:t>
            </a:r>
            <a:endParaRPr lang="en-US" sz="3200" dirty="0"/>
          </a:p>
        </p:txBody>
      </p:sp>
      <p:sp>
        <p:nvSpPr>
          <p:cNvPr id="13" name="Text 10"/>
          <p:cNvSpPr/>
          <p:nvPr/>
        </p:nvSpPr>
        <p:spPr>
          <a:xfrm>
            <a:off x="1196340" y="3003084"/>
            <a:ext cx="10504880" cy="71913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832"/>
              </a:lnSpc>
            </a:pPr>
            <a:r>
              <a:rPr lang="en-US" sz="3200" dirty="0"/>
              <a:t>Record expense details, including category.</a:t>
            </a:r>
          </a:p>
        </p:txBody>
      </p:sp>
      <p:sp>
        <p:nvSpPr>
          <p:cNvPr id="14" name="Shape 11"/>
          <p:cNvSpPr/>
          <p:nvPr/>
        </p:nvSpPr>
        <p:spPr>
          <a:xfrm>
            <a:off x="710331" y="3841397"/>
            <a:ext cx="505778" cy="505778"/>
          </a:xfrm>
          <a:prstGeom prst="roundRect">
            <a:avLst>
              <a:gd name="adj" fmla="val 26670"/>
            </a:avLst>
          </a:prstGeom>
          <a:solidFill>
            <a:srgbClr val="DED6FF"/>
          </a:solidFill>
          <a:ln/>
        </p:spPr>
      </p:sp>
      <p:sp>
        <p:nvSpPr>
          <p:cNvPr id="15" name="Text 12"/>
          <p:cNvSpPr/>
          <p:nvPr/>
        </p:nvSpPr>
        <p:spPr>
          <a:xfrm>
            <a:off x="842393" y="3903927"/>
            <a:ext cx="207764" cy="33718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55"/>
              </a:lnSpc>
              <a:buNone/>
            </a:pPr>
            <a:r>
              <a:rPr lang="en-US" sz="2655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3</a:t>
            </a:r>
            <a:endParaRPr lang="en-US" sz="2655" dirty="0"/>
          </a:p>
        </p:txBody>
      </p:sp>
      <p:sp>
        <p:nvSpPr>
          <p:cNvPr id="16" name="Text 13"/>
          <p:cNvSpPr/>
          <p:nvPr/>
        </p:nvSpPr>
        <p:spPr>
          <a:xfrm>
            <a:off x="1204714" y="3867987"/>
            <a:ext cx="3410069" cy="35123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66"/>
              </a:lnSpc>
              <a:buNone/>
            </a:pPr>
            <a:r>
              <a:rPr lang="en-US" sz="3200" dirty="0" smtClean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</a:rPr>
              <a:t>Add Saving</a:t>
            </a:r>
            <a:endParaRPr lang="en-US" sz="3200" dirty="0"/>
          </a:p>
        </p:txBody>
      </p:sp>
      <p:sp>
        <p:nvSpPr>
          <p:cNvPr id="17" name="Text 14"/>
          <p:cNvSpPr/>
          <p:nvPr/>
        </p:nvSpPr>
        <p:spPr>
          <a:xfrm>
            <a:off x="1174790" y="4412185"/>
            <a:ext cx="9414510" cy="71913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832"/>
              </a:lnSpc>
            </a:pPr>
            <a:r>
              <a:rPr lang="en-US" sz="3200" dirty="0"/>
              <a:t>Record saving amount and </a:t>
            </a:r>
            <a:r>
              <a:rPr lang="en-US" sz="3200" dirty="0" smtClean="0"/>
              <a:t>description.</a:t>
            </a:r>
            <a:endParaRPr lang="en-US" sz="3200" dirty="0"/>
          </a:p>
        </p:txBody>
      </p:sp>
      <p:sp>
        <p:nvSpPr>
          <p:cNvPr id="19" name="Text 16"/>
          <p:cNvSpPr/>
          <p:nvPr/>
        </p:nvSpPr>
        <p:spPr>
          <a:xfrm>
            <a:off x="7581781" y="6489383"/>
            <a:ext cx="197287" cy="33718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55"/>
              </a:lnSpc>
              <a:buNone/>
            </a:pPr>
            <a:endParaRPr lang="en-US" sz="2655" dirty="0"/>
          </a:p>
        </p:txBody>
      </p:sp>
      <p:sp>
        <p:nvSpPr>
          <p:cNvPr id="23" name="Shape 11"/>
          <p:cNvSpPr/>
          <p:nvPr/>
        </p:nvSpPr>
        <p:spPr>
          <a:xfrm>
            <a:off x="680783" y="5263085"/>
            <a:ext cx="505778" cy="505778"/>
          </a:xfrm>
          <a:prstGeom prst="roundRect">
            <a:avLst>
              <a:gd name="adj" fmla="val 26670"/>
            </a:avLst>
          </a:prstGeom>
          <a:solidFill>
            <a:srgbClr val="DED6FF"/>
          </a:solidFill>
          <a:ln/>
        </p:spPr>
      </p:sp>
      <p:sp>
        <p:nvSpPr>
          <p:cNvPr id="24" name="Shape 11"/>
          <p:cNvSpPr/>
          <p:nvPr/>
        </p:nvSpPr>
        <p:spPr>
          <a:xfrm>
            <a:off x="669012" y="6573679"/>
            <a:ext cx="505778" cy="505778"/>
          </a:xfrm>
          <a:prstGeom prst="roundRect">
            <a:avLst>
              <a:gd name="adj" fmla="val 26670"/>
            </a:avLst>
          </a:prstGeom>
          <a:solidFill>
            <a:srgbClr val="DED6FF"/>
          </a:solidFill>
          <a:ln/>
        </p:spPr>
      </p:sp>
      <p:sp>
        <p:nvSpPr>
          <p:cNvPr id="25" name="Text 12"/>
          <p:cNvSpPr/>
          <p:nvPr/>
        </p:nvSpPr>
        <p:spPr>
          <a:xfrm>
            <a:off x="829790" y="5300954"/>
            <a:ext cx="207764" cy="33718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55"/>
              </a:lnSpc>
              <a:buNone/>
            </a:pPr>
            <a:r>
              <a:rPr lang="en-US" sz="2655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</a:rPr>
              <a:t>4</a:t>
            </a:r>
            <a:endParaRPr lang="en-US" sz="2655" dirty="0"/>
          </a:p>
        </p:txBody>
      </p:sp>
      <p:sp>
        <p:nvSpPr>
          <p:cNvPr id="26" name="Text 12"/>
          <p:cNvSpPr/>
          <p:nvPr/>
        </p:nvSpPr>
        <p:spPr>
          <a:xfrm>
            <a:off x="810821" y="6650588"/>
            <a:ext cx="207764" cy="33718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55"/>
              </a:lnSpc>
              <a:buNone/>
            </a:pPr>
            <a:r>
              <a:rPr lang="en-US" sz="2655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</a:rPr>
              <a:t>5</a:t>
            </a:r>
            <a:endParaRPr lang="en-US" sz="2655" dirty="0"/>
          </a:p>
        </p:txBody>
      </p:sp>
      <p:sp>
        <p:nvSpPr>
          <p:cNvPr id="27" name="Text 13"/>
          <p:cNvSpPr/>
          <p:nvPr/>
        </p:nvSpPr>
        <p:spPr>
          <a:xfrm>
            <a:off x="1241433" y="5263085"/>
            <a:ext cx="3410069" cy="35123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66"/>
              </a:lnSpc>
              <a:buNone/>
            </a:pPr>
            <a:r>
              <a:rPr lang="en-US" sz="3200" dirty="0" smtClean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</a:rPr>
              <a:t>View Transaction</a:t>
            </a:r>
            <a:endParaRPr lang="en-US" sz="3200" dirty="0"/>
          </a:p>
        </p:txBody>
      </p:sp>
      <p:sp>
        <p:nvSpPr>
          <p:cNvPr id="28" name="Text 13"/>
          <p:cNvSpPr/>
          <p:nvPr/>
        </p:nvSpPr>
        <p:spPr>
          <a:xfrm>
            <a:off x="1158149" y="6636430"/>
            <a:ext cx="3410069" cy="35123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66"/>
              </a:lnSpc>
              <a:buNone/>
            </a:pPr>
            <a:r>
              <a:rPr lang="en-US" sz="3200" dirty="0" smtClean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</a:rPr>
              <a:t>View Balance</a:t>
            </a:r>
            <a:endParaRPr lang="en-US" sz="3200" dirty="0"/>
          </a:p>
        </p:txBody>
      </p:sp>
      <p:sp>
        <p:nvSpPr>
          <p:cNvPr id="29" name="Text 14"/>
          <p:cNvSpPr/>
          <p:nvPr/>
        </p:nvSpPr>
        <p:spPr>
          <a:xfrm>
            <a:off x="1241433" y="5822322"/>
            <a:ext cx="8584492" cy="71913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832"/>
              </a:lnSpc>
            </a:pPr>
            <a:r>
              <a:rPr lang="en-US" sz="3200" dirty="0"/>
              <a:t>View all incomes, expenses, and </a:t>
            </a:r>
            <a:r>
              <a:rPr lang="en-US" sz="3200" dirty="0" smtClean="0"/>
              <a:t>savings</a:t>
            </a:r>
            <a:r>
              <a:rPr lang="en-US" sz="3200" dirty="0" smtClean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.</a:t>
            </a:r>
            <a:endParaRPr lang="en-US" sz="3200" dirty="0"/>
          </a:p>
        </p:txBody>
      </p:sp>
      <p:sp>
        <p:nvSpPr>
          <p:cNvPr id="30" name="Text 14"/>
          <p:cNvSpPr/>
          <p:nvPr/>
        </p:nvSpPr>
        <p:spPr>
          <a:xfrm>
            <a:off x="1158149" y="7215219"/>
            <a:ext cx="7938213" cy="71913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832"/>
              </a:lnSpc>
            </a:pPr>
            <a:r>
              <a:rPr lang="en-IN" sz="3200" dirty="0"/>
              <a:t>Display current available balance</a:t>
            </a:r>
            <a:r>
              <a:rPr lang="en-US" sz="3200" dirty="0" smtClean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.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19088" y="118756"/>
            <a:ext cx="14631668" cy="8230313"/>
          </a:xfrm>
          <a:prstGeom prst="rect">
            <a:avLst/>
          </a:prstGeom>
        </p:spPr>
      </p:pic>
      <p:sp>
        <p:nvSpPr>
          <p:cNvPr id="4" name="Text 2"/>
          <p:cNvSpPr/>
          <p:nvPr/>
        </p:nvSpPr>
        <p:spPr>
          <a:xfrm>
            <a:off x="3828080" y="259666"/>
            <a:ext cx="6431797" cy="70258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532"/>
              </a:lnSpc>
              <a:buNone/>
            </a:pPr>
            <a:r>
              <a:rPr lang="en-US" sz="4426" dirty="0" smtClean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Additional Functionalities</a:t>
            </a:r>
            <a:endParaRPr lang="en-US" sz="4426" dirty="0"/>
          </a:p>
        </p:txBody>
      </p:sp>
      <p:sp>
        <p:nvSpPr>
          <p:cNvPr id="5" name="Shape 3"/>
          <p:cNvSpPr/>
          <p:nvPr/>
        </p:nvSpPr>
        <p:spPr>
          <a:xfrm>
            <a:off x="669012" y="1115202"/>
            <a:ext cx="505778" cy="505778"/>
          </a:xfrm>
          <a:prstGeom prst="roundRect">
            <a:avLst>
              <a:gd name="adj" fmla="val 26670"/>
            </a:avLst>
          </a:prstGeom>
          <a:solidFill>
            <a:srgbClr val="DED6FF"/>
          </a:solidFill>
          <a:ln/>
        </p:spPr>
      </p:sp>
      <p:sp>
        <p:nvSpPr>
          <p:cNvPr id="6" name="Text 4"/>
          <p:cNvSpPr/>
          <p:nvPr/>
        </p:nvSpPr>
        <p:spPr>
          <a:xfrm>
            <a:off x="860112" y="1172039"/>
            <a:ext cx="123577" cy="30826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55"/>
              </a:lnSpc>
              <a:buNone/>
            </a:pPr>
            <a:r>
              <a:rPr lang="en-US" sz="2655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</a:rPr>
              <a:t>6</a:t>
            </a:r>
            <a:endParaRPr lang="en-US" sz="2655" dirty="0"/>
          </a:p>
        </p:txBody>
      </p:sp>
      <p:sp>
        <p:nvSpPr>
          <p:cNvPr id="7" name="Text 5"/>
          <p:cNvSpPr/>
          <p:nvPr/>
        </p:nvSpPr>
        <p:spPr>
          <a:xfrm>
            <a:off x="1174790" y="1144977"/>
            <a:ext cx="5845942" cy="36239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66"/>
              </a:lnSpc>
              <a:buNone/>
            </a:pPr>
            <a:r>
              <a:rPr lang="en-US" sz="3200" dirty="0" smtClean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</a:rPr>
              <a:t>Generate Monthly Income</a:t>
            </a:r>
            <a:endParaRPr lang="en-US" sz="3200" dirty="0"/>
          </a:p>
        </p:txBody>
      </p:sp>
      <p:sp>
        <p:nvSpPr>
          <p:cNvPr id="8" name="Text 6"/>
          <p:cNvSpPr/>
          <p:nvPr/>
        </p:nvSpPr>
        <p:spPr>
          <a:xfrm>
            <a:off x="1174789" y="1756660"/>
            <a:ext cx="10634919" cy="71913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832"/>
              </a:lnSpc>
            </a:pPr>
            <a:r>
              <a:rPr lang="en-US" sz="3200" dirty="0"/>
              <a:t>Summarize incomes, expenses, and savings for a specified month</a:t>
            </a:r>
            <a:endParaRPr lang="en-US" sz="1770" dirty="0"/>
          </a:p>
        </p:txBody>
      </p:sp>
      <p:sp>
        <p:nvSpPr>
          <p:cNvPr id="9" name="Shape 3"/>
          <p:cNvSpPr/>
          <p:nvPr/>
        </p:nvSpPr>
        <p:spPr>
          <a:xfrm>
            <a:off x="692216" y="2617753"/>
            <a:ext cx="505778" cy="505778"/>
          </a:xfrm>
          <a:prstGeom prst="roundRect">
            <a:avLst>
              <a:gd name="adj" fmla="val 26670"/>
            </a:avLst>
          </a:prstGeom>
          <a:solidFill>
            <a:srgbClr val="DED6FF"/>
          </a:solidFill>
          <a:ln/>
        </p:spPr>
      </p:sp>
      <p:sp>
        <p:nvSpPr>
          <p:cNvPr id="10" name="Shape 3"/>
          <p:cNvSpPr/>
          <p:nvPr/>
        </p:nvSpPr>
        <p:spPr>
          <a:xfrm>
            <a:off x="692215" y="4233913"/>
            <a:ext cx="505778" cy="505778"/>
          </a:xfrm>
          <a:prstGeom prst="roundRect">
            <a:avLst>
              <a:gd name="adj" fmla="val 26670"/>
            </a:avLst>
          </a:prstGeom>
          <a:solidFill>
            <a:srgbClr val="DED6FF"/>
          </a:solidFill>
          <a:ln/>
        </p:spPr>
      </p:sp>
      <p:sp>
        <p:nvSpPr>
          <p:cNvPr id="11" name="Shape 3"/>
          <p:cNvSpPr/>
          <p:nvPr/>
        </p:nvSpPr>
        <p:spPr>
          <a:xfrm>
            <a:off x="669011" y="6009961"/>
            <a:ext cx="505778" cy="505778"/>
          </a:xfrm>
          <a:prstGeom prst="roundRect">
            <a:avLst>
              <a:gd name="adj" fmla="val 26670"/>
            </a:avLst>
          </a:prstGeom>
          <a:solidFill>
            <a:srgbClr val="DED6FF"/>
          </a:solidFill>
          <a:ln/>
        </p:spPr>
      </p:sp>
      <p:sp>
        <p:nvSpPr>
          <p:cNvPr id="12" name="Text 4"/>
          <p:cNvSpPr/>
          <p:nvPr/>
        </p:nvSpPr>
        <p:spPr>
          <a:xfrm>
            <a:off x="864825" y="2694316"/>
            <a:ext cx="123577" cy="30826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55"/>
              </a:lnSpc>
              <a:buNone/>
            </a:pPr>
            <a:r>
              <a:rPr lang="en-US" sz="2655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</a:rPr>
              <a:t>7</a:t>
            </a:r>
            <a:endParaRPr lang="en-US" sz="2655" dirty="0"/>
          </a:p>
        </p:txBody>
      </p:sp>
      <p:sp>
        <p:nvSpPr>
          <p:cNvPr id="13" name="Text 4"/>
          <p:cNvSpPr/>
          <p:nvPr/>
        </p:nvSpPr>
        <p:spPr>
          <a:xfrm>
            <a:off x="859819" y="4295744"/>
            <a:ext cx="123577" cy="30826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55"/>
              </a:lnSpc>
              <a:buNone/>
            </a:pPr>
            <a:r>
              <a:rPr lang="en-US" sz="2655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</a:rPr>
              <a:t>8</a:t>
            </a:r>
            <a:endParaRPr lang="en-US" sz="2655" dirty="0"/>
          </a:p>
        </p:txBody>
      </p:sp>
      <p:sp>
        <p:nvSpPr>
          <p:cNvPr id="14" name="Text 4"/>
          <p:cNvSpPr/>
          <p:nvPr/>
        </p:nvSpPr>
        <p:spPr>
          <a:xfrm>
            <a:off x="859818" y="6085216"/>
            <a:ext cx="123577" cy="30826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55"/>
              </a:lnSpc>
              <a:buNone/>
            </a:pPr>
            <a:r>
              <a:rPr lang="en-US" sz="2655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</a:rPr>
              <a:t>9</a:t>
            </a:r>
            <a:endParaRPr lang="en-US" sz="2655" dirty="0"/>
          </a:p>
        </p:txBody>
      </p:sp>
      <p:sp>
        <p:nvSpPr>
          <p:cNvPr id="15" name="Text 5"/>
          <p:cNvSpPr/>
          <p:nvPr/>
        </p:nvSpPr>
        <p:spPr>
          <a:xfrm>
            <a:off x="1197994" y="2714493"/>
            <a:ext cx="4892840" cy="35123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66"/>
              </a:lnSpc>
              <a:buNone/>
            </a:pPr>
            <a:r>
              <a:rPr lang="en-US" sz="3200" dirty="0" smtClean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</a:rPr>
              <a:t>View Saved Reports</a:t>
            </a:r>
            <a:endParaRPr lang="en-US" sz="3200" dirty="0"/>
          </a:p>
        </p:txBody>
      </p:sp>
      <p:sp>
        <p:nvSpPr>
          <p:cNvPr id="16" name="Text 5"/>
          <p:cNvSpPr/>
          <p:nvPr/>
        </p:nvSpPr>
        <p:spPr>
          <a:xfrm>
            <a:off x="1197994" y="4334949"/>
            <a:ext cx="4629369" cy="40474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66"/>
              </a:lnSpc>
              <a:buNone/>
            </a:pPr>
            <a:r>
              <a:rPr lang="en-US" sz="3200" dirty="0" smtClean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</a:rPr>
              <a:t>User Authentication</a:t>
            </a:r>
            <a:endParaRPr lang="en-US" sz="3200" dirty="0"/>
          </a:p>
        </p:txBody>
      </p:sp>
      <p:sp>
        <p:nvSpPr>
          <p:cNvPr id="17" name="Text 5"/>
          <p:cNvSpPr/>
          <p:nvPr/>
        </p:nvSpPr>
        <p:spPr>
          <a:xfrm>
            <a:off x="1174202" y="6090606"/>
            <a:ext cx="3854053" cy="35123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66"/>
              </a:lnSpc>
              <a:buNone/>
            </a:pPr>
            <a:r>
              <a:rPr lang="en-US" sz="3200" dirty="0" smtClean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</a:rPr>
              <a:t>Logout</a:t>
            </a:r>
            <a:endParaRPr lang="en-US" sz="3200" dirty="0"/>
          </a:p>
        </p:txBody>
      </p:sp>
      <p:sp>
        <p:nvSpPr>
          <p:cNvPr id="18" name="Text 6"/>
          <p:cNvSpPr/>
          <p:nvPr/>
        </p:nvSpPr>
        <p:spPr>
          <a:xfrm>
            <a:off x="1174202" y="3366742"/>
            <a:ext cx="8403751" cy="71913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832"/>
              </a:lnSpc>
            </a:pPr>
            <a:r>
              <a:rPr lang="en-US" sz="3200" dirty="0"/>
              <a:t>Access previously saved monthly financial reports</a:t>
            </a:r>
            <a:endParaRPr lang="en-US" sz="1770" dirty="0"/>
          </a:p>
        </p:txBody>
      </p:sp>
      <p:sp>
        <p:nvSpPr>
          <p:cNvPr id="19" name="Text 6"/>
          <p:cNvSpPr/>
          <p:nvPr/>
        </p:nvSpPr>
        <p:spPr>
          <a:xfrm>
            <a:off x="1197993" y="5006021"/>
            <a:ext cx="8232681" cy="71913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832"/>
              </a:lnSpc>
            </a:pPr>
            <a:r>
              <a:rPr lang="en-US" sz="3200" dirty="0"/>
              <a:t>Ensure secure access to the application.</a:t>
            </a:r>
            <a:r>
              <a:rPr lang="en-US" sz="3200" dirty="0" smtClean="0"/>
              <a:t>.</a:t>
            </a:r>
            <a:r>
              <a:rPr lang="en-US" sz="1600" dirty="0" smtClean="0"/>
              <a:t>.</a:t>
            </a:r>
            <a:endParaRPr lang="en-US" sz="1770" dirty="0"/>
          </a:p>
        </p:txBody>
      </p:sp>
      <p:sp>
        <p:nvSpPr>
          <p:cNvPr id="20" name="Text 6"/>
          <p:cNvSpPr/>
          <p:nvPr/>
        </p:nvSpPr>
        <p:spPr>
          <a:xfrm>
            <a:off x="1174201" y="6679985"/>
            <a:ext cx="8232681" cy="71913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832"/>
              </a:lnSpc>
            </a:pPr>
            <a:r>
              <a:rPr lang="en-IN" sz="3200" dirty="0"/>
              <a:t>Securely exit the application.</a:t>
            </a:r>
            <a:endParaRPr lang="en-US" sz="1770" dirty="0"/>
          </a:p>
        </p:txBody>
      </p:sp>
    </p:spTree>
    <p:extLst>
      <p:ext uri="{BB962C8B-B14F-4D97-AF65-F5344CB8AC3E}">
        <p14:creationId xmlns:p14="http://schemas.microsoft.com/office/powerpoint/2010/main" val="240243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 rotWithShape="1">
          <a:blip r:embed="rId4"/>
          <a:srcRect t="5901" b="20898"/>
          <a:stretch/>
        </p:blipFill>
        <p:spPr>
          <a:xfrm>
            <a:off x="241578" y="2200758"/>
            <a:ext cx="5003125" cy="3177153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023548" y="1296234"/>
            <a:ext cx="4833818" cy="60424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758"/>
              </a:lnSpc>
              <a:buNone/>
            </a:pPr>
            <a:r>
              <a:rPr lang="en-US" sz="3806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Input Versatility</a:t>
            </a:r>
            <a:endParaRPr lang="en-US" sz="3806" dirty="0"/>
          </a:p>
        </p:txBody>
      </p:sp>
      <p:sp>
        <p:nvSpPr>
          <p:cNvPr id="10" name="Shape 6"/>
          <p:cNvSpPr/>
          <p:nvPr/>
        </p:nvSpPr>
        <p:spPr>
          <a:xfrm>
            <a:off x="6163032" y="2250646"/>
            <a:ext cx="7790736" cy="1553276"/>
          </a:xfrm>
          <a:prstGeom prst="roundRect">
            <a:avLst>
              <a:gd name="adj" fmla="val 10416"/>
            </a:avLst>
          </a:prstGeom>
          <a:solidFill>
            <a:srgbClr val="DED6FF"/>
          </a:solidFill>
          <a:ln/>
        </p:spPr>
      </p:sp>
      <p:sp>
        <p:nvSpPr>
          <p:cNvPr id="11" name="Text 7"/>
          <p:cNvSpPr/>
          <p:nvPr/>
        </p:nvSpPr>
        <p:spPr>
          <a:xfrm>
            <a:off x="6356271" y="2385325"/>
            <a:ext cx="2416850" cy="30206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379"/>
              </a:lnSpc>
              <a:buNone/>
            </a:pPr>
            <a:r>
              <a:rPr lang="en-US" sz="2800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Manual Entry</a:t>
            </a:r>
            <a:endParaRPr lang="en-US" sz="2800" dirty="0"/>
          </a:p>
        </p:txBody>
      </p:sp>
      <p:sp>
        <p:nvSpPr>
          <p:cNvPr id="12" name="Text 8"/>
          <p:cNvSpPr/>
          <p:nvPr/>
        </p:nvSpPr>
        <p:spPr>
          <a:xfrm>
            <a:off x="6356271" y="2784005"/>
            <a:ext cx="7404259" cy="81269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36"/>
              </a:lnSpc>
              <a:buNone/>
            </a:pPr>
            <a:r>
              <a:rPr lang="en-US" sz="2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Allow users to manually input income, expenses, </a:t>
            </a:r>
            <a:endParaRPr lang="en-US" sz="2400" dirty="0" smtClean="0">
              <a:solidFill>
                <a:srgbClr val="49495A"/>
              </a:solidFill>
              <a:latin typeface="Open Sans" pitchFamily="34" charset="0"/>
              <a:ea typeface="Open Sans" pitchFamily="34" charset="-122"/>
              <a:cs typeface="Open Sans" pitchFamily="34" charset="-120"/>
            </a:endParaRPr>
          </a:p>
          <a:p>
            <a:pPr marL="0" indent="0">
              <a:lnSpc>
                <a:spcPts val="2436"/>
              </a:lnSpc>
              <a:buNone/>
            </a:pPr>
            <a:r>
              <a:rPr lang="en-US" sz="2400" dirty="0" smtClean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and savings.</a:t>
            </a:r>
            <a:endParaRPr lang="en-US" sz="2400" dirty="0"/>
          </a:p>
        </p:txBody>
      </p:sp>
      <p:sp>
        <p:nvSpPr>
          <p:cNvPr id="13" name="Shape 9"/>
          <p:cNvSpPr/>
          <p:nvPr/>
        </p:nvSpPr>
        <p:spPr>
          <a:xfrm>
            <a:off x="6163032" y="3997159"/>
            <a:ext cx="7790736" cy="1644223"/>
          </a:xfrm>
          <a:prstGeom prst="roundRect">
            <a:avLst>
              <a:gd name="adj" fmla="val 8152"/>
            </a:avLst>
          </a:prstGeom>
          <a:solidFill>
            <a:srgbClr val="DED6FF"/>
          </a:solidFill>
          <a:ln/>
        </p:spPr>
      </p:sp>
      <p:sp>
        <p:nvSpPr>
          <p:cNvPr id="14" name="Text 10"/>
          <p:cNvSpPr/>
          <p:nvPr/>
        </p:nvSpPr>
        <p:spPr>
          <a:xfrm>
            <a:off x="6356271" y="4106771"/>
            <a:ext cx="2416850" cy="30206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379"/>
              </a:lnSpc>
              <a:buNone/>
            </a:pPr>
            <a:r>
              <a:rPr lang="en-US" sz="2800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Flexibility</a:t>
            </a:r>
            <a:endParaRPr lang="en-US" sz="2800" dirty="0"/>
          </a:p>
        </p:txBody>
      </p:sp>
      <p:sp>
        <p:nvSpPr>
          <p:cNvPr id="15" name="Text 11"/>
          <p:cNvSpPr/>
          <p:nvPr/>
        </p:nvSpPr>
        <p:spPr>
          <a:xfrm>
            <a:off x="6356271" y="4510413"/>
            <a:ext cx="7404259" cy="100299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436"/>
              </a:lnSpc>
              <a:buNone/>
            </a:pPr>
            <a:r>
              <a:rPr lang="en-US" sz="2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Accommodate a wide range of financial situations, from simple to complex, to meet the needs of diverse users.</a:t>
            </a:r>
            <a:endParaRPr lang="en-US" sz="2400" dirty="0"/>
          </a:p>
        </p:txBody>
      </p:sp>
      <p:sp>
        <p:nvSpPr>
          <p:cNvPr id="16" name="Shape 12"/>
          <p:cNvSpPr/>
          <p:nvPr/>
        </p:nvSpPr>
        <p:spPr>
          <a:xfrm>
            <a:off x="6163032" y="5836335"/>
            <a:ext cx="7790736" cy="1708705"/>
          </a:xfrm>
          <a:prstGeom prst="roundRect">
            <a:avLst>
              <a:gd name="adj" fmla="val 8152"/>
            </a:avLst>
          </a:prstGeom>
          <a:solidFill>
            <a:srgbClr val="DED6FF"/>
          </a:solidFill>
          <a:ln/>
        </p:spPr>
      </p:sp>
      <p:sp>
        <p:nvSpPr>
          <p:cNvPr id="17" name="Text 13"/>
          <p:cNvSpPr/>
          <p:nvPr/>
        </p:nvSpPr>
        <p:spPr>
          <a:xfrm>
            <a:off x="6356271" y="5980966"/>
            <a:ext cx="2416850" cy="30206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379"/>
              </a:lnSpc>
              <a:buNone/>
            </a:pPr>
            <a:r>
              <a:rPr lang="en-US" sz="2800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Customization</a:t>
            </a:r>
            <a:endParaRPr lang="en-US" sz="2800" dirty="0"/>
          </a:p>
        </p:txBody>
      </p:sp>
      <p:sp>
        <p:nvSpPr>
          <p:cNvPr id="18" name="Text 14"/>
          <p:cNvSpPr/>
          <p:nvPr/>
        </p:nvSpPr>
        <p:spPr>
          <a:xfrm>
            <a:off x="6356271" y="6379646"/>
            <a:ext cx="7404259" cy="61864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436"/>
              </a:lnSpc>
              <a:buNone/>
            </a:pPr>
            <a:r>
              <a:rPr lang="en-US" sz="2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Enable users to personalize the app to their specific preferences and financial goals.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324017"/>
          </a:xfrm>
          <a:prstGeom prst="rect">
            <a:avLst/>
          </a:prstGeom>
          <a:solidFill>
            <a:srgbClr val="FBFA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324017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9979" y="2266593"/>
            <a:ext cx="5054441" cy="3790831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04837" y="475178"/>
            <a:ext cx="4320540" cy="5400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253"/>
              </a:lnSpc>
              <a:buNone/>
            </a:pPr>
            <a:r>
              <a:rPr lang="en-US" sz="4000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Error Handling</a:t>
            </a:r>
            <a:endParaRPr lang="en-US" sz="40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837" y="1274445"/>
            <a:ext cx="431959" cy="431959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604837" y="1879163"/>
            <a:ext cx="2160270" cy="2699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26"/>
              </a:lnSpc>
              <a:buNone/>
            </a:pPr>
            <a:r>
              <a:rPr lang="en-US" sz="3200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Validation</a:t>
            </a:r>
            <a:endParaRPr lang="en-US" sz="3200" dirty="0"/>
          </a:p>
        </p:txBody>
      </p:sp>
      <p:sp>
        <p:nvSpPr>
          <p:cNvPr id="9" name="Text 4"/>
          <p:cNvSpPr/>
          <p:nvPr/>
        </p:nvSpPr>
        <p:spPr>
          <a:xfrm>
            <a:off x="604837" y="2252662"/>
            <a:ext cx="7934325" cy="7005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77"/>
              </a:lnSpc>
              <a:buNone/>
            </a:pPr>
            <a:r>
              <a:rPr lang="en-US" sz="28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Implement robust data validation to </a:t>
            </a:r>
            <a:endParaRPr lang="en-US" sz="2800" dirty="0" smtClean="0">
              <a:solidFill>
                <a:srgbClr val="49495A"/>
              </a:solidFill>
              <a:latin typeface="Open Sans" pitchFamily="34" charset="0"/>
              <a:ea typeface="Open Sans" pitchFamily="34" charset="-122"/>
              <a:cs typeface="Open Sans" pitchFamily="34" charset="-120"/>
            </a:endParaRPr>
          </a:p>
          <a:p>
            <a:pPr marL="0" indent="0" algn="l">
              <a:lnSpc>
                <a:spcPts val="2177"/>
              </a:lnSpc>
              <a:buNone/>
            </a:pPr>
            <a:r>
              <a:rPr lang="en-US" sz="2800" dirty="0" smtClean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ensure </a:t>
            </a:r>
            <a:r>
              <a:rPr lang="en-US" sz="28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accurate and complete user input.</a:t>
            </a:r>
            <a:endParaRPr lang="en-US" sz="28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4837" y="3047643"/>
            <a:ext cx="431959" cy="431959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604837" y="3652361"/>
            <a:ext cx="2160270" cy="2699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26"/>
              </a:lnSpc>
              <a:buNone/>
            </a:pPr>
            <a:r>
              <a:rPr lang="en-US" sz="3200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Error Messages</a:t>
            </a:r>
            <a:endParaRPr lang="en-US" sz="3200" dirty="0"/>
          </a:p>
        </p:txBody>
      </p:sp>
      <p:sp>
        <p:nvSpPr>
          <p:cNvPr id="12" name="Text 6"/>
          <p:cNvSpPr/>
          <p:nvPr/>
        </p:nvSpPr>
        <p:spPr>
          <a:xfrm>
            <a:off x="604837" y="4025860"/>
            <a:ext cx="7934325" cy="7005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77"/>
              </a:lnSpc>
              <a:buNone/>
            </a:pPr>
            <a:r>
              <a:rPr lang="en-US" sz="28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Provide clear and helpful error messages to </a:t>
            </a:r>
            <a:endParaRPr lang="en-US" sz="2800" dirty="0" smtClean="0">
              <a:solidFill>
                <a:srgbClr val="49495A"/>
              </a:solidFill>
              <a:latin typeface="Open Sans" pitchFamily="34" charset="0"/>
              <a:ea typeface="Open Sans" pitchFamily="34" charset="-122"/>
              <a:cs typeface="Open Sans" pitchFamily="34" charset="-120"/>
            </a:endParaRPr>
          </a:p>
          <a:p>
            <a:pPr marL="0" indent="0" algn="l">
              <a:lnSpc>
                <a:spcPts val="2177"/>
              </a:lnSpc>
              <a:buNone/>
            </a:pPr>
            <a:r>
              <a:rPr lang="en-US" sz="2800" dirty="0" smtClean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guide </a:t>
            </a:r>
            <a:r>
              <a:rPr lang="en-US" sz="28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users in resolving any issues</a:t>
            </a:r>
            <a:r>
              <a:rPr lang="en-US" sz="136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.</a:t>
            </a:r>
            <a:endParaRPr lang="en-US" sz="1361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4837" y="4820841"/>
            <a:ext cx="431959" cy="431959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604836" y="5425559"/>
            <a:ext cx="3579705" cy="2790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26"/>
              </a:lnSpc>
              <a:buNone/>
            </a:pPr>
            <a:r>
              <a:rPr lang="en-US" sz="3200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Retry Functionality</a:t>
            </a:r>
            <a:endParaRPr lang="en-US" sz="3200" dirty="0"/>
          </a:p>
        </p:txBody>
      </p:sp>
      <p:sp>
        <p:nvSpPr>
          <p:cNvPr id="15" name="Text 8"/>
          <p:cNvSpPr/>
          <p:nvPr/>
        </p:nvSpPr>
        <p:spPr>
          <a:xfrm>
            <a:off x="604837" y="5799057"/>
            <a:ext cx="7934325" cy="76033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77"/>
              </a:lnSpc>
              <a:buNone/>
            </a:pPr>
            <a:r>
              <a:rPr lang="en-US" sz="28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Allow users to easily correct and resubmit </a:t>
            </a:r>
            <a:endParaRPr lang="en-US" sz="2800" dirty="0" smtClean="0">
              <a:solidFill>
                <a:srgbClr val="49495A"/>
              </a:solidFill>
              <a:latin typeface="Open Sans" pitchFamily="34" charset="0"/>
              <a:ea typeface="Open Sans" pitchFamily="34" charset="-122"/>
              <a:cs typeface="Open Sans" pitchFamily="34" charset="-120"/>
            </a:endParaRPr>
          </a:p>
          <a:p>
            <a:pPr marL="0" indent="0" algn="l">
              <a:lnSpc>
                <a:spcPts val="2177"/>
              </a:lnSpc>
              <a:buNone/>
            </a:pPr>
            <a:r>
              <a:rPr lang="en-US" sz="2800" dirty="0" smtClean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any </a:t>
            </a:r>
            <a:r>
              <a:rPr lang="en-US" sz="28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erroneous information.</a:t>
            </a:r>
            <a:endParaRPr lang="en-US" sz="2800" dirty="0"/>
          </a:p>
        </p:txBody>
      </p:sp>
      <p:pic>
        <p:nvPicPr>
          <p:cNvPr id="16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4837" y="6594038"/>
            <a:ext cx="431959" cy="431959"/>
          </a:xfrm>
          <a:prstGeom prst="rect">
            <a:avLst/>
          </a:prstGeom>
        </p:spPr>
      </p:pic>
      <p:sp>
        <p:nvSpPr>
          <p:cNvPr id="17" name="Text 9"/>
          <p:cNvSpPr/>
          <p:nvPr/>
        </p:nvSpPr>
        <p:spPr>
          <a:xfrm>
            <a:off x="604837" y="7198757"/>
            <a:ext cx="2160270" cy="2699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26"/>
              </a:lnSpc>
              <a:buNone/>
            </a:pPr>
            <a:r>
              <a:rPr lang="en-US" sz="3200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Customer Support</a:t>
            </a:r>
            <a:endParaRPr lang="en-US" sz="3200" dirty="0"/>
          </a:p>
        </p:txBody>
      </p:sp>
      <p:sp>
        <p:nvSpPr>
          <p:cNvPr id="18" name="Text 10"/>
          <p:cNvSpPr/>
          <p:nvPr/>
        </p:nvSpPr>
        <p:spPr>
          <a:xfrm>
            <a:off x="604837" y="7572256"/>
            <a:ext cx="7934325" cy="69199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77"/>
              </a:lnSpc>
              <a:buNone/>
            </a:pPr>
            <a:r>
              <a:rPr lang="en-US" sz="28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Offer a dedicated support channel for users </a:t>
            </a:r>
            <a:endParaRPr lang="en-US" sz="2800" dirty="0" smtClean="0">
              <a:solidFill>
                <a:srgbClr val="49495A"/>
              </a:solidFill>
              <a:latin typeface="Open Sans" pitchFamily="34" charset="0"/>
              <a:ea typeface="Open Sans" pitchFamily="34" charset="-122"/>
              <a:cs typeface="Open Sans" pitchFamily="34" charset="-120"/>
            </a:endParaRPr>
          </a:p>
          <a:p>
            <a:pPr marL="0" indent="0" algn="l">
              <a:lnSpc>
                <a:spcPts val="2177"/>
              </a:lnSpc>
              <a:buNone/>
            </a:pPr>
            <a:r>
              <a:rPr lang="en-US" sz="2800" dirty="0" smtClean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to </a:t>
            </a:r>
            <a:r>
              <a:rPr lang="en-US" sz="28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get assistance with any problems</a:t>
            </a:r>
            <a:r>
              <a:rPr lang="en-US" sz="136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.</a:t>
            </a:r>
            <a:endParaRPr lang="en-US" sz="136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sp>
        <p:nvSpPr>
          <p:cNvPr id="5" name="Text 2"/>
          <p:cNvSpPr/>
          <p:nvPr/>
        </p:nvSpPr>
        <p:spPr>
          <a:xfrm>
            <a:off x="1087293" y="641628"/>
            <a:ext cx="5592723" cy="68234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373"/>
              </a:lnSpc>
              <a:buNone/>
            </a:pPr>
            <a:r>
              <a:rPr lang="en-US" sz="4299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Exception Handling</a:t>
            </a:r>
            <a:endParaRPr lang="en-US" sz="4299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0764" y="1558706"/>
            <a:ext cx="3976211" cy="873443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363624" y="2792831"/>
            <a:ext cx="2729627" cy="34123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87"/>
              </a:lnSpc>
              <a:buNone/>
            </a:pPr>
            <a:r>
              <a:rPr lang="en-US" sz="2800" dirty="0" smtClean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</a:rPr>
              <a:t>File Errors</a:t>
            </a:r>
            <a:endParaRPr lang="en-US" sz="2800" dirty="0"/>
          </a:p>
        </p:txBody>
      </p:sp>
      <p:sp>
        <p:nvSpPr>
          <p:cNvPr id="8" name="Text 4"/>
          <p:cNvSpPr/>
          <p:nvPr/>
        </p:nvSpPr>
        <p:spPr>
          <a:xfrm>
            <a:off x="1363624" y="3315754"/>
            <a:ext cx="3757850" cy="242244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751"/>
              </a:lnSpc>
            </a:pPr>
            <a:r>
              <a:rPr lang="en-US" sz="3200" dirty="0"/>
              <a:t>Exception handling for file operations to manage potential errors</a:t>
            </a:r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6976" y="2963448"/>
            <a:ext cx="3976330" cy="873443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9549308" y="5594319"/>
            <a:ext cx="3088600" cy="34123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87"/>
              </a:lnSpc>
              <a:buNone/>
            </a:pPr>
            <a:r>
              <a:rPr lang="en-US" sz="2800" dirty="0" smtClean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</a:rPr>
              <a:t>Invalid Entries</a:t>
            </a:r>
            <a:endParaRPr lang="en-US" sz="2800" dirty="0"/>
          </a:p>
        </p:txBody>
      </p:sp>
      <p:sp>
        <p:nvSpPr>
          <p:cNvPr id="11" name="Text 6"/>
          <p:cNvSpPr/>
          <p:nvPr/>
        </p:nvSpPr>
        <p:spPr>
          <a:xfrm>
            <a:off x="9547263" y="6143267"/>
            <a:ext cx="3539609" cy="221898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751"/>
              </a:lnSpc>
            </a:pPr>
            <a:r>
              <a:rPr lang="en-IN" sz="3200" dirty="0"/>
              <a:t>Handling invalid amount entries.</a:t>
            </a:r>
            <a:endParaRPr lang="en-US" sz="320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1666" y="4455563"/>
            <a:ext cx="3976330" cy="873443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5326975" y="4367821"/>
            <a:ext cx="3791378" cy="185988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751"/>
              </a:lnSpc>
            </a:pPr>
            <a:r>
              <a:rPr lang="en-US" sz="3200" dirty="0"/>
              <a:t>Managing file not found errors during report loading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sp>
        <p:nvSpPr>
          <p:cNvPr id="4" name="Text 2"/>
          <p:cNvSpPr/>
          <p:nvPr/>
        </p:nvSpPr>
        <p:spPr>
          <a:xfrm>
            <a:off x="864037" y="825222"/>
            <a:ext cx="7043142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4860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Results and Outcomes</a:t>
            </a:r>
            <a:endParaRPr lang="en-US" sz="486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037" y="2090499"/>
            <a:ext cx="4053840" cy="2505432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864037" y="4904542"/>
            <a:ext cx="4053840" cy="7715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038"/>
              </a:lnSpc>
              <a:buNone/>
            </a:pPr>
            <a:r>
              <a:rPr lang="en-US" sz="3200" dirty="0" smtClean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</a:rPr>
              <a:t>Results Achieved</a:t>
            </a:r>
            <a:endParaRPr lang="en-US" sz="3200" dirty="0"/>
          </a:p>
        </p:txBody>
      </p:sp>
      <p:sp>
        <p:nvSpPr>
          <p:cNvPr id="7" name="Text 4"/>
          <p:cNvSpPr/>
          <p:nvPr/>
        </p:nvSpPr>
        <p:spPr>
          <a:xfrm>
            <a:off x="864037" y="5438417"/>
            <a:ext cx="4053840" cy="223324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3110"/>
              </a:lnSpc>
            </a:pPr>
            <a:r>
              <a:rPr lang="en-US" sz="3200" dirty="0"/>
              <a:t>Effective tracking of incomes, expenses, and </a:t>
            </a:r>
            <a:r>
              <a:rPr lang="en-US" sz="3200" dirty="0" smtClean="0"/>
              <a:t>saving. Detailed </a:t>
            </a:r>
            <a:r>
              <a:rPr lang="en-US" sz="3200" dirty="0"/>
              <a:t>monthly financial reports.</a:t>
            </a:r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8161" y="2090499"/>
            <a:ext cx="4053959" cy="2505432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5288161" y="5438418"/>
            <a:ext cx="4053959" cy="223324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3110"/>
              </a:lnSpc>
            </a:pPr>
            <a:r>
              <a:rPr lang="en-US" sz="3200" dirty="0"/>
              <a:t>Users can make informed financial </a:t>
            </a:r>
            <a:r>
              <a:rPr lang="en-US" sz="3200" dirty="0" smtClean="0"/>
              <a:t>decisions. Improved </a:t>
            </a:r>
            <a:r>
              <a:rPr lang="en-US" sz="3200" dirty="0"/>
              <a:t>financial planning and budgeting.</a:t>
            </a:r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2404" y="2090499"/>
            <a:ext cx="4053959" cy="2505432"/>
          </a:xfrm>
          <a:prstGeom prst="rect">
            <a:avLst/>
          </a:prstGeom>
        </p:spPr>
      </p:pic>
      <p:sp>
        <p:nvSpPr>
          <p:cNvPr id="15" name="Text 3"/>
          <p:cNvSpPr/>
          <p:nvPr/>
        </p:nvSpPr>
        <p:spPr>
          <a:xfrm>
            <a:off x="5288161" y="4904541"/>
            <a:ext cx="4053840" cy="7715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038"/>
              </a:lnSpc>
              <a:buNone/>
            </a:pPr>
            <a:r>
              <a:rPr lang="en-US" sz="3200" dirty="0" smtClean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</a:rPr>
              <a:t>Outcomes</a:t>
            </a:r>
            <a:endParaRPr lang="en-US" sz="3200" dirty="0"/>
          </a:p>
        </p:txBody>
      </p:sp>
      <p:sp>
        <p:nvSpPr>
          <p:cNvPr id="16" name="Text 3"/>
          <p:cNvSpPr/>
          <p:nvPr/>
        </p:nvSpPr>
        <p:spPr>
          <a:xfrm>
            <a:off x="9634619" y="4904542"/>
            <a:ext cx="4053840" cy="7715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038"/>
              </a:lnSpc>
              <a:buNone/>
            </a:pPr>
            <a:r>
              <a:rPr lang="en-US" sz="3200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</a:rPr>
              <a:t>V</a:t>
            </a:r>
            <a:r>
              <a:rPr lang="en-US" sz="3200" dirty="0" smtClean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</a:rPr>
              <a:t>isuals</a:t>
            </a:r>
            <a:endParaRPr lang="en-US" sz="3200" dirty="0"/>
          </a:p>
        </p:txBody>
      </p:sp>
      <p:sp>
        <p:nvSpPr>
          <p:cNvPr id="17" name="Text 6"/>
          <p:cNvSpPr/>
          <p:nvPr/>
        </p:nvSpPr>
        <p:spPr>
          <a:xfrm>
            <a:off x="9712404" y="5438418"/>
            <a:ext cx="4053959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3110"/>
              </a:lnSpc>
            </a:pPr>
            <a:r>
              <a:rPr lang="en-IN" sz="3200" dirty="0"/>
              <a:t>Example report summaries, balance </a:t>
            </a:r>
            <a:r>
              <a:rPr lang="en-IN" sz="3200" dirty="0" smtClean="0"/>
              <a:t>updates.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511</Words>
  <Application>Microsoft Office PowerPoint</Application>
  <PresentationFormat>Custom</PresentationFormat>
  <Paragraphs>111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Impact</vt:lpstr>
      <vt:lpstr>Libre Baskerville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Admin</cp:lastModifiedBy>
  <cp:revision>13</cp:revision>
  <dcterms:created xsi:type="dcterms:W3CDTF">2024-07-08T17:32:53Z</dcterms:created>
  <dcterms:modified xsi:type="dcterms:W3CDTF">2024-07-09T00:36:45Z</dcterms:modified>
</cp:coreProperties>
</file>