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E67"/>
    <a:srgbClr val="CC0099"/>
    <a:srgbClr val="EC84C7"/>
    <a:srgbClr val="CC184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27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Chart%20in%20Microsoft%20Office%20PowerPoint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Chart%20in%20Microsoft%20Office%20PowerPoin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[Chart in Microsoft Office PowerPoint]Sheet2!PivotTable1</c:name>
    <c:fmtId val="2"/>
  </c:pivotSource>
  <c:chart>
    <c:title>
      <c:tx>
        <c:rich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Sum of salary</a:t>
            </a:r>
          </a:p>
        </c:rich>
      </c:tx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Sheet2!$B$3:$B$4</c:f>
              <c:strCache>
                <c:ptCount val="1"/>
                <c:pt idx="0">
                  <c:v>Sum of salary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spPr>
              <a:ln>
                <a:solidFill>
                  <a:schemeClr val="bg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c:spPr>
          </c:dPt>
          <c:dPt>
            <c:idx val="1"/>
            <c:spPr>
              <a:ln>
                <a:solidFill>
                  <a:schemeClr val="bg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c:spPr>
          </c:dPt>
          <c:dPt>
            <c:idx val="2"/>
            <c:spPr>
              <a:ln>
                <a:solidFill>
                  <a:schemeClr val="bg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c:spPr>
          </c:dPt>
          <c:dPt>
            <c:idx val="3"/>
            <c:spPr>
              <a:ln>
                <a:solidFill>
                  <a:schemeClr val="bg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c:spPr>
          </c:dPt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Val val="1"/>
            <c:showCatName val="1"/>
          </c:dLbls>
          <c:cat>
            <c:strRef>
              <c:f>Sheet2!$A$5:$A$9</c:f>
              <c:strCache>
                <c:ptCount val="4"/>
                <c:pt idx="0">
                  <c:v>EMP011</c:v>
                </c:pt>
                <c:pt idx="1">
                  <c:v>EMP012</c:v>
                </c:pt>
                <c:pt idx="2">
                  <c:v>Emp023</c:v>
                </c:pt>
                <c:pt idx="3">
                  <c:v>EMP025</c:v>
                </c:pt>
              </c:strCache>
            </c:strRef>
          </c:cat>
          <c:val>
            <c:numRef>
              <c:f>Sheet2!$B$5:$B$9</c:f>
              <c:numCache>
                <c:formatCode>General</c:formatCode>
                <c:ptCount val="4"/>
                <c:pt idx="0">
                  <c:v>15000</c:v>
                </c:pt>
                <c:pt idx="1">
                  <c:v>25000</c:v>
                </c:pt>
                <c:pt idx="2">
                  <c:v>28000</c:v>
                </c:pt>
                <c:pt idx="3">
                  <c:v>10000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Count of job type</c:v>
                </c:pt>
              </c:strCache>
            </c:strRef>
          </c:tx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Val val="1"/>
            <c:showCatName val="1"/>
          </c:dLbls>
          <c:cat>
            <c:strRef>
              <c:f>Sheet2!$A$5:$A$9</c:f>
              <c:strCache>
                <c:ptCount val="4"/>
                <c:pt idx="0">
                  <c:v>EMP011</c:v>
                </c:pt>
                <c:pt idx="1">
                  <c:v>EMP012</c:v>
                </c:pt>
                <c:pt idx="2">
                  <c:v>Emp023</c:v>
                </c:pt>
                <c:pt idx="3">
                  <c:v>EMP025</c:v>
                </c:pt>
              </c:strCache>
            </c:strRef>
          </c:cat>
          <c:val>
            <c:numRef>
              <c:f>Sheet2!$C$5:$C$9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Sum of Unit</c:v>
                </c:pt>
              </c:strCache>
            </c:strRef>
          </c:tx>
          <c:cat>
            <c:strRef>
              <c:f>Sheet2!$A$5:$A$9</c:f>
              <c:strCache>
                <c:ptCount val="4"/>
                <c:pt idx="0">
                  <c:v>EMP011</c:v>
                </c:pt>
                <c:pt idx="1">
                  <c:v>EMP012</c:v>
                </c:pt>
                <c:pt idx="2">
                  <c:v>Emp023</c:v>
                </c:pt>
                <c:pt idx="3">
                  <c:v>EMP025</c:v>
                </c:pt>
              </c:strCache>
            </c:strRef>
          </c:cat>
          <c:val>
            <c:numRef>
              <c:f>Sheet2!$D$5:$D$9</c:f>
              <c:numCache>
                <c:formatCode>General</c:formatCode>
                <c:ptCount val="4"/>
                <c:pt idx="0">
                  <c:v>8</c:v>
                </c:pt>
                <c:pt idx="1">
                  <c:v>6</c:v>
                </c:pt>
                <c:pt idx="2">
                  <c:v>4</c:v>
                </c:pt>
                <c:pt idx="3">
                  <c:v>5</c:v>
                </c:pt>
              </c:numCache>
            </c:numRef>
          </c:val>
        </c:ser>
        <c:gapWidth val="100"/>
        <c:axId val="158120576"/>
        <c:axId val="158146944"/>
      </c:barChart>
      <c:catAx>
        <c:axId val="158120576"/>
        <c:scaling>
          <c:orientation val="minMax"/>
        </c:scaling>
        <c:axPos val="b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  <c:crossAx val="158146944"/>
        <c:auto val="1"/>
        <c:lblAlgn val="ctr"/>
        <c:lblOffset val="100"/>
      </c:catAx>
      <c:valAx>
        <c:axId val="15814694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  <c:crossAx val="158120576"/>
        <c:crossBetween val="between"/>
      </c:valAx>
    </c:plotArea>
    <c:plotVisOnly val="1"/>
  </c:chart>
  <c:spPr>
    <a:ln>
      <a:solidFill>
        <a:schemeClr val="bg1"/>
      </a:solidFill>
    </a:ln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[Chart in Microsoft Office PowerPoint]Sheet2!PivotTable1</c:name>
    <c:fmtId val="-1"/>
  </c:pivotSource>
  <c:chart>
    <c:title>
      <c:tx>
        <c:rich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Sum of salary</a:t>
            </a:r>
          </a:p>
        </c:rich>
      </c:tx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Sheet2!$B$3:$B$4</c:f>
              <c:strCache>
                <c:ptCount val="1"/>
                <c:pt idx="0">
                  <c:v>Sum of salary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spPr>
              <a:ln>
                <a:solidFill>
                  <a:schemeClr val="bg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c:spPr>
          </c:dPt>
          <c:dPt>
            <c:idx val="1"/>
            <c:spPr>
              <a:ln>
                <a:solidFill>
                  <a:schemeClr val="bg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c:spPr>
          </c:dPt>
          <c:dPt>
            <c:idx val="2"/>
            <c:spPr>
              <a:ln>
                <a:solidFill>
                  <a:schemeClr val="bg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c:spPr>
          </c:dPt>
          <c:dPt>
            <c:idx val="3"/>
            <c:spPr>
              <a:ln>
                <a:solidFill>
                  <a:schemeClr val="bg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c:spPr>
          </c:dPt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Val val="1"/>
            <c:showCatName val="1"/>
          </c:dLbls>
          <c:cat>
            <c:strRef>
              <c:f>Sheet2!$A$5:$A$9</c:f>
              <c:strCache>
                <c:ptCount val="4"/>
                <c:pt idx="0">
                  <c:v>EMP011</c:v>
                </c:pt>
                <c:pt idx="1">
                  <c:v>EMP012</c:v>
                </c:pt>
                <c:pt idx="2">
                  <c:v>Emp023</c:v>
                </c:pt>
                <c:pt idx="3">
                  <c:v>EMP025</c:v>
                </c:pt>
              </c:strCache>
            </c:strRef>
          </c:cat>
          <c:val>
            <c:numRef>
              <c:f>Sheet2!$B$5:$B$9</c:f>
              <c:numCache>
                <c:formatCode>General</c:formatCode>
                <c:ptCount val="4"/>
                <c:pt idx="0">
                  <c:v>15000</c:v>
                </c:pt>
                <c:pt idx="1">
                  <c:v>25000</c:v>
                </c:pt>
                <c:pt idx="2">
                  <c:v>28000</c:v>
                </c:pt>
                <c:pt idx="3">
                  <c:v>10000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Count of job type</c:v>
                </c:pt>
              </c:strCache>
            </c:strRef>
          </c:tx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Val val="1"/>
            <c:showCatName val="1"/>
          </c:dLbls>
          <c:cat>
            <c:strRef>
              <c:f>Sheet2!$A$5:$A$9</c:f>
              <c:strCache>
                <c:ptCount val="4"/>
                <c:pt idx="0">
                  <c:v>EMP011</c:v>
                </c:pt>
                <c:pt idx="1">
                  <c:v>EMP012</c:v>
                </c:pt>
                <c:pt idx="2">
                  <c:v>Emp023</c:v>
                </c:pt>
                <c:pt idx="3">
                  <c:v>EMP025</c:v>
                </c:pt>
              </c:strCache>
            </c:strRef>
          </c:cat>
          <c:val>
            <c:numRef>
              <c:f>Sheet2!$C$5:$C$9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Sum of Unit</c:v>
                </c:pt>
              </c:strCache>
            </c:strRef>
          </c:tx>
          <c:cat>
            <c:strRef>
              <c:f>Sheet2!$A$5:$A$9</c:f>
              <c:strCache>
                <c:ptCount val="4"/>
                <c:pt idx="0">
                  <c:v>EMP011</c:v>
                </c:pt>
                <c:pt idx="1">
                  <c:v>EMP012</c:v>
                </c:pt>
                <c:pt idx="2">
                  <c:v>Emp023</c:v>
                </c:pt>
                <c:pt idx="3">
                  <c:v>EMP025</c:v>
                </c:pt>
              </c:strCache>
            </c:strRef>
          </c:cat>
          <c:val>
            <c:numRef>
              <c:f>Sheet2!$D$5:$D$9</c:f>
              <c:numCache>
                <c:formatCode>General</c:formatCode>
                <c:ptCount val="4"/>
                <c:pt idx="0">
                  <c:v>8</c:v>
                </c:pt>
                <c:pt idx="1">
                  <c:v>6</c:v>
                </c:pt>
                <c:pt idx="2">
                  <c:v>4</c:v>
                </c:pt>
                <c:pt idx="3">
                  <c:v>5</c:v>
                </c:pt>
              </c:numCache>
            </c:numRef>
          </c:val>
        </c:ser>
        <c:gapWidth val="100"/>
        <c:axId val="39144448"/>
        <c:axId val="39167104"/>
      </c:barChart>
      <c:catAx>
        <c:axId val="39144448"/>
        <c:scaling>
          <c:orientation val="minMax"/>
        </c:scaling>
        <c:axPos val="b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  <c:crossAx val="39167104"/>
        <c:crosses val="autoZero"/>
        <c:auto val="1"/>
        <c:lblAlgn val="ctr"/>
        <c:lblOffset val="100"/>
      </c:catAx>
      <c:valAx>
        <c:axId val="3916710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  <c:crossAx val="39144448"/>
        <c:crosses val="autoZero"/>
        <c:crossBetween val="between"/>
      </c:valAx>
    </c:plotArea>
    <c:plotVisOnly val="1"/>
  </c:chart>
  <c:spPr>
    <a:ln>
      <a:solidFill>
        <a:schemeClr val="bg1"/>
      </a:solidFill>
    </a:ln>
  </c:sp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3F8A-BB8B-4B6E-9BFF-7F3DF016010C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3BA32-07E9-45B5-9935-3F2FA1B32B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3F8A-BB8B-4B6E-9BFF-7F3DF016010C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BA32-07E9-45B5-9935-3F2FA1B32BE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3F8A-BB8B-4B6E-9BFF-7F3DF016010C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BA32-07E9-45B5-9935-3F2FA1B32BE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AE13F8A-BB8B-4B6E-9BFF-7F3DF016010C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C43BA32-07E9-45B5-9935-3F2FA1B32B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3F8A-BB8B-4B6E-9BFF-7F3DF016010C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BA32-07E9-45B5-9935-3F2FA1B32B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3F8A-BB8B-4B6E-9BFF-7F3DF016010C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BA32-07E9-45B5-9935-3F2FA1B32B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BA32-07E9-45B5-9935-3F2FA1B32B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3F8A-BB8B-4B6E-9BFF-7F3DF016010C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3F8A-BB8B-4B6E-9BFF-7F3DF016010C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BA32-07E9-45B5-9935-3F2FA1B32B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3F8A-BB8B-4B6E-9BFF-7F3DF016010C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BA32-07E9-45B5-9935-3F2FA1B32BE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AE13F8A-BB8B-4B6E-9BFF-7F3DF016010C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43BA32-07E9-45B5-9935-3F2FA1B32B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3F8A-BB8B-4B6E-9BFF-7F3DF016010C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3BA32-07E9-45B5-9935-3F2FA1B32B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E13F8A-BB8B-4B6E-9BFF-7F3DF016010C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C43BA32-07E9-45B5-9935-3F2FA1B32B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2515278"/>
          </a:xfrm>
        </p:spPr>
        <p:txBody>
          <a:bodyPr/>
          <a:lstStyle/>
          <a:p>
            <a:r>
              <a:rPr lang="en-I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Student Name : J.Sowmiya</a:t>
            </a:r>
          </a:p>
          <a:p>
            <a:r>
              <a:rPr lang="en-I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Register Number : asunm110312201402</a:t>
            </a:r>
          </a:p>
          <a:p>
            <a:r>
              <a:rPr lang="en-I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Department : Department of Commerce</a:t>
            </a:r>
          </a:p>
          <a:p>
            <a:r>
              <a:rPr lang="en-I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College: DRBCCC Hindu College,Pattabiram</a:t>
            </a:r>
          </a:p>
          <a:p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Employee Data Analysis using Excel</a:t>
            </a:r>
            <a:endParaRPr lang="en-US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Modelling  Approach</a:t>
            </a:r>
            <a:r>
              <a:rPr lang="en-IN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endParaRPr lang="en-US" sz="2800" b="1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3786214"/>
          </a:xfrm>
        </p:spPr>
        <p:txBody>
          <a:bodyPr>
            <a:normAutofit/>
          </a:bodyPr>
          <a:lstStyle/>
          <a:p>
            <a:pPr marL="342900" indent="-342900">
              <a:buClrTx/>
              <a:buSzPct val="100000"/>
            </a:pPr>
            <a:r>
              <a:rPr lang="en-I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To describe and summarise the collected data</a:t>
            </a:r>
          </a:p>
          <a:p>
            <a:pPr marL="342900" indent="-342900">
              <a:buClrTx/>
              <a:buSzPct val="100000"/>
            </a:pPr>
            <a:r>
              <a:rPr lang="en-I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To identify relationships between variables</a:t>
            </a:r>
          </a:p>
          <a:p>
            <a:pPr marL="342900" indent="-342900">
              <a:buClrTx/>
              <a:buSzPct val="100000"/>
            </a:pPr>
            <a:r>
              <a:rPr lang="en-I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compare </a:t>
            </a:r>
            <a:r>
              <a:rPr lang="en-I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variables</a:t>
            </a:r>
            <a:endParaRPr lang="en-IN" sz="1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Tx/>
              <a:buSzPct val="100000"/>
            </a:pPr>
            <a:r>
              <a:rPr lang="en-I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To forecast outcomes.</a:t>
            </a:r>
          </a:p>
          <a:p>
            <a:pPr marL="342900" indent="-342900">
              <a:buClrTx/>
              <a:buSzPct val="100000"/>
            </a:pPr>
            <a:r>
              <a:rPr lang="en-I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 represent the growth of the organisation with the help of the employee performance in the organisation.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Result &amp; Discussion </a:t>
            </a:r>
            <a:r>
              <a:rPr lang="en-IN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3200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643042" y="3786190"/>
          <a:ext cx="5500726" cy="2500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Here I concluded the presentation about employee performance 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analysis using excel. Collecting the data , Analysis data,  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Modelling , evaluating, monitoring and communication skills it 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helps the employee attract the customer in easy way. Those helps 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satisfied customer needs and wants .And also improve our 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growth and achieve of the organization.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lang="en-IN" sz="32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32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***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36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Thanking you</a:t>
            </a:r>
            <a:endParaRPr lang="en-US" sz="36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Employee Performance Analysis Using Excel</a:t>
            </a:r>
            <a:endParaRPr lang="en-US" sz="32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Project Title</a:t>
            </a:r>
            <a:endParaRPr lang="en-US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00000"/>
              <a:buFont typeface="Wingdings" pitchFamily="2" charset="2"/>
              <a:buChar char="Ø"/>
            </a:pPr>
            <a:r>
              <a:rPr lang="en-IN" dirty="0" smtClean="0"/>
              <a:t> </a:t>
            </a:r>
            <a:r>
              <a:rPr lang="en-I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>
              <a:buClr>
                <a:schemeClr val="bg1"/>
              </a:buClr>
              <a:buSzPct val="100000"/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Project Overview</a:t>
            </a:r>
          </a:p>
          <a:p>
            <a:pPr>
              <a:buClr>
                <a:schemeClr val="bg1"/>
              </a:buClr>
              <a:buSzPct val="100000"/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End Users</a:t>
            </a:r>
          </a:p>
          <a:p>
            <a:pPr>
              <a:buClr>
                <a:schemeClr val="bg1"/>
              </a:buClr>
              <a:buSzPct val="100000"/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Solution &amp; Proposition</a:t>
            </a:r>
          </a:p>
          <a:p>
            <a:pPr>
              <a:buClr>
                <a:schemeClr val="bg1"/>
              </a:buClr>
              <a:buSzPct val="100000"/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Dataset Description</a:t>
            </a:r>
          </a:p>
          <a:p>
            <a:pPr>
              <a:buClr>
                <a:schemeClr val="bg1"/>
              </a:buClr>
              <a:buSzPct val="100000"/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Modelling Approach</a:t>
            </a:r>
          </a:p>
          <a:p>
            <a:pPr>
              <a:buClr>
                <a:schemeClr val="bg1"/>
              </a:buClr>
              <a:buSzPct val="100000"/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Result &amp; Discussion</a:t>
            </a:r>
          </a:p>
          <a:p>
            <a:pPr>
              <a:buClr>
                <a:schemeClr val="bg1"/>
              </a:buClr>
              <a:buSzPct val="100000"/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Conclusion  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u="sng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Agenda</a:t>
            </a:r>
            <a:r>
              <a:rPr lang="en-IN" sz="2800" b="1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b="1" dirty="0"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3054191-scal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3438" y="857232"/>
            <a:ext cx="4143404" cy="26432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01000"/>
              <a:buFont typeface="Wingdings" pitchFamily="2" charset="2"/>
              <a:buChar char="ü"/>
            </a:pPr>
            <a:r>
              <a:rPr lang="en-IN" dirty="0" smtClean="0"/>
              <a:t> </a:t>
            </a:r>
            <a:r>
              <a:rPr lang="en-IN" b="1" dirty="0" smtClean="0">
                <a:solidFill>
                  <a:schemeClr val="bg1"/>
                </a:solidFill>
              </a:rPr>
              <a:t>Problem Identification</a:t>
            </a:r>
          </a:p>
          <a:p>
            <a:pPr>
              <a:buClr>
                <a:schemeClr val="bg1"/>
              </a:buClr>
              <a:buSzPct val="101000"/>
              <a:buFont typeface="Wingdings" pitchFamily="2" charset="2"/>
              <a:buChar char="ü"/>
            </a:pPr>
            <a:r>
              <a:rPr lang="en-IN" b="1" dirty="0" smtClean="0">
                <a:solidFill>
                  <a:schemeClr val="bg1"/>
                </a:solidFill>
              </a:rPr>
              <a:t> Get Background Information</a:t>
            </a:r>
          </a:p>
          <a:p>
            <a:pPr>
              <a:buClr>
                <a:schemeClr val="bg1"/>
              </a:buClr>
              <a:buSzPct val="101000"/>
              <a:buFont typeface="Wingdings" pitchFamily="2" charset="2"/>
              <a:buChar char="ü"/>
            </a:pPr>
            <a:r>
              <a:rPr lang="en-IN" b="1" dirty="0" smtClean="0">
                <a:solidFill>
                  <a:schemeClr val="bg1"/>
                </a:solidFill>
              </a:rPr>
              <a:t> Change Management</a:t>
            </a:r>
          </a:p>
          <a:p>
            <a:pPr>
              <a:buClr>
                <a:schemeClr val="bg1"/>
              </a:buClr>
              <a:buSzPct val="101000"/>
              <a:buFont typeface="Wingdings" pitchFamily="2" charset="2"/>
              <a:buChar char="ü"/>
            </a:pPr>
            <a:r>
              <a:rPr lang="en-IN" b="1" dirty="0" smtClean="0">
                <a:solidFill>
                  <a:schemeClr val="bg1"/>
                </a:solidFill>
              </a:rPr>
              <a:t> Recruiting</a:t>
            </a:r>
          </a:p>
          <a:p>
            <a:pPr>
              <a:buClr>
                <a:schemeClr val="bg1"/>
              </a:buClr>
              <a:buSzPct val="101000"/>
              <a:buFont typeface="Wingdings" pitchFamily="2" charset="2"/>
              <a:buChar char="ü"/>
            </a:pPr>
            <a:r>
              <a:rPr lang="en-IN" b="1" dirty="0" smtClean="0">
                <a:solidFill>
                  <a:schemeClr val="bg1"/>
                </a:solidFill>
              </a:rPr>
              <a:t> Talent Management</a:t>
            </a:r>
          </a:p>
          <a:p>
            <a:pPr>
              <a:buClr>
                <a:schemeClr val="bg1"/>
              </a:buClr>
              <a:buSzPct val="101000"/>
              <a:buFont typeface="Wingdings" pitchFamily="2" charset="2"/>
              <a:buChar char="ü"/>
            </a:pPr>
            <a:r>
              <a:rPr lang="en-IN" b="1" dirty="0" smtClean="0">
                <a:solidFill>
                  <a:schemeClr val="bg1"/>
                </a:solidFill>
              </a:rPr>
              <a:t> Workforce Planning</a:t>
            </a:r>
          </a:p>
          <a:p>
            <a:pPr>
              <a:buClr>
                <a:schemeClr val="bg1"/>
              </a:buClr>
              <a:buSzPct val="101000"/>
              <a:buFont typeface="Wingdings" pitchFamily="2" charset="2"/>
              <a:buChar char="ü"/>
            </a:pPr>
            <a:r>
              <a:rPr lang="en-IN" b="1" dirty="0" smtClean="0">
                <a:solidFill>
                  <a:schemeClr val="bg1"/>
                </a:solidFill>
              </a:rPr>
              <a:t> Predicting future problem</a:t>
            </a:r>
          </a:p>
          <a:p>
            <a:pPr>
              <a:buClr>
                <a:schemeClr val="bg1"/>
              </a:buClr>
              <a:buSzPct val="101000"/>
              <a:buFont typeface="Wingdings" pitchFamily="2" charset="2"/>
              <a:buChar char="ü"/>
            </a:pPr>
            <a:r>
              <a:rPr lang="en-IN" b="1" dirty="0" smtClean="0">
                <a:solidFill>
                  <a:schemeClr val="bg1"/>
                </a:solidFill>
              </a:rPr>
              <a:t> Identify and understand current current solution</a:t>
            </a:r>
          </a:p>
          <a:p>
            <a:pPr>
              <a:buClr>
                <a:schemeClr val="bg1"/>
              </a:buClr>
              <a:buSzPct val="101000"/>
              <a:buFont typeface="Wingdings" pitchFamily="2" charset="2"/>
              <a:buChar char="ü"/>
            </a:pPr>
            <a:r>
              <a:rPr lang="en-IN" b="1" dirty="0" smtClean="0">
                <a:solidFill>
                  <a:schemeClr val="bg1"/>
                </a:solidFill>
              </a:rPr>
              <a:t> Validate the problem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Problem Statement </a:t>
            </a:r>
            <a:r>
              <a:rPr lang="en-IN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b="1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How-To-Write-A-Problem-Statement-8-Effective-Ti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4" y="500042"/>
            <a:ext cx="3474143" cy="1500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Project Overview </a:t>
            </a:r>
            <a:r>
              <a:rPr lang="en-IN" sz="3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3600" dirty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lowchart: Magnetic Disk 3"/>
          <p:cNvSpPr/>
          <p:nvPr/>
        </p:nvSpPr>
        <p:spPr>
          <a:xfrm>
            <a:off x="3500430" y="3357562"/>
            <a:ext cx="1000132" cy="1428760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>
            <a:solidFill>
              <a:srgbClr val="CC18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DATA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4414" y="2285992"/>
            <a:ext cx="2143140" cy="571504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rgbClr val="CC18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Business understanding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00430" y="2500306"/>
            <a:ext cx="1214446" cy="1588"/>
          </a:xfrm>
          <a:prstGeom prst="straightConnector1">
            <a:avLst/>
          </a:prstGeom>
          <a:ln cmpd="sng">
            <a:solidFill>
              <a:schemeClr val="bg1"/>
            </a:solidFill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3500430" y="2714620"/>
            <a:ext cx="1214446" cy="1588"/>
          </a:xfrm>
          <a:prstGeom prst="straightConnector1">
            <a:avLst/>
          </a:prstGeom>
          <a:ln cmpd="sng">
            <a:solidFill>
              <a:schemeClr val="bg1"/>
            </a:solidFill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072066" y="2357430"/>
            <a:ext cx="2357454" cy="50006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rgbClr val="CC18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understanding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6072198" y="3429000"/>
            <a:ext cx="714380" cy="1588"/>
          </a:xfrm>
          <a:prstGeom prst="straightConnector1">
            <a:avLst/>
          </a:prstGeom>
          <a:ln cmpd="sng"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143504" y="3857628"/>
            <a:ext cx="2500330" cy="571504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rgbClr val="CC18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Preparation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5786446" y="4857760"/>
            <a:ext cx="428628" cy="1588"/>
          </a:xfrm>
          <a:prstGeom prst="straightConnector1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6108711" y="4822041"/>
            <a:ext cx="356396" cy="794"/>
          </a:xfrm>
          <a:prstGeom prst="straightConnector1">
            <a:avLst/>
          </a:prstGeom>
          <a:ln cmpd="sng"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214942" y="5143512"/>
            <a:ext cx="2428892" cy="571504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rgbClr val="CC18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Modelling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rot="10800000">
            <a:off x="4572000" y="5500702"/>
            <a:ext cx="357190" cy="1588"/>
          </a:xfrm>
          <a:prstGeom prst="straightConnector1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857488" y="5286388"/>
            <a:ext cx="1571636" cy="50006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rgbClr val="CC18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Evaluation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Elbow Connector 38"/>
          <p:cNvCxnSpPr/>
          <p:nvPr/>
        </p:nvCxnSpPr>
        <p:spPr>
          <a:xfrm>
            <a:off x="1928794" y="4929198"/>
            <a:ext cx="785818" cy="642942"/>
          </a:xfrm>
          <a:prstGeom prst="bentConnector3">
            <a:avLst>
              <a:gd name="adj1" fmla="val 50000"/>
            </a:avLst>
          </a:prstGeom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142976" y="4643446"/>
            <a:ext cx="1571636" cy="64294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rgbClr val="CC18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Deployment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 flipH="1" flipV="1">
            <a:off x="1678761" y="4321975"/>
            <a:ext cx="357190" cy="1588"/>
          </a:xfrm>
          <a:prstGeom prst="straightConnector1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214414" y="3571876"/>
            <a:ext cx="1500198" cy="42862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rgbClr val="CC18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Monitoring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5072098"/>
          </a:xfrm>
        </p:spPr>
        <p:txBody>
          <a:bodyPr/>
          <a:lstStyle/>
          <a:p>
            <a:pPr>
              <a:buSzPct val="75000"/>
              <a:buBlip>
                <a:blip r:embed="rId2"/>
              </a:buBlip>
            </a:pPr>
            <a:r>
              <a:rPr lang="en-IN" b="1" u="sng" dirty="0" smtClean="0"/>
              <a:t> </a:t>
            </a:r>
            <a:r>
              <a:rPr lang="en-IN" sz="2000" b="1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Manager-Only </a:t>
            </a:r>
            <a:r>
              <a:rPr lang="en-IN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1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only reviewer included in this method is the employee`s primary manager . Manager is the person allocate the work to labour .</a:t>
            </a:r>
          </a:p>
          <a:p>
            <a:pPr>
              <a:buSzPct val="75000"/>
              <a:buBlip>
                <a:blip r:embed="rId2"/>
              </a:buBlip>
            </a:pPr>
            <a:r>
              <a:rPr lang="en-IN" sz="1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b="1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Employee + Manager </a:t>
            </a:r>
            <a:r>
              <a:rPr lang="en-IN" sz="1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 The employee and their primary manager are the reviewing included in this review group . This review type can be utilized to faster a performance through the use of comments and rating.</a:t>
            </a:r>
          </a:p>
          <a:p>
            <a:pPr>
              <a:buSzPct val="75000"/>
              <a:buBlip>
                <a:blip r:embed="rId2"/>
              </a:buBlip>
            </a:pPr>
            <a:r>
              <a:rPr lang="en-IN" sz="1800" b="1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Peer-Review </a:t>
            </a:r>
            <a:r>
              <a:rPr lang="en-IN" sz="1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 This method includes the employee`s primary manager &amp; primary manager &amp; all other direct reports of that manager. It is a good way to begin collecting insights from different sources, outside of manager-only ratings.</a:t>
            </a:r>
          </a:p>
          <a:p>
            <a:pPr>
              <a:buSzPct val="75000"/>
              <a:buBlip>
                <a:blip r:embed="rId2"/>
              </a:buBlip>
            </a:pPr>
            <a:r>
              <a:rPr lang="en-IN" sz="1800" b="1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360</a:t>
            </a:r>
            <a:r>
              <a:rPr lang="en-IN" sz="1800" b="1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gency FB"/>
                <a:cs typeface="Times New Roman" pitchFamily="18" charset="0"/>
              </a:rPr>
              <a:t>° </a:t>
            </a:r>
            <a:r>
              <a:rPr lang="en-IN" sz="1800" b="1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Feed Back</a:t>
            </a:r>
            <a:r>
              <a:rPr lang="en-IN" sz="1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 This method allows  for feedback for the employee not just from their direct supervisor or manager.</a:t>
            </a:r>
          </a:p>
          <a:p>
            <a:pPr>
              <a:buSzPct val="75000"/>
              <a:buBlip>
                <a:blip r:embed="rId2"/>
              </a:buBlip>
            </a:pPr>
            <a:r>
              <a:rPr lang="en-IN" sz="1800" b="1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360</a:t>
            </a:r>
            <a:r>
              <a:rPr lang="en-IN" sz="1800" b="1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gency FB"/>
                <a:cs typeface="Times New Roman" pitchFamily="18" charset="0"/>
              </a:rPr>
              <a:t>°</a:t>
            </a:r>
            <a:r>
              <a:rPr lang="en-IN" sz="1800" b="1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Extended </a:t>
            </a:r>
            <a:r>
              <a:rPr lang="en-IN" sz="18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1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This review method includes the employee`s sell review, their direct reports, &amp; the employee`s primary manager.</a:t>
            </a:r>
          </a:p>
          <a:p>
            <a:pPr>
              <a:buSzPct val="75000"/>
              <a:buBlip>
                <a:blip r:embed="rId2"/>
              </a:buBlip>
            </a:pPr>
            <a:r>
              <a:rPr lang="en-IN" sz="1800" b="1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Customer Review </a:t>
            </a:r>
            <a:r>
              <a:rPr lang="en-IN" sz="1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 These groups, made up of any employees within or outside of the organisation .  And also satisfied the customer needs and wants.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Who are the End users</a:t>
            </a:r>
            <a:r>
              <a:rPr lang="en-IN" sz="3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3600" dirty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Leadership-Skill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00760" y="428604"/>
            <a:ext cx="2786082" cy="11430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3143272"/>
          </a:xfrm>
        </p:spPr>
        <p:txBody>
          <a:bodyPr/>
          <a:lstStyle/>
          <a:p>
            <a:pPr>
              <a:buClr>
                <a:schemeClr val="bg1">
                  <a:lumMod val="95000"/>
                  <a:lumOff val="5000"/>
                </a:schemeClr>
              </a:buClr>
              <a:buSzPct val="90000"/>
              <a:buFont typeface="Wingdings" pitchFamily="2" charset="2"/>
              <a:buChar char="ü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Gather data and other relevant information.</a:t>
            </a:r>
          </a:p>
          <a:p>
            <a:pPr>
              <a:buClr>
                <a:schemeClr val="bg1">
                  <a:lumMod val="95000"/>
                  <a:lumOff val="5000"/>
                </a:schemeClr>
              </a:buClr>
              <a:buSzPct val="90000"/>
              <a:buFont typeface="Wingdings" pitchFamily="2" charset="2"/>
              <a:buChar char="ü"/>
            </a:pPr>
            <a:r>
              <a:rPr lang="en-I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Conduct Qualitative data analysis</a:t>
            </a:r>
          </a:p>
          <a:p>
            <a:pPr>
              <a:buClr>
                <a:schemeClr val="bg1">
                  <a:lumMod val="95000"/>
                  <a:lumOff val="5000"/>
                </a:schemeClr>
              </a:buClr>
              <a:buSzPct val="90000"/>
              <a:buFont typeface="Wingdings" pitchFamily="2" charset="2"/>
              <a:buChar char="ü"/>
            </a:pPr>
            <a:r>
              <a:rPr lang="en-I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Create draft Employee value proposition</a:t>
            </a:r>
          </a:p>
          <a:p>
            <a:pPr>
              <a:buClr>
                <a:schemeClr val="bg1">
                  <a:lumMod val="95000"/>
                  <a:lumOff val="5000"/>
                </a:schemeClr>
              </a:buClr>
              <a:buSzPct val="90000"/>
              <a:buFont typeface="Wingdings" pitchFamily="2" charset="2"/>
              <a:buChar char="ü"/>
            </a:pPr>
            <a:r>
              <a:rPr lang="en-I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Test  our employee value  proposition.</a:t>
            </a:r>
          </a:p>
          <a:p>
            <a:pPr>
              <a:buClr>
                <a:schemeClr val="bg1">
                  <a:lumMod val="95000"/>
                  <a:lumOff val="5000"/>
                </a:schemeClr>
              </a:buClr>
              <a:buSzPct val="90000"/>
              <a:buFont typeface="Wingdings" pitchFamily="2" charset="2"/>
              <a:buChar char="ü"/>
            </a:pPr>
            <a:r>
              <a:rPr lang="en-I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Edit and create final employee value proposition.</a:t>
            </a:r>
          </a:p>
          <a:p>
            <a:pPr>
              <a:buClr>
                <a:schemeClr val="bg1">
                  <a:lumMod val="95000"/>
                  <a:lumOff val="5000"/>
                </a:schemeClr>
              </a:buClr>
              <a:buSzPct val="90000"/>
              <a:buFont typeface="Wingdings" pitchFamily="2" charset="2"/>
              <a:buChar char="ü"/>
            </a:pPr>
            <a:r>
              <a:rPr lang="en-I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Branding and design alignment with other organisational documentation</a:t>
            </a:r>
          </a:p>
          <a:p>
            <a:pPr>
              <a:buClr>
                <a:schemeClr val="bg1">
                  <a:lumMod val="95000"/>
                  <a:lumOff val="5000"/>
                </a:schemeClr>
              </a:buClr>
              <a:buSzPct val="90000"/>
              <a:buFont typeface="Wingdings" pitchFamily="2" charset="2"/>
              <a:buChar char="ü"/>
            </a:pPr>
            <a:r>
              <a:rPr lang="en-I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Communicate and operationalise our EVP 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SzPct val="90000"/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Horizontal Scroll 4"/>
          <p:cNvSpPr/>
          <p:nvPr/>
        </p:nvSpPr>
        <p:spPr>
          <a:xfrm>
            <a:off x="500034" y="357166"/>
            <a:ext cx="7858180" cy="1000132"/>
          </a:xfrm>
          <a:prstGeom prst="horizontalScroll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rgbClr val="A40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solutions and Proposition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" pitchFamily="2" charset="2"/>
              <a:buChar char="ü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Employee analysis is a collection  of data that can provide insights into the workplace  environment and factors that affect  employee satisfaction. For Eg :An employee satisfaction  survey dataset may include information such as:</a:t>
            </a:r>
          </a:p>
          <a:p>
            <a:pPr>
              <a:buClr>
                <a:schemeClr val="bg1"/>
              </a:buCl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Dataset  Description </a:t>
            </a:r>
            <a:r>
              <a:rPr lang="en-IN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b="1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00100" y="2786058"/>
          <a:ext cx="6096000" cy="22974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28760"/>
                <a:gridCol w="1214446"/>
                <a:gridCol w="1428760"/>
                <a:gridCol w="804834"/>
                <a:gridCol w="1219200"/>
              </a:tblGrid>
              <a:tr h="414340">
                <a:tc>
                  <a:txBody>
                    <a:bodyPr/>
                    <a:lstStyle/>
                    <a:p>
                      <a:r>
                        <a:rPr lang="en-IN" b="0" dirty="0" smtClean="0">
                          <a:latin typeface="Times New Roman" pitchFamily="18" charset="0"/>
                          <a:cs typeface="Times New Roman" pitchFamily="18" charset="0"/>
                        </a:rPr>
                        <a:t>Employee ID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latin typeface="Times New Roman" pitchFamily="18" charset="0"/>
                          <a:cs typeface="Times New Roman" pitchFamily="18" charset="0"/>
                        </a:rPr>
                        <a:t>Employee</a:t>
                      </a:r>
                    </a:p>
                    <a:p>
                      <a:r>
                        <a:rPr lang="en-IN" b="0" dirty="0" smtClean="0">
                          <a:latin typeface="Times New Roman" pitchFamily="18" charset="0"/>
                          <a:cs typeface="Times New Roman" pitchFamily="18" charset="0"/>
                        </a:rPr>
                        <a:t>Full</a:t>
                      </a:r>
                      <a:r>
                        <a:rPr lang="en-IN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Name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latin typeface="Times New Roman" pitchFamily="18" charset="0"/>
                          <a:cs typeface="Times New Roman" pitchFamily="18" charset="0"/>
                        </a:rPr>
                        <a:t>Departments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latin typeface="Times New Roman" pitchFamily="18" charset="0"/>
                          <a:cs typeface="Times New Roman" pitchFamily="18" charset="0"/>
                        </a:rPr>
                        <a:t>Unit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latin typeface="Times New Roman" pitchFamily="18" charset="0"/>
                          <a:cs typeface="Times New Roman" pitchFamily="18" charset="0"/>
                        </a:rPr>
                        <a:t>Salary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143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EMP 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₹20,000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14340">
                <a:tc>
                  <a:txBody>
                    <a:bodyPr/>
                    <a:lstStyle/>
                    <a:p>
                      <a:r>
                        <a:rPr lang="en-IN" dirty="0" smtClean="0"/>
                        <a:t>EMP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Lily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₹15,000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143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EMP011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Miller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₹25,000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14340">
                <a:tc>
                  <a:txBody>
                    <a:bodyPr/>
                    <a:lstStyle/>
                    <a:p>
                      <a:r>
                        <a:rPr lang="en-IN" dirty="0" smtClean="0"/>
                        <a:t>EMP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David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₹20,000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 Presentation the “WOW” factors that I used by </a:t>
            </a:r>
            <a:r>
              <a:rPr lang="en-IN" sz="16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using conditional formatting </a:t>
            </a:r>
          </a:p>
          <a:p>
            <a:pPr>
              <a:buNone/>
            </a:pPr>
            <a:r>
              <a:rPr lang="en-IN" sz="16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highlighting  the missing factor in the excel. And also colour the cell using the greater </a:t>
            </a:r>
          </a:p>
          <a:p>
            <a:pPr>
              <a:buNone/>
            </a:pPr>
            <a:r>
              <a:rPr lang="en-IN" sz="16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 symbol.</a:t>
            </a:r>
            <a:r>
              <a:rPr lang="en-IN" sz="1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Apart from presentation “Employee Performance “ denotes the </a:t>
            </a:r>
          </a:p>
          <a:p>
            <a:pPr>
              <a:buNone/>
            </a:pPr>
            <a:r>
              <a:rPr lang="en-IN" sz="1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Motivating the employee, Encourage  the employee .</a:t>
            </a:r>
            <a:endParaRPr lang="en-US" sz="1800" dirty="0" smtClean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u="sng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“WOW” in Our Solution </a:t>
            </a:r>
            <a:r>
              <a:rPr lang="en-IN" sz="32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32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71540" y="3429000"/>
          <a:ext cx="6548460" cy="242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692"/>
                <a:gridCol w="1309692"/>
                <a:gridCol w="1309692"/>
                <a:gridCol w="1309692"/>
                <a:gridCol w="1309692"/>
              </a:tblGrid>
              <a:tr h="48577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US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Start date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End Date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Salary</a:t>
                      </a:r>
                      <a:endParaRPr lang="en-US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Job type</a:t>
                      </a:r>
                      <a:endParaRPr lang="en-US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577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Johnson</a:t>
                      </a:r>
                      <a:endParaRPr lang="en-US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21-Nov-23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10000₹</a:t>
                      </a:r>
                      <a:endParaRPr lang="en-US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Sales</a:t>
                      </a:r>
                      <a:endParaRPr lang="en-US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577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Sam</a:t>
                      </a:r>
                      <a:endParaRPr lang="en-US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31-Aug-22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19500₹</a:t>
                      </a:r>
                      <a:endParaRPr lang="en-US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Marketing</a:t>
                      </a:r>
                      <a:endParaRPr lang="en-US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577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Kiran</a:t>
                      </a:r>
                      <a:endParaRPr lang="en-US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01-Sep-19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18500₹</a:t>
                      </a:r>
                      <a:endParaRPr lang="en-US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Production</a:t>
                      </a:r>
                      <a:endParaRPr lang="en-US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577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Kim</a:t>
                      </a:r>
                      <a:endParaRPr lang="en-US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21-Jul-13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12000₹</a:t>
                      </a:r>
                      <a:endParaRPr lang="en-US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</a:t>
                      </a:r>
                      <a:endParaRPr lang="en-US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299</TotalTime>
  <Words>613</Words>
  <Application>Microsoft Office PowerPoint</Application>
  <PresentationFormat>On-screen Show (4:3)</PresentationFormat>
  <Paragraphs>124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Paper</vt:lpstr>
      <vt:lpstr>Employee Data Analysis using Excel</vt:lpstr>
      <vt:lpstr>Project Title</vt:lpstr>
      <vt:lpstr>Agenda:</vt:lpstr>
      <vt:lpstr>Problem Statement :</vt:lpstr>
      <vt:lpstr>Project Overview :</vt:lpstr>
      <vt:lpstr>Who are the End users:</vt:lpstr>
      <vt:lpstr>Slide 7</vt:lpstr>
      <vt:lpstr>Dataset  Description :</vt:lpstr>
      <vt:lpstr>The “WOW” in Our Solution :</vt:lpstr>
      <vt:lpstr>Modelling  Approach :</vt:lpstr>
      <vt:lpstr>Result &amp; Discussion :</vt:lpstr>
      <vt:lpstr>Conclusion:</vt:lpstr>
      <vt:lpstr>Thanking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Windows User</dc:creator>
  <cp:lastModifiedBy>Windows User</cp:lastModifiedBy>
  <cp:revision>33</cp:revision>
  <dcterms:created xsi:type="dcterms:W3CDTF">2024-08-24T14:47:43Z</dcterms:created>
  <dcterms:modified xsi:type="dcterms:W3CDTF">2024-08-30T12:43:52Z</dcterms:modified>
</cp:coreProperties>
</file>