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78" r:id="rId2"/>
    <p:sldId id="256" r:id="rId3"/>
    <p:sldId id="258" r:id="rId4"/>
    <p:sldId id="267" r:id="rId5"/>
    <p:sldId id="268" r:id="rId6"/>
    <p:sldId id="269" r:id="rId7"/>
    <p:sldId id="270" r:id="rId8"/>
    <p:sldId id="271" r:id="rId9"/>
    <p:sldId id="272" r:id="rId10"/>
    <p:sldId id="273" r:id="rId11"/>
    <p:sldId id="274" r:id="rId12"/>
    <p:sldId id="275" r:id="rId13"/>
    <p:sldId id="276"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ya varshini" initials="Kv" lastIdx="1" clrIdx="0">
    <p:extLst>
      <p:ext uri="{19B8F6BF-5375-455C-9EA6-DF929625EA0E}">
        <p15:presenceInfo xmlns:p15="http://schemas.microsoft.com/office/powerpoint/2012/main" userId="37e45d7836eb47e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7" d="100"/>
          <a:sy n="87" d="100"/>
        </p:scale>
        <p:origin x="38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916FDE3-3503-4009-B95C-C67DB1F2ECFC}" type="datetimeFigureOut">
              <a:rPr lang="en-SG" smtClean="0"/>
              <a:t>10/1/2025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0E7753C-4D63-4DC0-8238-E10B5F631F66}" type="slidenum">
              <a:rPr lang="en-SG" smtClean="0"/>
              <a:t>‹#›</a:t>
            </a:fld>
            <a:endParaRPr lang="en-SG"/>
          </a:p>
        </p:txBody>
      </p:sp>
    </p:spTree>
    <p:extLst>
      <p:ext uri="{BB962C8B-B14F-4D97-AF65-F5344CB8AC3E}">
        <p14:creationId xmlns:p14="http://schemas.microsoft.com/office/powerpoint/2010/main" val="1399287576"/>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16FDE3-3503-4009-B95C-C67DB1F2ECFC}" type="datetimeFigureOut">
              <a:rPr lang="en-SG" smtClean="0"/>
              <a:t>10/1/2025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0E7753C-4D63-4DC0-8238-E10B5F631F66}" type="slidenum">
              <a:rPr lang="en-SG" smtClean="0"/>
              <a:t>‹#›</a:t>
            </a:fld>
            <a:endParaRPr lang="en-SG"/>
          </a:p>
        </p:txBody>
      </p:sp>
    </p:spTree>
    <p:extLst>
      <p:ext uri="{BB962C8B-B14F-4D97-AF65-F5344CB8AC3E}">
        <p14:creationId xmlns:p14="http://schemas.microsoft.com/office/powerpoint/2010/main" val="2068736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16FDE3-3503-4009-B95C-C67DB1F2ECFC}" type="datetimeFigureOut">
              <a:rPr lang="en-SG" smtClean="0"/>
              <a:t>10/1/2025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0E7753C-4D63-4DC0-8238-E10B5F631F66}" type="slidenum">
              <a:rPr lang="en-SG" smtClean="0"/>
              <a:t>‹#›</a:t>
            </a:fld>
            <a:endParaRPr lang="en-SG"/>
          </a:p>
        </p:txBody>
      </p:sp>
    </p:spTree>
    <p:extLst>
      <p:ext uri="{BB962C8B-B14F-4D97-AF65-F5344CB8AC3E}">
        <p14:creationId xmlns:p14="http://schemas.microsoft.com/office/powerpoint/2010/main" val="3920221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916FDE3-3503-4009-B95C-C67DB1F2ECFC}" type="datetimeFigureOut">
              <a:rPr lang="en-SG" smtClean="0"/>
              <a:t>10/1/2025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0E7753C-4D63-4DC0-8238-E10B5F631F66}" type="slidenum">
              <a:rPr lang="en-SG" smtClean="0"/>
              <a:t>‹#›</a:t>
            </a:fld>
            <a:endParaRPr lang="en-SG"/>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91061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16FDE3-3503-4009-B95C-C67DB1F2ECFC}" type="datetimeFigureOut">
              <a:rPr lang="en-SG" smtClean="0"/>
              <a:t>10/1/2025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0E7753C-4D63-4DC0-8238-E10B5F631F66}" type="slidenum">
              <a:rPr lang="en-SG" smtClean="0"/>
              <a:t>‹#›</a:t>
            </a:fld>
            <a:endParaRPr lang="en-SG"/>
          </a:p>
        </p:txBody>
      </p:sp>
    </p:spTree>
    <p:extLst>
      <p:ext uri="{BB962C8B-B14F-4D97-AF65-F5344CB8AC3E}">
        <p14:creationId xmlns:p14="http://schemas.microsoft.com/office/powerpoint/2010/main" val="17161752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16FDE3-3503-4009-B95C-C67DB1F2ECFC}" type="datetimeFigureOut">
              <a:rPr lang="en-SG" smtClean="0"/>
              <a:t>10/1/2025</a:t>
            </a:fld>
            <a:endParaRPr lang="en-SG"/>
          </a:p>
        </p:txBody>
      </p:sp>
      <p:sp>
        <p:nvSpPr>
          <p:cNvPr id="4"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0E7753C-4D63-4DC0-8238-E10B5F631F66}" type="slidenum">
              <a:rPr lang="en-SG" smtClean="0"/>
              <a:t>‹#›</a:t>
            </a:fld>
            <a:endParaRPr lang="en-SG"/>
          </a:p>
        </p:txBody>
      </p:sp>
    </p:spTree>
    <p:extLst>
      <p:ext uri="{BB962C8B-B14F-4D97-AF65-F5344CB8AC3E}">
        <p14:creationId xmlns:p14="http://schemas.microsoft.com/office/powerpoint/2010/main" val="216288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916FDE3-3503-4009-B95C-C67DB1F2ECFC}" type="datetimeFigureOut">
              <a:rPr lang="en-SG" smtClean="0"/>
              <a:t>10/1/2025</a:t>
            </a:fld>
            <a:endParaRPr lang="en-SG"/>
          </a:p>
        </p:txBody>
      </p:sp>
      <p:sp>
        <p:nvSpPr>
          <p:cNvPr id="4"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0E7753C-4D63-4DC0-8238-E10B5F631F66}" type="slidenum">
              <a:rPr lang="en-SG" smtClean="0"/>
              <a:t>‹#›</a:t>
            </a:fld>
            <a:endParaRPr lang="en-SG"/>
          </a:p>
        </p:txBody>
      </p:sp>
    </p:spTree>
    <p:extLst>
      <p:ext uri="{BB962C8B-B14F-4D97-AF65-F5344CB8AC3E}">
        <p14:creationId xmlns:p14="http://schemas.microsoft.com/office/powerpoint/2010/main" val="3231628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6FDE3-3503-4009-B95C-C67DB1F2ECFC}" type="datetimeFigureOut">
              <a:rPr lang="en-SG" smtClean="0"/>
              <a:t>10/1/2025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0E7753C-4D63-4DC0-8238-E10B5F631F66}" type="slidenum">
              <a:rPr lang="en-SG" smtClean="0"/>
              <a:t>‹#›</a:t>
            </a:fld>
            <a:endParaRPr lang="en-SG"/>
          </a:p>
        </p:txBody>
      </p:sp>
    </p:spTree>
    <p:extLst>
      <p:ext uri="{BB962C8B-B14F-4D97-AF65-F5344CB8AC3E}">
        <p14:creationId xmlns:p14="http://schemas.microsoft.com/office/powerpoint/2010/main" val="3782898116"/>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6FDE3-3503-4009-B95C-C67DB1F2ECFC}" type="datetimeFigureOut">
              <a:rPr lang="en-SG" smtClean="0"/>
              <a:t>10/1/2025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0E7753C-4D63-4DC0-8238-E10B5F631F66}" type="slidenum">
              <a:rPr lang="en-SG" smtClean="0"/>
              <a:t>‹#›</a:t>
            </a:fld>
            <a:endParaRPr lang="en-SG"/>
          </a:p>
        </p:txBody>
      </p:sp>
    </p:spTree>
    <p:extLst>
      <p:ext uri="{BB962C8B-B14F-4D97-AF65-F5344CB8AC3E}">
        <p14:creationId xmlns:p14="http://schemas.microsoft.com/office/powerpoint/2010/main" val="548079003"/>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916FDE3-3503-4009-B95C-C67DB1F2ECFC}" type="datetimeFigureOut">
              <a:rPr lang="en-SG" smtClean="0"/>
              <a:t>10/1/2025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0E7753C-4D63-4DC0-8238-E10B5F631F66}" type="slidenum">
              <a:rPr lang="en-SG" smtClean="0"/>
              <a:t>‹#›</a:t>
            </a:fld>
            <a:endParaRPr lang="en-SG"/>
          </a:p>
        </p:txBody>
      </p:sp>
    </p:spTree>
    <p:extLst>
      <p:ext uri="{BB962C8B-B14F-4D97-AF65-F5344CB8AC3E}">
        <p14:creationId xmlns:p14="http://schemas.microsoft.com/office/powerpoint/2010/main" val="409471770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16FDE3-3503-4009-B95C-C67DB1F2ECFC}" type="datetimeFigureOut">
              <a:rPr lang="en-SG" smtClean="0"/>
              <a:t>10/1/2025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0E7753C-4D63-4DC0-8238-E10B5F631F66}" type="slidenum">
              <a:rPr lang="en-SG" smtClean="0"/>
              <a:t>‹#›</a:t>
            </a:fld>
            <a:endParaRPr lang="en-SG"/>
          </a:p>
        </p:txBody>
      </p:sp>
    </p:spTree>
    <p:extLst>
      <p:ext uri="{BB962C8B-B14F-4D97-AF65-F5344CB8AC3E}">
        <p14:creationId xmlns:p14="http://schemas.microsoft.com/office/powerpoint/2010/main" val="1573579749"/>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16FDE3-3503-4009-B95C-C67DB1F2ECFC}" type="datetimeFigureOut">
              <a:rPr lang="en-SG" smtClean="0"/>
              <a:t>10/1/2025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0E7753C-4D63-4DC0-8238-E10B5F631F66}" type="slidenum">
              <a:rPr lang="en-SG" smtClean="0"/>
              <a:t>‹#›</a:t>
            </a:fld>
            <a:endParaRPr lang="en-SG"/>
          </a:p>
        </p:txBody>
      </p:sp>
    </p:spTree>
    <p:extLst>
      <p:ext uri="{BB962C8B-B14F-4D97-AF65-F5344CB8AC3E}">
        <p14:creationId xmlns:p14="http://schemas.microsoft.com/office/powerpoint/2010/main" val="2418352817"/>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16FDE3-3503-4009-B95C-C67DB1F2ECFC}" type="datetimeFigureOut">
              <a:rPr lang="en-SG" smtClean="0"/>
              <a:t>10/1/2025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0E7753C-4D63-4DC0-8238-E10B5F631F66}" type="slidenum">
              <a:rPr lang="en-SG" smtClean="0"/>
              <a:t>‹#›</a:t>
            </a:fld>
            <a:endParaRPr lang="en-SG"/>
          </a:p>
        </p:txBody>
      </p:sp>
    </p:spTree>
    <p:extLst>
      <p:ext uri="{BB962C8B-B14F-4D97-AF65-F5344CB8AC3E}">
        <p14:creationId xmlns:p14="http://schemas.microsoft.com/office/powerpoint/2010/main" val="2766906326"/>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916FDE3-3503-4009-B95C-C67DB1F2ECFC}" type="datetimeFigureOut">
              <a:rPr lang="en-SG" smtClean="0"/>
              <a:t>10/1/2025</a:t>
            </a:fld>
            <a:endParaRPr lang="en-SG"/>
          </a:p>
        </p:txBody>
      </p:sp>
      <p:sp>
        <p:nvSpPr>
          <p:cNvPr id="5" name="Footer Placeholder 3"/>
          <p:cNvSpPr>
            <a:spLocks noGrp="1"/>
          </p:cNvSpPr>
          <p:nvPr>
            <p:ph type="ftr" sz="quarter" idx="11"/>
          </p:nvPr>
        </p:nvSpPr>
        <p:spPr/>
        <p:txBody>
          <a:bodyPr/>
          <a:lstStyle/>
          <a:p>
            <a:endParaRPr lang="en-SG"/>
          </a:p>
        </p:txBody>
      </p:sp>
      <p:sp>
        <p:nvSpPr>
          <p:cNvPr id="6" name="Slide Number Placeholder 4"/>
          <p:cNvSpPr>
            <a:spLocks noGrp="1"/>
          </p:cNvSpPr>
          <p:nvPr>
            <p:ph type="sldNum" sz="quarter" idx="12"/>
          </p:nvPr>
        </p:nvSpPr>
        <p:spPr/>
        <p:txBody>
          <a:bodyPr/>
          <a:lstStyle/>
          <a:p>
            <a:fld id="{B0E7753C-4D63-4DC0-8238-E10B5F631F66}" type="slidenum">
              <a:rPr lang="en-SG" smtClean="0"/>
              <a:t>‹#›</a:t>
            </a:fld>
            <a:endParaRPr lang="en-SG"/>
          </a:p>
        </p:txBody>
      </p:sp>
    </p:spTree>
    <p:extLst>
      <p:ext uri="{BB962C8B-B14F-4D97-AF65-F5344CB8AC3E}">
        <p14:creationId xmlns:p14="http://schemas.microsoft.com/office/powerpoint/2010/main" val="3079090858"/>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916FDE3-3503-4009-B95C-C67DB1F2ECFC}" type="datetimeFigureOut">
              <a:rPr lang="en-SG" smtClean="0"/>
              <a:t>10/1/2025</a:t>
            </a:fld>
            <a:endParaRPr lang="en-SG"/>
          </a:p>
        </p:txBody>
      </p:sp>
      <p:sp>
        <p:nvSpPr>
          <p:cNvPr id="5" name="Footer Placeholder 2"/>
          <p:cNvSpPr>
            <a:spLocks noGrp="1"/>
          </p:cNvSpPr>
          <p:nvPr>
            <p:ph type="ftr" sz="quarter" idx="11"/>
          </p:nvPr>
        </p:nvSpPr>
        <p:spPr/>
        <p:txBody>
          <a:bodyPr/>
          <a:lstStyle/>
          <a:p>
            <a:endParaRPr lang="en-SG"/>
          </a:p>
        </p:txBody>
      </p:sp>
      <p:sp>
        <p:nvSpPr>
          <p:cNvPr id="6" name="Slide Number Placeholder 3"/>
          <p:cNvSpPr>
            <a:spLocks noGrp="1"/>
          </p:cNvSpPr>
          <p:nvPr>
            <p:ph type="sldNum" sz="quarter" idx="12"/>
          </p:nvPr>
        </p:nvSpPr>
        <p:spPr/>
        <p:txBody>
          <a:bodyPr/>
          <a:lstStyle/>
          <a:p>
            <a:fld id="{B0E7753C-4D63-4DC0-8238-E10B5F631F66}" type="slidenum">
              <a:rPr lang="en-SG" smtClean="0"/>
              <a:t>‹#›</a:t>
            </a:fld>
            <a:endParaRPr lang="en-SG"/>
          </a:p>
        </p:txBody>
      </p:sp>
    </p:spTree>
    <p:extLst>
      <p:ext uri="{BB962C8B-B14F-4D97-AF65-F5344CB8AC3E}">
        <p14:creationId xmlns:p14="http://schemas.microsoft.com/office/powerpoint/2010/main" val="1508287136"/>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916FDE3-3503-4009-B95C-C67DB1F2ECFC}" type="datetimeFigureOut">
              <a:rPr lang="en-SG" smtClean="0"/>
              <a:t>10/1/2025</a:t>
            </a:fld>
            <a:endParaRPr lang="en-SG"/>
          </a:p>
        </p:txBody>
      </p:sp>
      <p:sp>
        <p:nvSpPr>
          <p:cNvPr id="5" name="Footer Placeholder 5"/>
          <p:cNvSpPr>
            <a:spLocks noGrp="1"/>
          </p:cNvSpPr>
          <p:nvPr>
            <p:ph type="ftr" sz="quarter" idx="11"/>
          </p:nvPr>
        </p:nvSpPr>
        <p:spPr/>
        <p:txBody>
          <a:bodyPr/>
          <a:lstStyle/>
          <a:p>
            <a:endParaRPr lang="en-SG"/>
          </a:p>
        </p:txBody>
      </p:sp>
      <p:sp>
        <p:nvSpPr>
          <p:cNvPr id="6" name="Slide Number Placeholder 6"/>
          <p:cNvSpPr>
            <a:spLocks noGrp="1"/>
          </p:cNvSpPr>
          <p:nvPr>
            <p:ph type="sldNum" sz="quarter" idx="12"/>
          </p:nvPr>
        </p:nvSpPr>
        <p:spPr/>
        <p:txBody>
          <a:bodyPr/>
          <a:lstStyle/>
          <a:p>
            <a:fld id="{B0E7753C-4D63-4DC0-8238-E10B5F631F66}" type="slidenum">
              <a:rPr lang="en-SG" smtClean="0"/>
              <a:t>‹#›</a:t>
            </a:fld>
            <a:endParaRPr lang="en-SG"/>
          </a:p>
        </p:txBody>
      </p:sp>
    </p:spTree>
    <p:extLst>
      <p:ext uri="{BB962C8B-B14F-4D97-AF65-F5344CB8AC3E}">
        <p14:creationId xmlns:p14="http://schemas.microsoft.com/office/powerpoint/2010/main" val="1936968045"/>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16FDE3-3503-4009-B95C-C67DB1F2ECFC}" type="datetimeFigureOut">
              <a:rPr lang="en-SG" smtClean="0"/>
              <a:t>10/1/2025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0E7753C-4D63-4DC0-8238-E10B5F631F66}" type="slidenum">
              <a:rPr lang="en-SG" smtClean="0"/>
              <a:t>‹#›</a:t>
            </a:fld>
            <a:endParaRPr lang="en-SG"/>
          </a:p>
        </p:txBody>
      </p:sp>
    </p:spTree>
    <p:extLst>
      <p:ext uri="{BB962C8B-B14F-4D97-AF65-F5344CB8AC3E}">
        <p14:creationId xmlns:p14="http://schemas.microsoft.com/office/powerpoint/2010/main" val="612907850"/>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916FDE3-3503-4009-B95C-C67DB1F2ECFC}" type="datetimeFigureOut">
              <a:rPr lang="en-SG" smtClean="0"/>
              <a:t>10/1/2025</a:t>
            </a:fld>
            <a:endParaRPr lang="en-SG"/>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SG"/>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0E7753C-4D63-4DC0-8238-E10B5F631F66}" type="slidenum">
              <a:rPr lang="en-SG" smtClean="0"/>
              <a:t>‹#›</a:t>
            </a:fld>
            <a:endParaRPr lang="en-SG"/>
          </a:p>
        </p:txBody>
      </p:sp>
    </p:spTree>
    <p:extLst>
      <p:ext uri="{BB962C8B-B14F-4D97-AF65-F5344CB8AC3E}">
        <p14:creationId xmlns:p14="http://schemas.microsoft.com/office/powerpoint/2010/main" val="4279696611"/>
      </p:ext>
    </p:extLst>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 id="2147484008" r:id="rId12"/>
    <p:sldLayoutId id="2147484009" r:id="rId13"/>
    <p:sldLayoutId id="2147484010" r:id="rId14"/>
    <p:sldLayoutId id="2147484011" r:id="rId15"/>
    <p:sldLayoutId id="2147484012" r:id="rId16"/>
    <p:sldLayoutId id="2147484013" r:id="rId17"/>
  </p:sldLayoutIdLst>
  <p:transition spd="slow">
    <p:wipe/>
  </p:transition>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A9DB-71D8-B93F-29EE-C80220F20DB7}"/>
              </a:ext>
            </a:extLst>
          </p:cNvPr>
          <p:cNvSpPr>
            <a:spLocks noGrp="1"/>
          </p:cNvSpPr>
          <p:nvPr>
            <p:ph type="title"/>
          </p:nvPr>
        </p:nvSpPr>
        <p:spPr>
          <a:xfrm>
            <a:off x="1210938" y="1626703"/>
            <a:ext cx="9528595" cy="2064830"/>
          </a:xfrm>
        </p:spPr>
        <p:txBody>
          <a:bodyPr/>
          <a:lstStyle/>
          <a:p>
            <a:pPr algn="ctr"/>
            <a:r>
              <a:rPr lang="en-US" b="1" dirty="0">
                <a:latin typeface="Algerian" panose="04020705040A02060702" pitchFamily="82" charset="0"/>
              </a:rPr>
              <a:t>Data Science</a:t>
            </a:r>
            <a:br>
              <a:rPr lang="en-US" b="1" dirty="0">
                <a:latin typeface="Algerian" panose="04020705040A02060702" pitchFamily="82" charset="0"/>
              </a:rPr>
            </a:br>
            <a:r>
              <a:rPr lang="en-US" b="1" dirty="0">
                <a:latin typeface="Algerian" panose="04020705040A02060702" pitchFamily="82" charset="0"/>
              </a:rPr>
              <a:t>Capstone Project</a:t>
            </a:r>
            <a:endParaRPr lang="en-IN" b="1" dirty="0">
              <a:latin typeface="Algerian" panose="04020705040A02060702" pitchFamily="82" charset="0"/>
            </a:endParaRPr>
          </a:p>
        </p:txBody>
      </p:sp>
      <p:sp>
        <p:nvSpPr>
          <p:cNvPr id="3" name="Text Placeholder 2">
            <a:extLst>
              <a:ext uri="{FF2B5EF4-FFF2-40B4-BE49-F238E27FC236}">
                <a16:creationId xmlns:a16="http://schemas.microsoft.com/office/drawing/2014/main" id="{30DDD838-1804-F7B2-D026-AF6C9BC139D3}"/>
              </a:ext>
            </a:extLst>
          </p:cNvPr>
          <p:cNvSpPr>
            <a:spLocks noGrp="1"/>
          </p:cNvSpPr>
          <p:nvPr>
            <p:ph type="body" idx="1"/>
          </p:nvPr>
        </p:nvSpPr>
        <p:spPr>
          <a:xfrm>
            <a:off x="8464418" y="4242304"/>
            <a:ext cx="5054082" cy="1231534"/>
          </a:xfrm>
        </p:spPr>
        <p:txBody>
          <a:bodyPr/>
          <a:lstStyle/>
          <a:p>
            <a:r>
              <a:rPr lang="en-US" sz="2400" b="1" dirty="0"/>
              <a:t>-</a:t>
            </a:r>
            <a:r>
              <a:rPr lang="en-US" sz="2400" b="1" dirty="0" err="1">
                <a:latin typeface="Algerian" panose="04020705040A02060702" pitchFamily="82" charset="0"/>
              </a:rPr>
              <a:t>SowmIya</a:t>
            </a:r>
            <a:r>
              <a:rPr lang="en-US" b="1" dirty="0">
                <a:latin typeface="Algerian" panose="04020705040A02060702" pitchFamily="82" charset="0"/>
              </a:rPr>
              <a:t>. </a:t>
            </a:r>
            <a:r>
              <a:rPr lang="en-US" sz="2400" b="1" dirty="0">
                <a:latin typeface="Algerian" panose="04020705040A02060702" pitchFamily="82" charset="0"/>
              </a:rPr>
              <a:t>r</a:t>
            </a:r>
            <a:endParaRPr lang="en-IN" sz="2400" b="1" dirty="0">
              <a:latin typeface="Algerian" panose="04020705040A02060702" pitchFamily="82" charset="0"/>
            </a:endParaRPr>
          </a:p>
        </p:txBody>
      </p:sp>
    </p:spTree>
    <p:extLst>
      <p:ext uri="{BB962C8B-B14F-4D97-AF65-F5344CB8AC3E}">
        <p14:creationId xmlns:p14="http://schemas.microsoft.com/office/powerpoint/2010/main" val="1206641036"/>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50A99-B34F-DB42-0F3D-69D53FFF7013}"/>
              </a:ext>
            </a:extLst>
          </p:cNvPr>
          <p:cNvSpPr>
            <a:spLocks noGrp="1"/>
          </p:cNvSpPr>
          <p:nvPr>
            <p:ph type="title"/>
          </p:nvPr>
        </p:nvSpPr>
        <p:spPr>
          <a:xfrm>
            <a:off x="677334" y="473768"/>
            <a:ext cx="8596668" cy="1320800"/>
          </a:xfrm>
        </p:spPr>
        <p:txBody>
          <a:bodyPr/>
          <a:lstStyle/>
          <a:p>
            <a:r>
              <a:rPr lang="en-IN" dirty="0"/>
              <a:t>Referee Analysis</a:t>
            </a:r>
          </a:p>
        </p:txBody>
      </p:sp>
      <p:sp>
        <p:nvSpPr>
          <p:cNvPr id="3" name="Content Placeholder 2">
            <a:extLst>
              <a:ext uri="{FF2B5EF4-FFF2-40B4-BE49-F238E27FC236}">
                <a16:creationId xmlns:a16="http://schemas.microsoft.com/office/drawing/2014/main" id="{5DFF7C9A-2802-E1DF-148A-C90F400BE893}"/>
              </a:ext>
            </a:extLst>
          </p:cNvPr>
          <p:cNvSpPr>
            <a:spLocks noGrp="1"/>
          </p:cNvSpPr>
          <p:nvPr>
            <p:ph idx="1"/>
          </p:nvPr>
        </p:nvSpPr>
        <p:spPr>
          <a:xfrm>
            <a:off x="677334" y="1441742"/>
            <a:ext cx="5779450" cy="4538791"/>
          </a:xfrm>
        </p:spPr>
        <p:txBody>
          <a:bodyPr>
            <a:normAutofit fontScale="92500" lnSpcReduction="20000"/>
          </a:bodyPr>
          <a:lstStyle/>
          <a:p>
            <a:pPr marL="0" indent="0">
              <a:buNone/>
            </a:pPr>
            <a:r>
              <a:rPr lang="en-US" sz="2400" dirty="0"/>
              <a:t>Yellow and Red Cards Distribution per Referee.</a:t>
            </a:r>
          </a:p>
          <a:p>
            <a:pPr marL="0" indent="0">
              <a:buNone/>
            </a:pPr>
            <a:endParaRPr lang="en-US" sz="2400" dirty="0"/>
          </a:p>
          <a:p>
            <a:pPr marL="0" indent="0">
              <a:buNone/>
            </a:pPr>
            <a:r>
              <a:rPr lang="en-US" sz="2800" dirty="0"/>
              <a:t>Interpretation</a:t>
            </a:r>
            <a:r>
              <a:rPr lang="en-US" sz="2400" dirty="0"/>
              <a:t>:</a:t>
            </a:r>
          </a:p>
          <a:p>
            <a:r>
              <a:rPr lang="en-US" sz="2300" dirty="0"/>
              <a:t>The bar chart displays the total number of yellow and red cards issued by each referee.</a:t>
            </a:r>
          </a:p>
          <a:p>
            <a:r>
              <a:rPr lang="en-US" sz="2300" dirty="0"/>
              <a:t>Yellow Cards: Represented by yellow bars, showing which referees gave the most warnings.</a:t>
            </a:r>
          </a:p>
          <a:p>
            <a:r>
              <a:rPr lang="en-US" sz="2300" dirty="0"/>
              <a:t>Red Cards: Represented by red bars stacked on top, highlighting stricter actions</a:t>
            </a:r>
            <a:r>
              <a:rPr lang="en-US" sz="2300" dirty="0" smtClean="0"/>
              <a:t>.</a:t>
            </a:r>
            <a:endParaRPr lang="en-US" sz="2300" dirty="0"/>
          </a:p>
          <a:p>
            <a:pPr marL="0" indent="0">
              <a:buNone/>
            </a:pPr>
            <a:endParaRPr lang="en-US" sz="2600" dirty="0"/>
          </a:p>
          <a:p>
            <a:pPr marL="0" indent="0">
              <a:buNone/>
            </a:pPr>
            <a:endParaRPr lang="en-IN" sz="2400" dirty="0"/>
          </a:p>
        </p:txBody>
      </p:sp>
      <p:pic>
        <p:nvPicPr>
          <p:cNvPr id="5" name="Picture 4">
            <a:extLst>
              <a:ext uri="{FF2B5EF4-FFF2-40B4-BE49-F238E27FC236}">
                <a16:creationId xmlns:a16="http://schemas.microsoft.com/office/drawing/2014/main" id="{80942182-4E30-2BCC-B165-2BA21EC53D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8710" y="1227558"/>
            <a:ext cx="4949890" cy="4677941"/>
          </a:xfrm>
          <a:prstGeom prst="rect">
            <a:avLst/>
          </a:prstGeom>
        </p:spPr>
      </p:pic>
    </p:spTree>
    <p:extLst>
      <p:ext uri="{BB962C8B-B14F-4D97-AF65-F5344CB8AC3E}">
        <p14:creationId xmlns:p14="http://schemas.microsoft.com/office/powerpoint/2010/main" val="3404373381"/>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FD84C-11DB-8868-AB14-19E9D343B3C3}"/>
              </a:ext>
            </a:extLst>
          </p:cNvPr>
          <p:cNvSpPr>
            <a:spLocks noGrp="1"/>
          </p:cNvSpPr>
          <p:nvPr>
            <p:ph type="title"/>
          </p:nvPr>
        </p:nvSpPr>
        <p:spPr>
          <a:xfrm>
            <a:off x="677334" y="317275"/>
            <a:ext cx="8596668" cy="1320800"/>
          </a:xfrm>
        </p:spPr>
        <p:txBody>
          <a:bodyPr/>
          <a:lstStyle/>
          <a:p>
            <a:r>
              <a:rPr lang="en-IN" dirty="0"/>
              <a:t>Contract Management Analysis</a:t>
            </a:r>
          </a:p>
        </p:txBody>
      </p:sp>
      <p:sp>
        <p:nvSpPr>
          <p:cNvPr id="3" name="Content Placeholder 2">
            <a:extLst>
              <a:ext uri="{FF2B5EF4-FFF2-40B4-BE49-F238E27FC236}">
                <a16:creationId xmlns:a16="http://schemas.microsoft.com/office/drawing/2014/main" id="{FBBAA079-A9F4-45E6-A8C7-1741AA118387}"/>
              </a:ext>
            </a:extLst>
          </p:cNvPr>
          <p:cNvSpPr>
            <a:spLocks noGrp="1"/>
          </p:cNvSpPr>
          <p:nvPr>
            <p:ph idx="1"/>
          </p:nvPr>
        </p:nvSpPr>
        <p:spPr>
          <a:xfrm>
            <a:off x="677334" y="1180875"/>
            <a:ext cx="5070323" cy="4716072"/>
          </a:xfrm>
        </p:spPr>
        <p:txBody>
          <a:bodyPr>
            <a:normAutofit lnSpcReduction="10000"/>
          </a:bodyPr>
          <a:lstStyle/>
          <a:p>
            <a:pPr marL="0" indent="0">
              <a:buNone/>
            </a:pPr>
            <a:r>
              <a:rPr lang="en-US" sz="2400" dirty="0"/>
              <a:t>Average attendance per season for home games (Descriptive Analysis)</a:t>
            </a:r>
          </a:p>
          <a:p>
            <a:pPr marL="0" indent="0">
              <a:buNone/>
            </a:pPr>
            <a:endParaRPr lang="en-US" sz="2400" dirty="0"/>
          </a:p>
          <a:p>
            <a:pPr marL="0" indent="0">
              <a:buNone/>
            </a:pPr>
            <a:r>
              <a:rPr lang="en-US" sz="2200" dirty="0"/>
              <a:t>Interpretation: </a:t>
            </a:r>
          </a:p>
          <a:p>
            <a:r>
              <a:rPr lang="en-US" sz="2000" dirty="0"/>
              <a:t>This code calculates the average attendance for home games grouped by season. The line graph illustrates how attendance varies across different seasons. It provides insight into how the team's performance, player popularity, or stadium changes affect the fan attendance at home games.</a:t>
            </a:r>
          </a:p>
          <a:p>
            <a:pPr marL="0" indent="0">
              <a:buNone/>
            </a:pPr>
            <a:endParaRPr lang="en-IN" sz="2400" dirty="0"/>
          </a:p>
        </p:txBody>
      </p:sp>
      <p:pic>
        <p:nvPicPr>
          <p:cNvPr id="5" name="Picture 4">
            <a:extLst>
              <a:ext uri="{FF2B5EF4-FFF2-40B4-BE49-F238E27FC236}">
                <a16:creationId xmlns:a16="http://schemas.microsoft.com/office/drawing/2014/main" id="{E3304CC0-7579-E01F-76D3-E6B4CF7EC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12720"/>
            <a:ext cx="5828035" cy="3922970"/>
          </a:xfrm>
          <a:prstGeom prst="rect">
            <a:avLst/>
          </a:prstGeom>
        </p:spPr>
      </p:pic>
    </p:spTree>
    <p:extLst>
      <p:ext uri="{BB962C8B-B14F-4D97-AF65-F5344CB8AC3E}">
        <p14:creationId xmlns:p14="http://schemas.microsoft.com/office/powerpoint/2010/main" val="3606250680"/>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D5E9E-C706-F9C9-AA1E-1517FFE9604D}"/>
              </a:ext>
            </a:extLst>
          </p:cNvPr>
          <p:cNvSpPr>
            <a:spLocks noGrp="1"/>
          </p:cNvSpPr>
          <p:nvPr>
            <p:ph type="title"/>
          </p:nvPr>
        </p:nvSpPr>
        <p:spPr>
          <a:xfrm>
            <a:off x="692764" y="427113"/>
            <a:ext cx="9708536" cy="1125894"/>
          </a:xfrm>
        </p:spPr>
        <p:txBody>
          <a:bodyPr>
            <a:normAutofit fontScale="90000"/>
          </a:bodyPr>
          <a:lstStyle/>
          <a:p>
            <a:r>
              <a:rPr lang="en-US" dirty="0"/>
              <a:t>Player Attributes and Demographics Analysis</a:t>
            </a:r>
            <a:endParaRPr lang="en-IN" dirty="0"/>
          </a:p>
        </p:txBody>
      </p:sp>
      <p:sp>
        <p:nvSpPr>
          <p:cNvPr id="3" name="Content Placeholder 2">
            <a:extLst>
              <a:ext uri="{FF2B5EF4-FFF2-40B4-BE49-F238E27FC236}">
                <a16:creationId xmlns:a16="http://schemas.microsoft.com/office/drawing/2014/main" id="{B0893747-40AA-41F2-6781-ED2F2673862C}"/>
              </a:ext>
            </a:extLst>
          </p:cNvPr>
          <p:cNvSpPr>
            <a:spLocks noGrp="1"/>
          </p:cNvSpPr>
          <p:nvPr>
            <p:ph idx="1"/>
          </p:nvPr>
        </p:nvSpPr>
        <p:spPr>
          <a:xfrm>
            <a:off x="640011" y="1666064"/>
            <a:ext cx="5303588" cy="4482806"/>
          </a:xfrm>
        </p:spPr>
        <p:txBody>
          <a:bodyPr>
            <a:normAutofit lnSpcReduction="10000"/>
          </a:bodyPr>
          <a:lstStyle/>
          <a:p>
            <a:pPr marL="0" indent="0">
              <a:buNone/>
            </a:pPr>
            <a:r>
              <a:rPr lang="en-US" sz="2400" dirty="0"/>
              <a:t>Can we group players into clusters based on their market value and goals scored</a:t>
            </a:r>
          </a:p>
          <a:p>
            <a:pPr marL="0" indent="0">
              <a:buNone/>
            </a:pPr>
            <a:endParaRPr lang="en-US" sz="2400" dirty="0"/>
          </a:p>
          <a:p>
            <a:pPr marL="0" indent="0">
              <a:buNone/>
            </a:pPr>
            <a:r>
              <a:rPr lang="en-US" sz="2200" dirty="0"/>
              <a:t>Interpretation:</a:t>
            </a:r>
          </a:p>
          <a:p>
            <a:r>
              <a:rPr lang="en-US" sz="2000" dirty="0"/>
              <a:t>The K-means clustering algorithm groups players based on their market value and goals scored. Players with similar characteristics are assigned to the same cluster. The scatter plot helps visualize the groups, which can identify high-performing players who may be undervalued or overvalued.</a:t>
            </a:r>
          </a:p>
          <a:p>
            <a:pPr marL="0" indent="0">
              <a:buNone/>
            </a:pPr>
            <a:endParaRPr lang="en-IN" sz="2400" dirty="0"/>
          </a:p>
        </p:txBody>
      </p:sp>
      <p:pic>
        <p:nvPicPr>
          <p:cNvPr id="5" name="Picture 4">
            <a:extLst>
              <a:ext uri="{FF2B5EF4-FFF2-40B4-BE49-F238E27FC236}">
                <a16:creationId xmlns:a16="http://schemas.microsoft.com/office/drawing/2014/main" id="{63060935-1419-18FD-4BAA-601AB85E2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3" y="1782147"/>
            <a:ext cx="5455989" cy="4504353"/>
          </a:xfrm>
          <a:prstGeom prst="rect">
            <a:avLst/>
          </a:prstGeom>
        </p:spPr>
      </p:pic>
    </p:spTree>
    <p:extLst>
      <p:ext uri="{BB962C8B-B14F-4D97-AF65-F5344CB8AC3E}">
        <p14:creationId xmlns:p14="http://schemas.microsoft.com/office/powerpoint/2010/main" val="4292631055"/>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73FF-A4CA-F85C-A046-7E7CE44F91FC}"/>
              </a:ext>
            </a:extLst>
          </p:cNvPr>
          <p:cNvSpPr>
            <a:spLocks noGrp="1"/>
          </p:cNvSpPr>
          <p:nvPr>
            <p:ph type="title"/>
          </p:nvPr>
        </p:nvSpPr>
        <p:spPr>
          <a:xfrm>
            <a:off x="571466" y="163469"/>
            <a:ext cx="9404723" cy="1400530"/>
          </a:xfrm>
        </p:spPr>
        <p:txBody>
          <a:bodyPr/>
          <a:lstStyle/>
          <a:p>
            <a:r>
              <a:rPr lang="en-IN" dirty="0"/>
              <a:t>Conclusion:</a:t>
            </a:r>
          </a:p>
        </p:txBody>
      </p:sp>
      <p:sp>
        <p:nvSpPr>
          <p:cNvPr id="3" name="Content Placeholder 2">
            <a:extLst>
              <a:ext uri="{FF2B5EF4-FFF2-40B4-BE49-F238E27FC236}">
                <a16:creationId xmlns:a16="http://schemas.microsoft.com/office/drawing/2014/main" id="{1934A8C3-B151-B736-82FC-A840D85189CE}"/>
              </a:ext>
            </a:extLst>
          </p:cNvPr>
          <p:cNvSpPr>
            <a:spLocks noGrp="1"/>
          </p:cNvSpPr>
          <p:nvPr>
            <p:ph idx="1"/>
          </p:nvPr>
        </p:nvSpPr>
        <p:spPr>
          <a:xfrm>
            <a:off x="571466" y="1320098"/>
            <a:ext cx="10752666" cy="5374433"/>
          </a:xfrm>
        </p:spPr>
        <p:txBody>
          <a:bodyPr>
            <a:normAutofit/>
          </a:bodyPr>
          <a:lstStyle/>
          <a:p>
            <a:r>
              <a:rPr lang="en-US" sz="1800" dirty="0"/>
              <a:t>Defined clear objectives for analysis (e.g., impact of home/away status on attendance, factors influencing team performance).</a:t>
            </a:r>
          </a:p>
          <a:p>
            <a:r>
              <a:rPr lang="en-US" sz="1800" dirty="0"/>
              <a:t>Derived actionable insights from data (e.g., weekend games drive higher attendance, player performance linked to team success).</a:t>
            </a:r>
          </a:p>
          <a:p>
            <a:r>
              <a:rPr lang="en-US" sz="1800" dirty="0"/>
              <a:t>Increase attendance by scheduling more weekend home games and targeting local rivalries.</a:t>
            </a:r>
          </a:p>
          <a:p>
            <a:r>
              <a:rPr lang="en-US" sz="1800" dirty="0"/>
              <a:t>Improve team performance through training focused on possession and key performance metrics.</a:t>
            </a:r>
          </a:p>
          <a:p>
            <a:r>
              <a:rPr lang="en-US" sz="1800" dirty="0"/>
              <a:t>Marketing should focus on promoting high-impact games.</a:t>
            </a:r>
          </a:p>
          <a:p>
            <a:r>
              <a:rPr lang="en-US" sz="1800" dirty="0"/>
              <a:t>Focus on performance metrics that drive team success, such as possession and shots on target.</a:t>
            </a:r>
          </a:p>
          <a:p>
            <a:r>
              <a:rPr lang="en-US" sz="1800" dirty="0"/>
              <a:t>This format highlights the main points clearly and concisely for your presentation</a:t>
            </a:r>
            <a:r>
              <a:rPr lang="en-US" dirty="0"/>
              <a:t>.</a:t>
            </a:r>
          </a:p>
          <a:p>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008323351"/>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66F0-3B55-D70E-EE28-AFD923279A97}"/>
              </a:ext>
            </a:extLst>
          </p:cNvPr>
          <p:cNvSpPr>
            <a:spLocks noGrp="1"/>
          </p:cNvSpPr>
          <p:nvPr>
            <p:ph type="ctrTitle"/>
          </p:nvPr>
        </p:nvSpPr>
        <p:spPr>
          <a:xfrm>
            <a:off x="1416214" y="-223935"/>
            <a:ext cx="8825658" cy="4030932"/>
          </a:xfrm>
        </p:spPr>
        <p:txBody>
          <a:bodyPr/>
          <a:lstStyle/>
          <a:p>
            <a:pPr algn="ctr"/>
            <a:r>
              <a:rPr lang="en-US" dirty="0">
                <a:latin typeface="Forte" panose="03060902040502070203" pitchFamily="66" charset="0"/>
              </a:rPr>
              <a:t>THANK YOU </a:t>
            </a:r>
            <a:endParaRPr lang="en-IN" dirty="0">
              <a:latin typeface="Forte" panose="03060902040502070203" pitchFamily="66" charset="0"/>
            </a:endParaRPr>
          </a:p>
        </p:txBody>
      </p:sp>
    </p:spTree>
    <p:extLst>
      <p:ext uri="{BB962C8B-B14F-4D97-AF65-F5344CB8AC3E}">
        <p14:creationId xmlns:p14="http://schemas.microsoft.com/office/powerpoint/2010/main" val="108237081"/>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801904-03BF-43D3-9D96-CFDDF7BAB1F6}"/>
              </a:ext>
            </a:extLst>
          </p:cNvPr>
          <p:cNvSpPr>
            <a:spLocks noGrp="1"/>
          </p:cNvSpPr>
          <p:nvPr>
            <p:ph type="ctrTitle"/>
          </p:nvPr>
        </p:nvSpPr>
        <p:spPr>
          <a:xfrm>
            <a:off x="503852" y="0"/>
            <a:ext cx="9144000" cy="1234440"/>
          </a:xfrm>
        </p:spPr>
        <p:txBody>
          <a:bodyPr/>
          <a:lstStyle/>
          <a:p>
            <a:pPr algn="l"/>
            <a:r>
              <a:rPr lang="en-US" sz="4400" dirty="0"/>
              <a:t>INTRODUCTION</a:t>
            </a:r>
            <a:r>
              <a:rPr lang="en-US" sz="6000" dirty="0"/>
              <a:t> </a:t>
            </a:r>
            <a:endParaRPr lang="en-SG" sz="6000" dirty="0"/>
          </a:p>
        </p:txBody>
      </p:sp>
      <p:sp>
        <p:nvSpPr>
          <p:cNvPr id="8" name="Subtitle 7">
            <a:extLst>
              <a:ext uri="{FF2B5EF4-FFF2-40B4-BE49-F238E27FC236}">
                <a16:creationId xmlns:a16="http://schemas.microsoft.com/office/drawing/2014/main" id="{AF85FFC0-2F37-4512-9894-83C2C808A98C}"/>
              </a:ext>
            </a:extLst>
          </p:cNvPr>
          <p:cNvSpPr>
            <a:spLocks noGrp="1"/>
          </p:cNvSpPr>
          <p:nvPr>
            <p:ph type="subTitle" idx="1"/>
          </p:nvPr>
        </p:nvSpPr>
        <p:spPr>
          <a:xfrm>
            <a:off x="503852" y="1637989"/>
            <a:ext cx="10105054" cy="4398918"/>
          </a:xfrm>
        </p:spPr>
        <p:txBody>
          <a:bodyPr>
            <a:normAutofit/>
          </a:bodyPr>
          <a:lstStyle/>
          <a:p>
            <a:pPr marL="342900" indent="-342900" algn="l">
              <a:buFont typeface="Arial" panose="020B0604020202020204" pitchFamily="34" charset="0"/>
              <a:buChar char="•"/>
            </a:pPr>
            <a:r>
              <a:rPr lang="en-US" sz="2200" dirty="0">
                <a:solidFill>
                  <a:schemeClr val="tx2"/>
                </a:solidFill>
              </a:rPr>
              <a:t>This project focuses on evaluating sports performance data through two key datasets: players and games. </a:t>
            </a:r>
          </a:p>
          <a:p>
            <a:pPr marL="342900" indent="-342900" algn="l">
              <a:buFont typeface="Arial" panose="020B0604020202020204" pitchFamily="34" charset="0"/>
              <a:buChar char="•"/>
            </a:pPr>
            <a:r>
              <a:rPr lang="en-US" sz="2200" dirty="0">
                <a:solidFill>
                  <a:schemeClr val="tx2"/>
                </a:solidFill>
              </a:rPr>
              <a:t>By leveraging Python libraries like Pandas, the analysis delves into comprehensive exploration and transformation of these datasets to extract valuable insights.</a:t>
            </a:r>
          </a:p>
          <a:p>
            <a:pPr marL="342900" indent="-342900" algn="l">
              <a:buFont typeface="Arial" panose="020B0604020202020204" pitchFamily="34" charset="0"/>
              <a:buChar char="•"/>
            </a:pPr>
            <a:r>
              <a:rPr lang="en-US" sz="2200" dirty="0">
                <a:solidFill>
                  <a:schemeClr val="tx2"/>
                </a:solidFill>
              </a:rPr>
              <a:t> The study aims to tackle business or performance-oriented challenges using statistical methods, data visualization, and advanced processing techniques.</a:t>
            </a:r>
          </a:p>
          <a:p>
            <a:pPr marL="342900" indent="-342900" algn="l">
              <a:buFont typeface="Arial" panose="020B0604020202020204" pitchFamily="34" charset="0"/>
              <a:buChar char="•"/>
            </a:pPr>
            <a:r>
              <a:rPr lang="en-US" sz="2200" dirty="0">
                <a:solidFill>
                  <a:schemeClr val="tx2"/>
                </a:solidFill>
              </a:rPr>
              <a:t> This systematic approach is designed to deliver meaningful, actionable outcomes for strategic decision-making in sports analytics.</a:t>
            </a:r>
            <a:endParaRPr lang="en-SG" sz="2200" dirty="0">
              <a:solidFill>
                <a:schemeClr val="tx2"/>
              </a:solidFill>
            </a:endParaRPr>
          </a:p>
        </p:txBody>
      </p:sp>
    </p:spTree>
    <p:extLst>
      <p:ext uri="{BB962C8B-B14F-4D97-AF65-F5344CB8AC3E}">
        <p14:creationId xmlns:p14="http://schemas.microsoft.com/office/powerpoint/2010/main" val="4268121799"/>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F975B-C101-47F9-9BA3-E23F184D8A3A}"/>
              </a:ext>
            </a:extLst>
          </p:cNvPr>
          <p:cNvSpPr>
            <a:spLocks noGrp="1"/>
          </p:cNvSpPr>
          <p:nvPr>
            <p:ph type="title"/>
          </p:nvPr>
        </p:nvSpPr>
        <p:spPr>
          <a:xfrm>
            <a:off x="195942" y="166086"/>
            <a:ext cx="10515600" cy="1186853"/>
          </a:xfrm>
        </p:spPr>
        <p:txBody>
          <a:bodyPr/>
          <a:lstStyle/>
          <a:p>
            <a:pPr algn="ctr"/>
            <a:r>
              <a:rPr lang="en-US" sz="5400" b="1" dirty="0"/>
              <a:t>Agenda</a:t>
            </a:r>
            <a:endParaRPr lang="en-SG" sz="5400" b="1" dirty="0"/>
          </a:p>
        </p:txBody>
      </p:sp>
      <p:sp>
        <p:nvSpPr>
          <p:cNvPr id="6" name="Rectangle 3">
            <a:extLst>
              <a:ext uri="{FF2B5EF4-FFF2-40B4-BE49-F238E27FC236}">
                <a16:creationId xmlns:a16="http://schemas.microsoft.com/office/drawing/2014/main" id="{8CB3164B-440B-4D7A-8FDC-52323145F16A}"/>
              </a:ext>
            </a:extLst>
          </p:cNvPr>
          <p:cNvSpPr>
            <a:spLocks noGrp="1" noChangeArrowheads="1"/>
          </p:cNvSpPr>
          <p:nvPr>
            <p:ph idx="1"/>
          </p:nvPr>
        </p:nvSpPr>
        <p:spPr bwMode="auto">
          <a:xfrm>
            <a:off x="811763" y="1511559"/>
            <a:ext cx="11039668" cy="6665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2"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Project Title:</a:t>
            </a:r>
            <a:endParaRPr lang="en-US" altLang="en-US" sz="2400" b="1"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Sports Performance Analysis: Data-Driven Insights for Decision-Making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Objective:</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defTabSz="914400" eaLnBrk="0" fontAlgn="base" hangingPunct="0">
              <a:spcBef>
                <a:spcPct val="0"/>
              </a:spcBef>
              <a:spcAft>
                <a:spcPct val="0"/>
              </a:spcAft>
              <a:buClrTx/>
              <a:buSzTx/>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Arial" panose="020B0604020202020204" pitchFamily="34" charset="0"/>
              </a:rPr>
              <a:t>Analyze players and games datasets to uncover trends, patterns, and actionable insights, </a:t>
            </a:r>
          </a:p>
          <a:p>
            <a:pPr marR="0" lvl="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supporting performance improvement and strategic decisions.</a:t>
            </a:r>
          </a:p>
          <a:p>
            <a:pPr marL="0" marR="0" lvl="0" indent="0" defTabSz="914400" rtl="0" eaLnBrk="0" fontAlgn="base" latinLnBrk="0" hangingPunct="0">
              <a:lnSpc>
                <a:spcPct val="100000"/>
              </a:lnSpc>
              <a:spcBef>
                <a:spcPct val="0"/>
              </a:spcBef>
              <a:spcAft>
                <a:spcPct val="0"/>
              </a:spcAft>
              <a:buClrTx/>
              <a:buSzTx/>
              <a:buNone/>
              <a:tabLst/>
            </a:pPr>
            <a:endParaRPr lang="en-US" altLang="en-US" sz="2400" dirty="0">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endParaRPr lang="en-US" altLang="en-US" sz="2400" dirty="0">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endParaRPr lang="en-US" altLang="en-US" sz="2400" dirty="0">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endParaRPr lang="en-US" altLang="en-US" sz="2400" dirty="0">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Key Deliverables: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Exploratory Data Analysis (EDA)</a:t>
            </a: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Statistical Analysis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Insights and Recommendations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Interactive Visualizations (Tableau/Excel)</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Tools and Technologies:</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Python (Pandas, NumPy, Matplotlib, Seaborn)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Tableau, Excel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2245409"/>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BBEFF-39E8-8BE2-3BA6-07F327F4A661}"/>
              </a:ext>
            </a:extLst>
          </p:cNvPr>
          <p:cNvSpPr>
            <a:spLocks noGrp="1"/>
          </p:cNvSpPr>
          <p:nvPr>
            <p:ph type="title"/>
          </p:nvPr>
        </p:nvSpPr>
        <p:spPr>
          <a:xfrm>
            <a:off x="427309" y="323496"/>
            <a:ext cx="9601196" cy="1303867"/>
          </a:xfrm>
        </p:spPr>
        <p:txBody>
          <a:bodyPr>
            <a:normAutofit/>
          </a:bodyPr>
          <a:lstStyle/>
          <a:p>
            <a:r>
              <a:rPr lang="en-IN" sz="4400" dirty="0"/>
              <a:t> Data Preprocessing</a:t>
            </a:r>
          </a:p>
        </p:txBody>
      </p:sp>
      <p:sp>
        <p:nvSpPr>
          <p:cNvPr id="3" name="Content Placeholder 2">
            <a:extLst>
              <a:ext uri="{FF2B5EF4-FFF2-40B4-BE49-F238E27FC236}">
                <a16:creationId xmlns:a16="http://schemas.microsoft.com/office/drawing/2014/main" id="{F136B00E-4A5B-6FA9-A7E0-6CDDC0654F5B}"/>
              </a:ext>
            </a:extLst>
          </p:cNvPr>
          <p:cNvSpPr>
            <a:spLocks noGrp="1"/>
          </p:cNvSpPr>
          <p:nvPr>
            <p:ph idx="1"/>
          </p:nvPr>
        </p:nvSpPr>
        <p:spPr>
          <a:xfrm>
            <a:off x="427309" y="1446246"/>
            <a:ext cx="6535229" cy="4622937"/>
          </a:xfrm>
        </p:spPr>
        <p:txBody>
          <a:bodyPr>
            <a:normAutofit/>
          </a:bodyPr>
          <a:lstStyle/>
          <a:p>
            <a:r>
              <a:rPr lang="en-US" sz="2000" dirty="0"/>
              <a:t>Data Preprocessing :Data preprocessing is the essential step of preparing raw data for analysis. It involves:</a:t>
            </a:r>
          </a:p>
          <a:p>
            <a:r>
              <a:rPr lang="en-US" sz="2000" dirty="0"/>
              <a:t>Cleaning: Removing missing, duplicate, or irrelevant data.</a:t>
            </a:r>
          </a:p>
          <a:p>
            <a:r>
              <a:rPr lang="en-US" sz="2000" dirty="0"/>
              <a:t>Transformation: Normalizing, scaling, or encoding data to make it usable.</a:t>
            </a:r>
          </a:p>
          <a:p>
            <a:r>
              <a:rPr lang="en-US" sz="2000" dirty="0"/>
              <a:t>Reduction: Reducing data size while keeping valuable information (e.g., feature selection).</a:t>
            </a:r>
          </a:p>
          <a:p>
            <a:r>
              <a:rPr lang="en-US" sz="2000" dirty="0"/>
              <a:t>This ensures the data is accurate, consistent, and suitable for analysis or modeling.</a:t>
            </a:r>
            <a:endParaRPr lang="en-IN" sz="2000" dirty="0"/>
          </a:p>
        </p:txBody>
      </p:sp>
      <p:pic>
        <p:nvPicPr>
          <p:cNvPr id="5" name="Picture 4">
            <a:extLst>
              <a:ext uri="{FF2B5EF4-FFF2-40B4-BE49-F238E27FC236}">
                <a16:creationId xmlns:a16="http://schemas.microsoft.com/office/drawing/2014/main" id="{5DE18442-6070-C6ED-089A-956265BAB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451" y="1291572"/>
            <a:ext cx="4172038" cy="5320243"/>
          </a:xfrm>
          <a:prstGeom prst="rect">
            <a:avLst/>
          </a:prstGeom>
        </p:spPr>
      </p:pic>
    </p:spTree>
    <p:extLst>
      <p:ext uri="{BB962C8B-B14F-4D97-AF65-F5344CB8AC3E}">
        <p14:creationId xmlns:p14="http://schemas.microsoft.com/office/powerpoint/2010/main" val="1046273993"/>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7A539-A1C7-9B54-3B2A-4AF03A94010D}"/>
              </a:ext>
            </a:extLst>
          </p:cNvPr>
          <p:cNvSpPr>
            <a:spLocks noGrp="1"/>
          </p:cNvSpPr>
          <p:nvPr>
            <p:ph type="title"/>
          </p:nvPr>
        </p:nvSpPr>
        <p:spPr/>
        <p:txBody>
          <a:bodyPr/>
          <a:lstStyle/>
          <a:p>
            <a:r>
              <a:rPr lang="en-IN" dirty="0"/>
              <a:t>PERFORMANCE ANALYSIS</a:t>
            </a:r>
          </a:p>
        </p:txBody>
      </p:sp>
      <p:sp>
        <p:nvSpPr>
          <p:cNvPr id="3" name="Content Placeholder 2">
            <a:extLst>
              <a:ext uri="{FF2B5EF4-FFF2-40B4-BE49-F238E27FC236}">
                <a16:creationId xmlns:a16="http://schemas.microsoft.com/office/drawing/2014/main" id="{DD612C25-742C-23DE-80C1-81B584E6E698}"/>
              </a:ext>
            </a:extLst>
          </p:cNvPr>
          <p:cNvSpPr>
            <a:spLocks noGrp="1"/>
          </p:cNvSpPr>
          <p:nvPr>
            <p:ph idx="1"/>
          </p:nvPr>
        </p:nvSpPr>
        <p:spPr>
          <a:xfrm>
            <a:off x="677335" y="1703389"/>
            <a:ext cx="5667482" cy="3880773"/>
          </a:xfrm>
        </p:spPr>
        <p:txBody>
          <a:bodyPr/>
          <a:lstStyle/>
          <a:p>
            <a:pPr marL="0" indent="0">
              <a:buNone/>
            </a:pPr>
            <a:r>
              <a:rPr lang="en-US" sz="2400" dirty="0"/>
              <a:t>Predict players likely to receive yellow cards</a:t>
            </a:r>
          </a:p>
          <a:p>
            <a:pPr marL="0" indent="0">
              <a:buNone/>
            </a:pPr>
            <a:endParaRPr lang="en-US" sz="2400" dirty="0"/>
          </a:p>
          <a:p>
            <a:pPr marL="0" indent="0">
              <a:buNone/>
            </a:pPr>
            <a:r>
              <a:rPr lang="en-US" sz="2400" dirty="0"/>
              <a:t>Interpretation:</a:t>
            </a:r>
            <a:endParaRPr lang="en-US" dirty="0"/>
          </a:p>
          <a:p>
            <a:r>
              <a:rPr lang="en-US" dirty="0"/>
              <a:t>Logistic regression identifies the likelihood of a player receiving a yellow card based on factors like minutes played, goals, and red cards. The model highlights key predictors, but recall could improve with more data.</a:t>
            </a:r>
          </a:p>
          <a:p>
            <a:endParaRPr lang="en-IN" dirty="0"/>
          </a:p>
        </p:txBody>
      </p:sp>
      <p:pic>
        <p:nvPicPr>
          <p:cNvPr id="7" name="Picture 6">
            <a:extLst>
              <a:ext uri="{FF2B5EF4-FFF2-40B4-BE49-F238E27FC236}">
                <a16:creationId xmlns:a16="http://schemas.microsoft.com/office/drawing/2014/main" id="{D3D0EDFD-B48E-7420-D6D9-54A6902807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0100" y="1703388"/>
            <a:ext cx="4885548" cy="4514531"/>
          </a:xfrm>
          <a:prstGeom prst="rect">
            <a:avLst/>
          </a:prstGeom>
        </p:spPr>
      </p:pic>
    </p:spTree>
    <p:extLst>
      <p:ext uri="{BB962C8B-B14F-4D97-AF65-F5344CB8AC3E}">
        <p14:creationId xmlns:p14="http://schemas.microsoft.com/office/powerpoint/2010/main" val="673320570"/>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6129-2E11-6DD8-995E-7DBD93BC255A}"/>
              </a:ext>
            </a:extLst>
          </p:cNvPr>
          <p:cNvSpPr>
            <a:spLocks noGrp="1"/>
          </p:cNvSpPr>
          <p:nvPr>
            <p:ph type="title"/>
          </p:nvPr>
        </p:nvSpPr>
        <p:spPr>
          <a:xfrm>
            <a:off x="622711" y="359412"/>
            <a:ext cx="9404723" cy="1400530"/>
          </a:xfrm>
        </p:spPr>
        <p:txBody>
          <a:bodyPr/>
          <a:lstStyle/>
          <a:p>
            <a:r>
              <a:rPr lang="en-US" dirty="0"/>
              <a:t>Player Profile and Market Value</a:t>
            </a:r>
            <a:endParaRPr lang="en-IN" dirty="0"/>
          </a:p>
        </p:txBody>
      </p:sp>
      <p:sp>
        <p:nvSpPr>
          <p:cNvPr id="3" name="Content Placeholder 2">
            <a:extLst>
              <a:ext uri="{FF2B5EF4-FFF2-40B4-BE49-F238E27FC236}">
                <a16:creationId xmlns:a16="http://schemas.microsoft.com/office/drawing/2014/main" id="{4E0AB7C9-3B66-5886-D131-AA5C7126DD8E}"/>
              </a:ext>
            </a:extLst>
          </p:cNvPr>
          <p:cNvSpPr>
            <a:spLocks noGrp="1"/>
          </p:cNvSpPr>
          <p:nvPr>
            <p:ph idx="1"/>
          </p:nvPr>
        </p:nvSpPr>
        <p:spPr>
          <a:xfrm>
            <a:off x="646111" y="1619414"/>
            <a:ext cx="5956731" cy="3880773"/>
          </a:xfrm>
        </p:spPr>
        <p:txBody>
          <a:bodyPr>
            <a:normAutofit/>
          </a:bodyPr>
          <a:lstStyle/>
          <a:p>
            <a:pPr marL="0" indent="0">
              <a:buNone/>
            </a:pPr>
            <a:r>
              <a:rPr lang="en-US" sz="2400" dirty="0"/>
              <a:t>Distribution of foot preferences among players</a:t>
            </a:r>
          </a:p>
          <a:p>
            <a:pPr marL="0" indent="0">
              <a:buNone/>
            </a:pPr>
            <a:endParaRPr lang="en-US" sz="2400" dirty="0"/>
          </a:p>
          <a:p>
            <a:pPr marL="0" indent="0">
              <a:buNone/>
            </a:pPr>
            <a:r>
              <a:rPr lang="en-US" sz="2400" dirty="0"/>
              <a:t>Interpretation:</a:t>
            </a:r>
          </a:p>
          <a:p>
            <a:r>
              <a:rPr lang="en-US" sz="2000" dirty="0"/>
              <a:t>The distribution of players’ preferred foot shows a dominance of right-footed players, with a significant share of left-footed and ambidextrous players, which informs scouting and team-building strategies.</a:t>
            </a: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329" y="1275611"/>
            <a:ext cx="4467849" cy="5344271"/>
          </a:xfrm>
          <a:prstGeom prst="rect">
            <a:avLst/>
          </a:prstGeom>
        </p:spPr>
      </p:pic>
    </p:spTree>
    <p:extLst>
      <p:ext uri="{BB962C8B-B14F-4D97-AF65-F5344CB8AC3E}">
        <p14:creationId xmlns:p14="http://schemas.microsoft.com/office/powerpoint/2010/main" val="3084058178"/>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3C216-F340-1D38-E355-2DA9121D4528}"/>
              </a:ext>
            </a:extLst>
          </p:cNvPr>
          <p:cNvSpPr>
            <a:spLocks noGrp="1"/>
          </p:cNvSpPr>
          <p:nvPr>
            <p:ph type="title"/>
          </p:nvPr>
        </p:nvSpPr>
        <p:spPr>
          <a:xfrm>
            <a:off x="612020" y="256033"/>
            <a:ext cx="9404723" cy="1400530"/>
          </a:xfrm>
        </p:spPr>
        <p:txBody>
          <a:bodyPr/>
          <a:lstStyle/>
          <a:p>
            <a:r>
              <a:rPr lang="en-IN" dirty="0"/>
              <a:t>Team Comparison:</a:t>
            </a:r>
          </a:p>
        </p:txBody>
      </p:sp>
      <p:sp>
        <p:nvSpPr>
          <p:cNvPr id="3" name="Content Placeholder 2">
            <a:extLst>
              <a:ext uri="{FF2B5EF4-FFF2-40B4-BE49-F238E27FC236}">
                <a16:creationId xmlns:a16="http://schemas.microsoft.com/office/drawing/2014/main" id="{F8B84B54-BC4F-C177-CC8F-16823DE1F375}"/>
              </a:ext>
            </a:extLst>
          </p:cNvPr>
          <p:cNvSpPr>
            <a:spLocks noGrp="1"/>
          </p:cNvSpPr>
          <p:nvPr>
            <p:ph idx="1"/>
          </p:nvPr>
        </p:nvSpPr>
        <p:spPr>
          <a:xfrm>
            <a:off x="612020" y="1525936"/>
            <a:ext cx="5788780" cy="4109754"/>
          </a:xfrm>
        </p:spPr>
        <p:txBody>
          <a:bodyPr>
            <a:normAutofit/>
          </a:bodyPr>
          <a:lstStyle/>
          <a:p>
            <a:r>
              <a:rPr lang="en-US" sz="2400" dirty="0"/>
              <a:t>Calculate population mean (average goals in all games)</a:t>
            </a:r>
          </a:p>
          <a:p>
            <a:pPr marL="0" indent="0">
              <a:buNone/>
            </a:pPr>
            <a:endParaRPr lang="en-US" sz="2400" dirty="0"/>
          </a:p>
          <a:p>
            <a:pPr marL="0" indent="0">
              <a:buNone/>
            </a:pPr>
            <a:r>
              <a:rPr lang="en-US" sz="2400" dirty="0"/>
              <a:t>Interpretation: </a:t>
            </a:r>
          </a:p>
          <a:p>
            <a:r>
              <a:rPr lang="en-US" sz="2000" dirty="0"/>
              <a:t>If the p-value is less than 0.05, reject the null hypothesis and conclude that home teams score significantly more goals than the population mean.</a:t>
            </a:r>
          </a:p>
        </p:txBody>
      </p:sp>
      <p:pic>
        <p:nvPicPr>
          <p:cNvPr id="5" name="Picture 4">
            <a:extLst>
              <a:ext uri="{FF2B5EF4-FFF2-40B4-BE49-F238E27FC236}">
                <a16:creationId xmlns:a16="http://schemas.microsoft.com/office/drawing/2014/main" id="{FD1FF867-6620-827E-A37F-C0AF422F6A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4086" y="1327469"/>
            <a:ext cx="4935894" cy="5006829"/>
          </a:xfrm>
          <a:prstGeom prst="rect">
            <a:avLst/>
          </a:prstGeom>
        </p:spPr>
      </p:pic>
    </p:spTree>
    <p:extLst>
      <p:ext uri="{BB962C8B-B14F-4D97-AF65-F5344CB8AC3E}">
        <p14:creationId xmlns:p14="http://schemas.microsoft.com/office/powerpoint/2010/main" val="354143799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CBBAAF-392B-C814-AF8D-28E09AEF9C15}"/>
              </a:ext>
            </a:extLst>
          </p:cNvPr>
          <p:cNvSpPr>
            <a:spLocks noGrp="1"/>
          </p:cNvSpPr>
          <p:nvPr>
            <p:ph idx="1"/>
          </p:nvPr>
        </p:nvSpPr>
        <p:spPr>
          <a:xfrm>
            <a:off x="505339" y="862303"/>
            <a:ext cx="6162005" cy="5269464"/>
          </a:xfrm>
        </p:spPr>
        <p:txBody>
          <a:bodyPr>
            <a:normAutofit fontScale="92500" lnSpcReduction="20000"/>
          </a:bodyPr>
          <a:lstStyle/>
          <a:p>
            <a:pPr marL="0" indent="0">
              <a:buNone/>
            </a:pPr>
            <a:r>
              <a:rPr lang="en-US" sz="2600" dirty="0"/>
              <a:t>Do players score significantly more goals in home games compared to away games</a:t>
            </a:r>
            <a:r>
              <a:rPr lang="en-US" sz="2600" dirty="0" smtClean="0"/>
              <a:t>?</a:t>
            </a:r>
          </a:p>
          <a:p>
            <a:pPr marL="0" indent="0">
              <a:buNone/>
            </a:pPr>
            <a:endParaRPr lang="en-US" sz="2600" dirty="0"/>
          </a:p>
          <a:p>
            <a:pPr marL="0" indent="0">
              <a:buNone/>
            </a:pPr>
            <a:endParaRPr lang="en-US" sz="2600" dirty="0"/>
          </a:p>
          <a:p>
            <a:pPr marL="0" indent="0">
              <a:buNone/>
            </a:pPr>
            <a:r>
              <a:rPr lang="en-US" sz="2800" dirty="0"/>
              <a:t>Interpretation</a:t>
            </a:r>
            <a:r>
              <a:rPr lang="en-US" sz="2400" dirty="0"/>
              <a:t>:</a:t>
            </a:r>
          </a:p>
          <a:p>
            <a:pPr marL="0" indent="0">
              <a:buNone/>
            </a:pPr>
            <a:r>
              <a:rPr lang="en-US" sz="2600" dirty="0"/>
              <a:t>The paired t-test compares the average goals scored by home and away teams.</a:t>
            </a:r>
          </a:p>
          <a:p>
            <a:r>
              <a:rPr lang="en-US" sz="2600" dirty="0"/>
              <a:t>Means: Home teams scored more goals on average than away teams.</a:t>
            </a:r>
          </a:p>
          <a:p>
            <a:r>
              <a:rPr lang="en-US" sz="2600" dirty="0"/>
              <a:t>T-Statistic &amp; P-Value: A significant t-statistic (with a low p-value) indicates a statistically significant difference between home and away goals.</a:t>
            </a:r>
          </a:p>
          <a:p>
            <a:pPr marL="0" indent="0">
              <a:buNone/>
            </a:pPr>
            <a:endParaRPr lang="en-US" sz="2600" dirty="0"/>
          </a:p>
          <a:p>
            <a:pPr marL="0" indent="0">
              <a:buNone/>
            </a:pPr>
            <a:endParaRPr lang="en-IN" sz="2400" dirty="0"/>
          </a:p>
        </p:txBody>
      </p:sp>
      <p:pic>
        <p:nvPicPr>
          <p:cNvPr id="5" name="Picture 4">
            <a:extLst>
              <a:ext uri="{FF2B5EF4-FFF2-40B4-BE49-F238E27FC236}">
                <a16:creationId xmlns:a16="http://schemas.microsoft.com/office/drawing/2014/main" id="{0F6D53A8-3CA7-3221-AE67-920F612BC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669" y="1259632"/>
            <a:ext cx="4947091" cy="5191043"/>
          </a:xfrm>
          <a:prstGeom prst="rect">
            <a:avLst/>
          </a:prstGeom>
        </p:spPr>
      </p:pic>
    </p:spTree>
    <p:extLst>
      <p:ext uri="{BB962C8B-B14F-4D97-AF65-F5344CB8AC3E}">
        <p14:creationId xmlns:p14="http://schemas.microsoft.com/office/powerpoint/2010/main" val="3608390424"/>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B3F1C-20AF-AE65-7253-D2812825978D}"/>
              </a:ext>
            </a:extLst>
          </p:cNvPr>
          <p:cNvSpPr>
            <a:spLocks noGrp="1"/>
          </p:cNvSpPr>
          <p:nvPr>
            <p:ph type="title"/>
          </p:nvPr>
        </p:nvSpPr>
        <p:spPr>
          <a:xfrm>
            <a:off x="282217" y="490040"/>
            <a:ext cx="9404723" cy="1400530"/>
          </a:xfrm>
        </p:spPr>
        <p:txBody>
          <a:bodyPr/>
          <a:lstStyle/>
          <a:p>
            <a:r>
              <a:rPr lang="en-IN" dirty="0"/>
              <a:t> Attendance and Stadium Analysis</a:t>
            </a:r>
          </a:p>
        </p:txBody>
      </p:sp>
      <p:sp>
        <p:nvSpPr>
          <p:cNvPr id="3" name="Content Placeholder 2">
            <a:extLst>
              <a:ext uri="{FF2B5EF4-FFF2-40B4-BE49-F238E27FC236}">
                <a16:creationId xmlns:a16="http://schemas.microsoft.com/office/drawing/2014/main" id="{25B3D18C-97E8-FAAF-FBFA-10DC588271CE}"/>
              </a:ext>
            </a:extLst>
          </p:cNvPr>
          <p:cNvSpPr>
            <a:spLocks noGrp="1"/>
          </p:cNvSpPr>
          <p:nvPr>
            <p:ph idx="1"/>
          </p:nvPr>
        </p:nvSpPr>
        <p:spPr>
          <a:xfrm>
            <a:off x="677334" y="1600752"/>
            <a:ext cx="5322250" cy="3880773"/>
          </a:xfrm>
        </p:spPr>
        <p:txBody>
          <a:bodyPr>
            <a:normAutofit/>
          </a:bodyPr>
          <a:lstStyle/>
          <a:p>
            <a:pPr marL="0" indent="0">
              <a:buNone/>
            </a:pPr>
            <a:r>
              <a:rPr lang="en-US" sz="2400" dirty="0"/>
              <a:t>Classify: attendance into levels (e.g., Low, Medium, High, Very High)</a:t>
            </a:r>
          </a:p>
          <a:p>
            <a:pPr marL="0" indent="0">
              <a:buNone/>
            </a:pPr>
            <a:endParaRPr lang="en-US" sz="2400" dirty="0"/>
          </a:p>
          <a:p>
            <a:pPr marL="0" indent="0">
              <a:buNone/>
            </a:pPr>
            <a:r>
              <a:rPr lang="en-US" sz="2400" dirty="0"/>
              <a:t>Interpretation</a:t>
            </a:r>
            <a:r>
              <a:rPr lang="en-US" sz="2200" dirty="0"/>
              <a:t>:</a:t>
            </a:r>
          </a:p>
          <a:p>
            <a:r>
              <a:rPr lang="en-US" sz="1900" dirty="0"/>
              <a:t>The classification report and confusion matrix provide insights into the model's overall performance, including the accuracy of each category prediction.</a:t>
            </a:r>
          </a:p>
          <a:p>
            <a:pPr marL="0" indent="0">
              <a:buNone/>
            </a:pPr>
            <a:endParaRPr lang="en-US" sz="2400" dirty="0"/>
          </a:p>
        </p:txBody>
      </p:sp>
      <p:pic>
        <p:nvPicPr>
          <p:cNvPr id="5" name="Picture 4">
            <a:extLst>
              <a:ext uri="{FF2B5EF4-FFF2-40B4-BE49-F238E27FC236}">
                <a16:creationId xmlns:a16="http://schemas.microsoft.com/office/drawing/2014/main" id="{C9344BBC-AD24-B1AD-AEE6-3DA2FDCB6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1689" y="1600751"/>
            <a:ext cx="5402977" cy="4571449"/>
          </a:xfrm>
          <a:prstGeom prst="rect">
            <a:avLst/>
          </a:prstGeom>
        </p:spPr>
      </p:pic>
    </p:spTree>
    <p:extLst>
      <p:ext uri="{BB962C8B-B14F-4D97-AF65-F5344CB8AC3E}">
        <p14:creationId xmlns:p14="http://schemas.microsoft.com/office/powerpoint/2010/main" val="1354003327"/>
      </p:ext>
    </p:extLst>
  </p:cSld>
  <p:clrMapOvr>
    <a:masterClrMapping/>
  </p:clrMapOvr>
  <p:transition spd="slow">
    <p:wipe/>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797</TotalTime>
  <Words>789</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Century Gothic</vt:lpstr>
      <vt:lpstr>Forte</vt:lpstr>
      <vt:lpstr>Wingdings 3</vt:lpstr>
      <vt:lpstr>Ion</vt:lpstr>
      <vt:lpstr>Data Science Capstone Project</vt:lpstr>
      <vt:lpstr>INTRODUCTION </vt:lpstr>
      <vt:lpstr>Agenda</vt:lpstr>
      <vt:lpstr> Data Preprocessing</vt:lpstr>
      <vt:lpstr>PERFORMANCE ANALYSIS</vt:lpstr>
      <vt:lpstr>Player Profile and Market Value</vt:lpstr>
      <vt:lpstr>Team Comparison:</vt:lpstr>
      <vt:lpstr>PowerPoint Presentation</vt:lpstr>
      <vt:lpstr> Attendance and Stadium Analysis</vt:lpstr>
      <vt:lpstr>Referee Analysis</vt:lpstr>
      <vt:lpstr>Contract Management Analysis</vt:lpstr>
      <vt:lpstr>Player Attributes and Demographics Analysis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Kaviya varshini</dc:creator>
  <cp:lastModifiedBy>sowehh</cp:lastModifiedBy>
  <cp:revision>35</cp:revision>
  <dcterms:created xsi:type="dcterms:W3CDTF">2024-12-18T13:31:16Z</dcterms:created>
  <dcterms:modified xsi:type="dcterms:W3CDTF">2025-01-10T07:59:53Z</dcterms:modified>
</cp:coreProperties>
</file>