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a:t>EMPLOYMENT PERFORMANCE ANALYSIS</a:t>
            </a:r>
          </a:p>
        </c:rich>
      </c:tx>
      <c:layout/>
      <c:overlay val="0"/>
      <c:spPr>
        <a:noFill/>
        <a:ln>
          <a:noFill/>
        </a:ln>
      </c:spPr>
    </c:title>
    <c:autoTitleDeleted val="1"/>
    <c:plotArea>
      <c:layout/>
      <c:barChart>
        <c:barDir val="col"/>
        <c:grouping val="clustered"/>
        <c:varyColors val="0"/>
        <c:ser>
          <c:idx val="0"/>
          <c:order val="0"/>
          <c:tx>
            <c:v>Exceeds</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v>Fully Meets</c:v>
          </c:tx>
          <c:spPr>
            <a:solidFill>
              <a:srgbClr val="C0504D"/>
            </a:solidFill>
            <a:ln>
              <a:noFill/>
            </a:ln>
          </c:spPr>
          <c:invertIfNegative val="0"/>
          <c:dLbls>
            <c:showLegendKey val="0"/>
            <c:showVal val="0"/>
            <c:showCatName val="0"/>
            <c:showSerName val="0"/>
            <c:showPercent val="0"/>
            <c:showBubbleSize val="0"/>
            <c:showLeaderLines val="1"/>
          </c:dLbls>
          <c:trendline>
            <c:spPr>
              <a:ln w="12700">
                <a:solidFill>
                  <a:srgbClr val="C0504D"/>
                </a:solidFill>
                <a:prstDash val="sysDash"/>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v>Needs Improvement</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v>PIP</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overlap val="-27"/>
        <c:gapWidth val="219"/>
        <c:axId val="0"/>
        <c:axId val="1"/>
      </c:barChart>
      <c:catAx>
        <c:axId val="0"/>
        <c:scaling>
          <c:orientation val="minMax"/>
        </c:scaling>
        <c:delete val="1"/>
        <c:axPos val="b"/>
        <c:numFmt formatCode="General" sourceLinked="0"/>
        <c:majorTickMark val="none"/>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1"/>
        <c:axPos val="l"/>
        <c:majorGridlines>
          <c:spPr>
            <a:ln w="12700">
              <a:solidFill>
                <a:srgbClr val="D9D9D9"/>
              </a:solidFill>
              <a:prstDash val="solid"/>
            </a:ln>
          </c:spPr>
        </c:majorGridlines>
        <c:numFmt formatCode="General" sourceLinked="0"/>
        <c:majorTickMark val="none"/>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crossBetween val="between"/>
        <c:crossAx val="0"/>
      </c:valAx>
      <c:spPr>
        <a:solidFill>
          <a:srgbClr val="FFFFFF"/>
        </a:solidFill>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497169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4422830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8461057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0039120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1123998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0831501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1065421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0620528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6449399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8120781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816716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7049308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91867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95988912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3824809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8374217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5486462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2041195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2745908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6513436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7749213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4611056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3468099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9847018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7551784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8410834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8782117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371653" y="3259604"/>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S.SOWMIYA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31221</a:t>
            </a:r>
            <a:r>
              <a:rPr lang="en-US" altLang="zh-CN" sz="2400" b="0" i="0" u="none" strike="noStrike" kern="1200" cap="none" spc="0" baseline="0">
                <a:solidFill>
                  <a:schemeClr val="tx1"/>
                </a:solidFill>
                <a:latin typeface="Calibri" pitchFamily="0" charset="0"/>
                <a:ea typeface="宋体" pitchFamily="0" charset="0"/>
                <a:cs typeface="Calibri" pitchFamily="0" charset="0"/>
              </a:rPr>
              <a:t>0870</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B.COM </a:t>
            </a:r>
            <a:r>
              <a:rPr lang="en-US" altLang="zh-CN" sz="2400" b="0" i="0" u="none" strike="noStrike" kern="1200" cap="none" spc="0" baseline="0">
                <a:solidFill>
                  <a:schemeClr val="tx1"/>
                </a:solidFill>
                <a:latin typeface="Calibri" pitchFamily="0" charset="0"/>
                <a:ea typeface="宋体" pitchFamily="0" charset="0"/>
                <a:cs typeface="Calibri" pitchFamily="0" charset="0"/>
              </a:rPr>
              <a:t>(General)  III - B</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BHAKTAVATSALAM MEMORIAL COLLEGE FOR WOMEN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9372369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曲线"/>
          <p:cNvSpPr>
            <a:spLocks/>
          </p:cNvSpPr>
          <p:nvPr/>
        </p:nvSpPr>
        <p:spPr>
          <a:xfrm flipV="1" rot="10800000">
            <a:off x="659480" y="1600200"/>
            <a:ext cx="9172816" cy="2987625"/>
          </a:xfrm>
          <a:custGeom>
            <a:gdLst>
              <a:gd name="T1" fmla="*/ 0 w 21600"/>
              <a:gd name="T2" fmla="*/ -21600 h 21600"/>
              <a:gd name="T3" fmla="*/ 21600 w 21600"/>
              <a:gd name="T4" fmla="*/ 0 h 21600"/>
            </a:gdLst>
            <a:rect l="T1" t="T2" r="T3" b="T4"/>
            <a:pathLst>
              <a:path w="21600" h="21600">
                <a:moveTo>
                  <a:pt x="21600" y="0"/>
                </a:moveTo>
                <a:lnTo>
                  <a:pt x="0" y="0"/>
                </a:lnTo>
                <a:lnTo>
                  <a:pt x="0" y="21600"/>
                </a:lnTo>
                <a:lnTo>
                  <a:pt x="21600" y="21600"/>
                </a:lnTo>
                <a:lnTo>
                  <a:pt x="21600" y="0"/>
                </a:lnTo>
                <a:close/>
              </a:path>
            </a:pathLst>
          </a:custGeom>
          <a:solidFill>
            <a:schemeClr val="bg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COLLECTION: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Drafted the data from the </a:t>
            </a:r>
            <a:r>
              <a:rPr lang="en-US" altLang="zh-CN" sz="1800" b="0" i="0" u="none" strike="noStrike" kern="1200" cap="none" spc="0" baseline="0">
                <a:solidFill>
                  <a:schemeClr val="tx1"/>
                </a:solidFill>
                <a:latin typeface="Calibri" pitchFamily="0" charset="0"/>
                <a:ea typeface="宋体" pitchFamily="0" charset="0"/>
                <a:cs typeface="Calibri" pitchFamily="0" charset="0"/>
              </a:rPr>
              <a:t>edunet</a:t>
            </a:r>
            <a:r>
              <a:rPr lang="en-US" altLang="zh-CN" sz="1800" b="0" i="0" u="none" strike="noStrike" kern="1200" cap="none" spc="0" baseline="0">
                <a:solidFill>
                  <a:schemeClr val="tx1"/>
                </a:solidFill>
                <a:latin typeface="Calibri" pitchFamily="0" charset="0"/>
                <a:ea typeface="宋体" pitchFamily="0" charset="0"/>
                <a:cs typeface="Calibri" pitchFamily="0" charset="0"/>
              </a:rPr>
              <a:t> dataset.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FEATURE COLLECTION: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0" i="0" u="none" strike="noStrike" kern="1200" cap="none" spc="0" baseline="0">
                <a:solidFill>
                  <a:schemeClr val="tx1"/>
                </a:solidFill>
                <a:latin typeface="Calibri" pitchFamily="0" charset="0"/>
                <a:ea typeface="宋体" pitchFamily="0" charset="0"/>
                <a:cs typeface="Calibri" pitchFamily="0" charset="0"/>
              </a:rPr>
              <a:t>Business unit, Gender unit, First name, Performance score.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Exceeds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Fully meets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Needs improvements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PIP</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9374493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9"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51" name="图表"/>
          <p:cNvGraphicFramePr/>
          <p:nvPr/>
        </p:nvGraphicFramePr>
        <p:xfrm>
          <a:off x="1318259" y="1219834"/>
          <a:ext cx="8263890" cy="4324351"/>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58781513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53" name="矩形"/>
          <p:cNvSpPr>
            <a:spLocks/>
          </p:cNvSpPr>
          <p:nvPr/>
        </p:nvSpPr>
        <p:spPr>
          <a:xfrm rot="0">
            <a:off x="781708" y="1509028"/>
            <a:ext cx="9505291"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1689541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4825"/>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2091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SCORE BASED APPROACH</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702810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250127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3" name="矩形"/>
          <p:cNvSpPr>
            <a:spLocks/>
          </p:cNvSpPr>
          <p:nvPr/>
        </p:nvSpPr>
        <p:spPr>
          <a:xfrm flipV="1" rot="10800000">
            <a:off x="762000" y="2447686"/>
            <a:ext cx="6934200" cy="1691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160554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0">
            <a:off x="739774" y="1676400"/>
            <a:ext cx="8023225"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This project focuses on developing a comprehensive tool to </a:t>
            </a:r>
            <a:r>
              <a:rPr lang="en-US" altLang="zh-CN" sz="1800" b="0" i="0" u="none" strike="noStrike" kern="1200" cap="none" spc="0" baseline="0">
                <a:solidFill>
                  <a:schemeClr val="tx1"/>
                </a:solidFill>
                <a:latin typeface="Calibri" pitchFamily="0" charset="0"/>
                <a:ea typeface="宋体" pitchFamily="0" charset="0"/>
                <a:cs typeface="Calibri" pitchFamily="0" charset="0"/>
              </a:rPr>
              <a:t>analyze</a:t>
            </a:r>
            <a:r>
              <a:rPr lang="en-US" altLang="zh-CN" sz="1800" b="0" i="0" u="none" strike="noStrike" kern="1200" cap="none" spc="0" baseline="0">
                <a:solidFill>
                  <a:schemeClr val="tx1"/>
                </a:solidFill>
                <a:latin typeface="Calibri" pitchFamily="0" charset="0"/>
                <a:ea typeface="宋体" pitchFamily="0" charset="0"/>
                <a:cs typeface="Calibri" pitchFamily="0" charset="0"/>
              </a:rPr>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goals</a:t>
            </a:r>
            <a:r>
              <a:rPr lang="en-US" altLang="zh-CN" sz="1800" b="0" i="0" u="none" strike="noStrike" kern="1200" cap="none" spc="0" baseline="0">
                <a:solidFill>
                  <a:schemeClr val="tx1"/>
                </a:solidFill>
                <a:latin typeface="Calibri" pitchFamily="0" charset="0"/>
                <a:ea typeface="宋体" pitchFamily="0" charset="0"/>
                <a:cs typeface="Calibri" pitchFamily="0" charset="0"/>
              </a:rPr>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7316323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4" name="文本框"/>
          <p:cNvSpPr>
            <a:spLocks noGrp="1"/>
          </p:cNvSpPr>
          <p:nvPr>
            <p:ph type="title"/>
          </p:nvPr>
        </p:nvSpPr>
        <p:spPr>
          <a:xfrm rot="0">
            <a:off x="699452" y="891793"/>
            <a:ext cx="5014595"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7" name="矩形"/>
          <p:cNvSpPr>
            <a:spLocks/>
          </p:cNvSpPr>
          <p:nvPr/>
        </p:nvSpPr>
        <p:spPr>
          <a:xfrm rot="0">
            <a:off x="699452" y="1676400"/>
            <a:ext cx="8278496" cy="16916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Managers and Team Leaders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HR Professionals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Executives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Employees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5656845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8"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29" name="文本框"/>
          <p:cNvSpPr>
            <a:spLocks noGrp="1"/>
          </p:cNvSpPr>
          <p:nvPr>
            <p:ph type="title"/>
          </p:nvPr>
        </p:nvSpPr>
        <p:spPr>
          <a:xfrm rot="0">
            <a:off x="533400" y="901064"/>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2" name="矩形"/>
          <p:cNvSpPr>
            <a:spLocks/>
          </p:cNvSpPr>
          <p:nvPr/>
        </p:nvSpPr>
        <p:spPr>
          <a:xfrm rot="0">
            <a:off x="3124200" y="1600200"/>
            <a:ext cx="6934198" cy="2225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5706975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755332" y="385444"/>
            <a:ext cx="10681335" cy="34470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EMPLOYEE DATASET: KAGGLE</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FEATURES: 26</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FEATURES TAKEN: 8</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FIELD NAMES: BUSINESS UNIT, FIRST NAME, GENDER CODE AND PERFORMANCE SCORE</a:t>
            </a:r>
            <a:br>
              <a:rPr lang="zh-CN" altLang="en-US" sz="2000" b="0" i="0" u="none" strike="noStrike" kern="0" cap="none" spc="0" baseline="0">
                <a:solidFill>
                  <a:schemeClr val="tx1"/>
                </a:solidFill>
                <a:latin typeface="Trebuchet MS" pitchFamily="0" charset="0"/>
                <a:ea typeface="宋体" pitchFamily="0" charset="0"/>
                <a:cs typeface="Trebuchet MS" pitchFamily="0" charset="0"/>
              </a:rPr>
            </a:b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1362377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5" name="曲线"/>
          <p:cNvSpPr>
            <a:spLocks/>
          </p:cNvSpPr>
          <p:nvPr/>
        </p:nvSpPr>
        <p:spPr>
          <a:xfrm flipH="1" rot="0">
            <a:off x="2533649" y="1891261"/>
            <a:ext cx="7162800" cy="383381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bg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Aggregation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Our Excel sheet compiles comprehensive employee performance data, segmented by key metrics such as productivity, efficiency, and goal achievement.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Dynamic Dashboards</a:t>
            </a:r>
            <a:r>
              <a:rPr lang="en-US" altLang="zh-CN" sz="1800" b="0" i="0" u="none" strike="noStrike" kern="1200" cap="none" spc="0" baseline="0">
                <a:solidFill>
                  <a:schemeClr val="tx1"/>
                </a:solidFill>
                <a:latin typeface="Calibri" pitchFamily="0" charset="0"/>
                <a:ea typeface="宋体" pitchFamily="0" charset="0"/>
                <a:cs typeface="Calibri" pitchFamily="0" charset="0"/>
              </a:rPr>
              <a:t>: The sheet includes interactive dashboards with real-time filtering options, allowing quick comparisons and insights into individual and team performance trends.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36" name="图片"/>
          <p:cNvPicPr>
            <a:picLocks/>
          </p:cNvPicPr>
          <p:nvPr/>
        </p:nvPicPr>
        <p:blipFill>
          <a:blip r:embed="rId1" cstate="print"/>
          <a:stretch>
            <a:fillRect/>
          </a:stretch>
        </p:blipFill>
        <p:spPr>
          <a:xfrm rot="0">
            <a:off x="66675" y="3597351"/>
            <a:ext cx="2466975" cy="3203496"/>
          </a:xfrm>
          <a:prstGeom prst="rect"/>
          <a:noFill/>
          <a:ln w="12700" cmpd="sng" cap="flat">
            <a:noFill/>
            <a:prstDash val="solid"/>
            <a:miter/>
          </a:ln>
        </p:spPr>
      </p:pic>
      <p:sp>
        <p:nvSpPr>
          <p:cNvPr id="137" name="文本框"/>
          <p:cNvSpPr>
            <a:spLocks noGrp="1"/>
          </p:cNvSpPr>
          <p:nvPr>
            <p:ph type="title"/>
          </p:nvPr>
        </p:nvSpPr>
        <p:spPr>
          <a:xfrm rot="0">
            <a:off x="755332" y="385444"/>
            <a:ext cx="10681335" cy="740410"/>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THE "WOW" IN OUR SOLUTION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9" name="矩形"/>
          <p:cNvSpPr>
            <a:spLocks/>
          </p:cNvSpPr>
          <p:nvPr/>
        </p:nvSpPr>
        <p:spPr>
          <a:xfrm rot="0">
            <a:off x="2438400" y="2427266"/>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6878709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0</cp:revision>
  <dcterms:created xsi:type="dcterms:W3CDTF">2024-03-29T04:07:22Z</dcterms:created>
  <dcterms:modified xsi:type="dcterms:W3CDTF">2024-08-30T13:01:44Z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4f763cc40942462dae304f7f1ead76d3</vt:lpwstr>
  </property>
</Properties>
</file>