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66" r:id="rId2"/>
    <p:sldId id="25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C2901B-7CBB-494D-876B-F594CE7E55D0}"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1742D-7CFE-4546-9991-8EE26F3D63EF}" type="slidenum">
              <a:rPr lang="en-US" smtClean="0"/>
              <a:t>‹#›</a:t>
            </a:fld>
            <a:endParaRPr lang="en-US"/>
          </a:p>
        </p:txBody>
      </p:sp>
    </p:spTree>
    <p:extLst>
      <p:ext uri="{BB962C8B-B14F-4D97-AF65-F5344CB8AC3E}">
        <p14:creationId xmlns:p14="http://schemas.microsoft.com/office/powerpoint/2010/main" val="3367023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2901B-7CBB-494D-876B-F594CE7E55D0}"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1742D-7CFE-4546-9991-8EE26F3D63EF}" type="slidenum">
              <a:rPr lang="en-US" smtClean="0"/>
              <a:t>‹#›</a:t>
            </a:fld>
            <a:endParaRPr lang="en-US"/>
          </a:p>
        </p:txBody>
      </p:sp>
    </p:spTree>
    <p:extLst>
      <p:ext uri="{BB962C8B-B14F-4D97-AF65-F5344CB8AC3E}">
        <p14:creationId xmlns:p14="http://schemas.microsoft.com/office/powerpoint/2010/main" val="1638220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2901B-7CBB-494D-876B-F594CE7E55D0}"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1742D-7CFE-4546-9991-8EE26F3D63E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223449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2901B-7CBB-494D-876B-F594CE7E55D0}"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1742D-7CFE-4546-9991-8EE26F3D63EF}" type="slidenum">
              <a:rPr lang="en-US" smtClean="0"/>
              <a:t>‹#›</a:t>
            </a:fld>
            <a:endParaRPr lang="en-US"/>
          </a:p>
        </p:txBody>
      </p:sp>
    </p:spTree>
    <p:extLst>
      <p:ext uri="{BB962C8B-B14F-4D97-AF65-F5344CB8AC3E}">
        <p14:creationId xmlns:p14="http://schemas.microsoft.com/office/powerpoint/2010/main" val="7096082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2901B-7CBB-494D-876B-F594CE7E55D0}"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1742D-7CFE-4546-9991-8EE26F3D63E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71080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2901B-7CBB-494D-876B-F594CE7E55D0}"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1742D-7CFE-4546-9991-8EE26F3D63EF}" type="slidenum">
              <a:rPr lang="en-US" smtClean="0"/>
              <a:t>‹#›</a:t>
            </a:fld>
            <a:endParaRPr lang="en-US"/>
          </a:p>
        </p:txBody>
      </p:sp>
    </p:spTree>
    <p:extLst>
      <p:ext uri="{BB962C8B-B14F-4D97-AF65-F5344CB8AC3E}">
        <p14:creationId xmlns:p14="http://schemas.microsoft.com/office/powerpoint/2010/main" val="30434683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C2901B-7CBB-494D-876B-F594CE7E55D0}"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1742D-7CFE-4546-9991-8EE26F3D63EF}" type="slidenum">
              <a:rPr lang="en-US" smtClean="0"/>
              <a:t>‹#›</a:t>
            </a:fld>
            <a:endParaRPr lang="en-US"/>
          </a:p>
        </p:txBody>
      </p:sp>
    </p:spTree>
    <p:extLst>
      <p:ext uri="{BB962C8B-B14F-4D97-AF65-F5344CB8AC3E}">
        <p14:creationId xmlns:p14="http://schemas.microsoft.com/office/powerpoint/2010/main" val="10413248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C2901B-7CBB-494D-876B-F594CE7E55D0}"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1742D-7CFE-4546-9991-8EE26F3D63EF}" type="slidenum">
              <a:rPr lang="en-US" smtClean="0"/>
              <a:t>‹#›</a:t>
            </a:fld>
            <a:endParaRPr lang="en-US"/>
          </a:p>
        </p:txBody>
      </p:sp>
    </p:spTree>
    <p:extLst>
      <p:ext uri="{BB962C8B-B14F-4D97-AF65-F5344CB8AC3E}">
        <p14:creationId xmlns:p14="http://schemas.microsoft.com/office/powerpoint/2010/main" val="2274670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C2901B-7CBB-494D-876B-F594CE7E55D0}"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1742D-7CFE-4546-9991-8EE26F3D63EF}" type="slidenum">
              <a:rPr lang="en-US" smtClean="0"/>
              <a:t>‹#›</a:t>
            </a:fld>
            <a:endParaRPr lang="en-US"/>
          </a:p>
        </p:txBody>
      </p:sp>
    </p:spTree>
    <p:extLst>
      <p:ext uri="{BB962C8B-B14F-4D97-AF65-F5344CB8AC3E}">
        <p14:creationId xmlns:p14="http://schemas.microsoft.com/office/powerpoint/2010/main" val="819886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2901B-7CBB-494D-876B-F594CE7E55D0}"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1742D-7CFE-4546-9991-8EE26F3D63EF}" type="slidenum">
              <a:rPr lang="en-US" smtClean="0"/>
              <a:t>‹#›</a:t>
            </a:fld>
            <a:endParaRPr lang="en-US"/>
          </a:p>
        </p:txBody>
      </p:sp>
    </p:spTree>
    <p:extLst>
      <p:ext uri="{BB962C8B-B14F-4D97-AF65-F5344CB8AC3E}">
        <p14:creationId xmlns:p14="http://schemas.microsoft.com/office/powerpoint/2010/main" val="1270764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C2901B-7CBB-494D-876B-F594CE7E55D0}" type="datetimeFigureOut">
              <a:rPr lang="en-US" smtClean="0"/>
              <a:t>10/4/2023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41742D-7CFE-4546-9991-8EE26F3D63EF}" type="slidenum">
              <a:rPr lang="en-US" smtClean="0"/>
              <a:t>‹#›</a:t>
            </a:fld>
            <a:endParaRPr lang="en-US"/>
          </a:p>
        </p:txBody>
      </p:sp>
    </p:spTree>
    <p:extLst>
      <p:ext uri="{BB962C8B-B14F-4D97-AF65-F5344CB8AC3E}">
        <p14:creationId xmlns:p14="http://schemas.microsoft.com/office/powerpoint/2010/main" val="1953341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C2901B-7CBB-494D-876B-F594CE7E55D0}" type="datetimeFigureOut">
              <a:rPr lang="en-US" smtClean="0"/>
              <a:t>10/4/2023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41742D-7CFE-4546-9991-8EE26F3D63EF}" type="slidenum">
              <a:rPr lang="en-US" smtClean="0"/>
              <a:t>‹#›</a:t>
            </a:fld>
            <a:endParaRPr lang="en-US"/>
          </a:p>
        </p:txBody>
      </p:sp>
    </p:spTree>
    <p:extLst>
      <p:ext uri="{BB962C8B-B14F-4D97-AF65-F5344CB8AC3E}">
        <p14:creationId xmlns:p14="http://schemas.microsoft.com/office/powerpoint/2010/main" val="427043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C2901B-7CBB-494D-876B-F594CE7E55D0}" type="datetimeFigureOut">
              <a:rPr lang="en-US" smtClean="0"/>
              <a:t>10/4/2023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41742D-7CFE-4546-9991-8EE26F3D63EF}" type="slidenum">
              <a:rPr lang="en-US" smtClean="0"/>
              <a:t>‹#›</a:t>
            </a:fld>
            <a:endParaRPr lang="en-US"/>
          </a:p>
        </p:txBody>
      </p:sp>
    </p:spTree>
    <p:extLst>
      <p:ext uri="{BB962C8B-B14F-4D97-AF65-F5344CB8AC3E}">
        <p14:creationId xmlns:p14="http://schemas.microsoft.com/office/powerpoint/2010/main" val="254375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C2901B-7CBB-494D-876B-F594CE7E55D0}" type="datetimeFigureOut">
              <a:rPr lang="en-US" smtClean="0"/>
              <a:t>10/4/2023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41742D-7CFE-4546-9991-8EE26F3D63EF}" type="slidenum">
              <a:rPr lang="en-US" smtClean="0"/>
              <a:t>‹#›</a:t>
            </a:fld>
            <a:endParaRPr lang="en-US"/>
          </a:p>
        </p:txBody>
      </p:sp>
    </p:spTree>
    <p:extLst>
      <p:ext uri="{BB962C8B-B14F-4D97-AF65-F5344CB8AC3E}">
        <p14:creationId xmlns:p14="http://schemas.microsoft.com/office/powerpoint/2010/main" val="1854838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C2901B-7CBB-494D-876B-F594CE7E55D0}" type="datetimeFigureOut">
              <a:rPr lang="en-US" smtClean="0"/>
              <a:t>10/4/2023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41742D-7CFE-4546-9991-8EE26F3D63EF}" type="slidenum">
              <a:rPr lang="en-US" smtClean="0"/>
              <a:t>‹#›</a:t>
            </a:fld>
            <a:endParaRPr lang="en-US"/>
          </a:p>
        </p:txBody>
      </p:sp>
    </p:spTree>
    <p:extLst>
      <p:ext uri="{BB962C8B-B14F-4D97-AF65-F5344CB8AC3E}">
        <p14:creationId xmlns:p14="http://schemas.microsoft.com/office/powerpoint/2010/main" val="2334290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C2901B-7CBB-494D-876B-F594CE7E55D0}" type="datetimeFigureOut">
              <a:rPr lang="en-US" smtClean="0"/>
              <a:t>10/4/2023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41742D-7CFE-4546-9991-8EE26F3D63EF}" type="slidenum">
              <a:rPr lang="en-US" smtClean="0"/>
              <a:t>‹#›</a:t>
            </a:fld>
            <a:endParaRPr lang="en-US"/>
          </a:p>
        </p:txBody>
      </p:sp>
    </p:spTree>
    <p:extLst>
      <p:ext uri="{BB962C8B-B14F-4D97-AF65-F5344CB8AC3E}">
        <p14:creationId xmlns:p14="http://schemas.microsoft.com/office/powerpoint/2010/main" val="509008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9C2901B-7CBB-494D-876B-F594CE7E55D0}" type="datetimeFigureOut">
              <a:rPr lang="en-US" smtClean="0"/>
              <a:t>10/4/2023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E441742D-7CFE-4546-9991-8EE26F3D63EF}" type="slidenum">
              <a:rPr lang="en-US" smtClean="0"/>
              <a:t>‹#›</a:t>
            </a:fld>
            <a:endParaRPr lang="en-US"/>
          </a:p>
        </p:txBody>
      </p:sp>
    </p:spTree>
    <p:extLst>
      <p:ext uri="{BB962C8B-B14F-4D97-AF65-F5344CB8AC3E}">
        <p14:creationId xmlns:p14="http://schemas.microsoft.com/office/powerpoint/2010/main" val="259580870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6DEBE6-6BD3-2D4F-A1C6-6DC4C608F8AA}"/>
              </a:ext>
            </a:extLst>
          </p:cNvPr>
          <p:cNvSpPr txBox="1"/>
          <p:nvPr/>
        </p:nvSpPr>
        <p:spPr>
          <a:xfrm>
            <a:off x="1391479" y="1086678"/>
            <a:ext cx="9210260" cy="1015663"/>
          </a:xfrm>
          <a:prstGeom prst="rect">
            <a:avLst/>
          </a:prstGeom>
          <a:noFill/>
        </p:spPr>
        <p:txBody>
          <a:bodyPr wrap="square" rtlCol="0">
            <a:spAutoFit/>
          </a:bodyPr>
          <a:lstStyle/>
          <a:p>
            <a:r>
              <a:rPr lang="en-IN" sz="6000" dirty="0">
                <a:solidFill>
                  <a:srgbClr val="FF0000"/>
                </a:solidFill>
                <a:latin typeface="Arial Black" panose="020B0A04020102020204" pitchFamily="34" charset="0"/>
              </a:rPr>
              <a:t>NOISE POLLUTION</a:t>
            </a:r>
            <a:endParaRPr lang="en-US" sz="6000" dirty="0">
              <a:solidFill>
                <a:srgbClr val="FF0000"/>
              </a:solidFill>
              <a:latin typeface="Arial Black" panose="020B0A04020102020204" pitchFamily="34" charset="0"/>
            </a:endParaRPr>
          </a:p>
        </p:txBody>
      </p:sp>
      <p:sp>
        <p:nvSpPr>
          <p:cNvPr id="3" name="TextBox 2">
            <a:extLst>
              <a:ext uri="{FF2B5EF4-FFF2-40B4-BE49-F238E27FC236}">
                <a16:creationId xmlns:a16="http://schemas.microsoft.com/office/drawing/2014/main" id="{83F0B739-7B81-3C4D-07F7-D187199CBFF7}"/>
              </a:ext>
            </a:extLst>
          </p:cNvPr>
          <p:cNvSpPr txBox="1"/>
          <p:nvPr/>
        </p:nvSpPr>
        <p:spPr>
          <a:xfrm>
            <a:off x="7951304" y="4386470"/>
            <a:ext cx="3445566" cy="1754326"/>
          </a:xfrm>
          <a:prstGeom prst="rect">
            <a:avLst/>
          </a:prstGeom>
          <a:noFill/>
        </p:spPr>
        <p:txBody>
          <a:bodyPr wrap="square" rtlCol="0">
            <a:spAutoFit/>
          </a:bodyPr>
          <a:lstStyle/>
          <a:p>
            <a:r>
              <a:rPr lang="en-IN" b="1" dirty="0">
                <a:latin typeface="Arial Black" panose="020B0A04020102020204" pitchFamily="34" charset="0"/>
              </a:rPr>
              <a:t>BY</a:t>
            </a:r>
          </a:p>
          <a:p>
            <a:r>
              <a:rPr lang="en-IN" b="1" dirty="0">
                <a:latin typeface="Arial Black" panose="020B0A04020102020204" pitchFamily="34" charset="0"/>
              </a:rPr>
              <a:t>P.THAMARAISELVI</a:t>
            </a:r>
          </a:p>
          <a:p>
            <a:r>
              <a:rPr lang="en-IN" b="1" dirty="0">
                <a:latin typeface="Arial Black" panose="020B0A04020102020204" pitchFamily="34" charset="0"/>
              </a:rPr>
              <a:t>S.SOWMIYA</a:t>
            </a:r>
          </a:p>
          <a:p>
            <a:r>
              <a:rPr lang="en-IN" b="1" dirty="0">
                <a:latin typeface="Arial Black" panose="020B0A04020102020204" pitchFamily="34" charset="0"/>
              </a:rPr>
              <a:t>M.SHARMILA</a:t>
            </a:r>
          </a:p>
          <a:p>
            <a:r>
              <a:rPr lang="en-IN" b="1" dirty="0">
                <a:latin typeface="Arial Black" panose="020B0A04020102020204" pitchFamily="34" charset="0"/>
              </a:rPr>
              <a:t>D.DHARSHSHINI</a:t>
            </a:r>
          </a:p>
          <a:p>
            <a:r>
              <a:rPr lang="en-IN" b="1" dirty="0">
                <a:latin typeface="Arial Black" panose="020B0A04020102020204" pitchFamily="34" charset="0"/>
              </a:rPr>
              <a:t>M.MENAKA</a:t>
            </a:r>
            <a:endParaRPr lang="en-US" b="1" dirty="0">
              <a:latin typeface="Arial Black" panose="020B0A04020102020204" pitchFamily="34" charset="0"/>
            </a:endParaRPr>
          </a:p>
        </p:txBody>
      </p:sp>
      <p:pic>
        <p:nvPicPr>
          <p:cNvPr id="5" name="Picture 4">
            <a:extLst>
              <a:ext uri="{FF2B5EF4-FFF2-40B4-BE49-F238E27FC236}">
                <a16:creationId xmlns:a16="http://schemas.microsoft.com/office/drawing/2014/main" id="{96451268-0407-9B79-CF8E-4394AE1C7D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3513" y="2971543"/>
            <a:ext cx="4744278" cy="2799779"/>
          </a:xfrm>
          <a:prstGeom prst="rect">
            <a:avLst/>
          </a:prstGeom>
        </p:spPr>
      </p:pic>
    </p:spTree>
    <p:extLst>
      <p:ext uri="{BB962C8B-B14F-4D97-AF65-F5344CB8AC3E}">
        <p14:creationId xmlns:p14="http://schemas.microsoft.com/office/powerpoint/2010/main" val="1264765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C37358-AD9D-826F-DF67-F01092BF322C}"/>
              </a:ext>
            </a:extLst>
          </p:cNvPr>
          <p:cNvSpPr txBox="1"/>
          <p:nvPr/>
        </p:nvSpPr>
        <p:spPr>
          <a:xfrm>
            <a:off x="1473200" y="1549400"/>
            <a:ext cx="9525000" cy="1661993"/>
          </a:xfrm>
          <a:prstGeom prst="rect">
            <a:avLst/>
          </a:prstGeom>
          <a:noFill/>
        </p:spPr>
        <p:txBody>
          <a:bodyPr wrap="square" rtlCol="0">
            <a:spAutoFit/>
          </a:bodyPr>
          <a:lstStyle/>
          <a:p>
            <a:pPr algn="l"/>
            <a:endParaRPr lang="en-US" b="0" i="0" dirty="0">
              <a:solidFill>
                <a:srgbClr val="000000"/>
              </a:solidFill>
              <a:effectLst/>
              <a:latin typeface="ff3"/>
            </a:endParaRPr>
          </a:p>
          <a:p>
            <a:pPr algn="l"/>
            <a:r>
              <a:rPr lang="en-US" sz="1600" b="0" i="0" dirty="0">
                <a:solidFill>
                  <a:srgbClr val="000000"/>
                </a:solidFill>
                <a:effectLst/>
                <a:latin typeface="Times New Roman" panose="02020603050405020304" pitchFamily="18" charset="0"/>
                <a:cs typeface="Times New Roman" panose="02020603050405020304" pitchFamily="18" charset="0"/>
              </a:rPr>
              <a:t>Uninterrupted sleep is known to be a prerequisite for good physiologic and mental functioning in </a:t>
            </a:r>
          </a:p>
          <a:p>
            <a:pPr algn="l"/>
            <a:r>
              <a:rPr lang="en-US" sz="1600" b="0" i="0" dirty="0">
                <a:solidFill>
                  <a:srgbClr val="000000"/>
                </a:solidFill>
                <a:effectLst/>
                <a:latin typeface="Times New Roman" panose="02020603050405020304" pitchFamily="18" charset="0"/>
                <a:cs typeface="Times New Roman" panose="02020603050405020304" pitchFamily="18" charset="0"/>
              </a:rPr>
              <a:t>healthy individuals. Environmental noise is one of the major causes of disturbed sleep. When sleep </a:t>
            </a:r>
          </a:p>
          <a:p>
            <a:pPr algn="l"/>
            <a:r>
              <a:rPr lang="en-US" sz="1600" b="0" i="0" dirty="0">
                <a:solidFill>
                  <a:srgbClr val="000000"/>
                </a:solidFill>
                <a:effectLst/>
                <a:latin typeface="Times New Roman" panose="02020603050405020304" pitchFamily="18" charset="0"/>
                <a:cs typeface="Times New Roman" panose="02020603050405020304" pitchFamily="18" charset="0"/>
              </a:rPr>
              <a:t>disruption becomes chronic, the results are mood changes, decrements in performance, and other </a:t>
            </a:r>
          </a:p>
          <a:p>
            <a:pPr algn="l"/>
            <a:r>
              <a:rPr lang="en-US" sz="1600" b="0" i="0" dirty="0">
                <a:solidFill>
                  <a:srgbClr val="000000"/>
                </a:solidFill>
                <a:effectLst/>
                <a:latin typeface="Times New Roman" panose="02020603050405020304" pitchFamily="18" charset="0"/>
                <a:cs typeface="Times New Roman" panose="02020603050405020304" pitchFamily="18" charset="0"/>
              </a:rPr>
              <a:t>long-term effects on health and well-being</a:t>
            </a:r>
            <a:r>
              <a:rPr lang="en-US" b="0" i="0" dirty="0">
                <a:solidFill>
                  <a:srgbClr val="000000"/>
                </a:solidFill>
                <a:effectLst/>
                <a:latin typeface="ff4"/>
              </a:rPr>
              <a:t>. </a:t>
            </a:r>
          </a:p>
          <a:p>
            <a:endParaRPr lang="en-US" dirty="0"/>
          </a:p>
        </p:txBody>
      </p:sp>
      <p:sp>
        <p:nvSpPr>
          <p:cNvPr id="3" name="TextBox 2">
            <a:extLst>
              <a:ext uri="{FF2B5EF4-FFF2-40B4-BE49-F238E27FC236}">
                <a16:creationId xmlns:a16="http://schemas.microsoft.com/office/drawing/2014/main" id="{8FBD8A74-35C4-ACC0-0644-CE515B38CA30}"/>
              </a:ext>
            </a:extLst>
          </p:cNvPr>
          <p:cNvSpPr txBox="1"/>
          <p:nvPr/>
        </p:nvSpPr>
        <p:spPr>
          <a:xfrm>
            <a:off x="1054100" y="1326634"/>
            <a:ext cx="7607300"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SLEEP DISTURBANCE:</a:t>
            </a:r>
            <a:endParaRPr lang="en-US"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39C6422-0859-FCD8-1FF7-77BC419F069D}"/>
              </a:ext>
            </a:extLst>
          </p:cNvPr>
          <p:cNvSpPr txBox="1"/>
          <p:nvPr/>
        </p:nvSpPr>
        <p:spPr>
          <a:xfrm>
            <a:off x="1473200" y="3814584"/>
            <a:ext cx="10287000" cy="2092881"/>
          </a:xfrm>
          <a:prstGeom prst="rect">
            <a:avLst/>
          </a:prstGeom>
          <a:noFill/>
        </p:spPr>
        <p:txBody>
          <a:bodyPr wrap="square" rtlCol="0">
            <a:spAutoFit/>
          </a:bodyPr>
          <a:lstStyle/>
          <a:p>
            <a:pPr algn="l"/>
            <a:r>
              <a:rPr lang="en-US" sz="1600" b="0" i="0" dirty="0">
                <a:solidFill>
                  <a:srgbClr val="000000"/>
                </a:solidFill>
                <a:effectLst/>
                <a:latin typeface="Times New Roman" panose="02020603050405020304" pitchFamily="18" charset="0"/>
                <a:cs typeface="Times New Roman" panose="02020603050405020304" pitchFamily="18" charset="0"/>
              </a:rPr>
              <a:t>A growing body of evidence confirms that noise pollution has both temporary and permanent </a:t>
            </a:r>
          </a:p>
          <a:p>
            <a:pPr algn="l"/>
            <a:r>
              <a:rPr lang="en-US" sz="1600" b="0" i="0" dirty="0">
                <a:solidFill>
                  <a:srgbClr val="000000"/>
                </a:solidFill>
                <a:effectLst/>
                <a:latin typeface="Times New Roman" panose="02020603050405020304" pitchFamily="18" charset="0"/>
                <a:cs typeface="Times New Roman" panose="02020603050405020304" pitchFamily="18" charset="0"/>
              </a:rPr>
              <a:t>effects on humans (and other mammals) by way of the endocrine and autonomic nervous systems .</a:t>
            </a:r>
          </a:p>
          <a:p>
            <a:pPr algn="l"/>
            <a:r>
              <a:rPr lang="en-US" sz="1600" b="0" i="0" dirty="0">
                <a:solidFill>
                  <a:srgbClr val="000000"/>
                </a:solidFill>
                <a:effectLst/>
                <a:latin typeface="Times New Roman" panose="02020603050405020304" pitchFamily="18" charset="0"/>
                <a:cs typeface="Times New Roman" panose="02020603050405020304" pitchFamily="18" charset="0"/>
              </a:rPr>
              <a:t>It has been postulated that noise acts as a nonspecific biologic stressor eliciting reactions that </a:t>
            </a:r>
          </a:p>
          <a:p>
            <a:pPr algn="l"/>
            <a:r>
              <a:rPr lang="en-US" sz="1600" b="0" i="0" dirty="0">
                <a:solidFill>
                  <a:srgbClr val="000000"/>
                </a:solidFill>
                <a:effectLst/>
                <a:latin typeface="Times New Roman" panose="02020603050405020304" pitchFamily="18" charset="0"/>
                <a:cs typeface="Times New Roman" panose="02020603050405020304" pitchFamily="18" charset="0"/>
              </a:rPr>
              <a:t>prepare the body for a fight or flight response. For this reason, noise can trigger both endocrine and </a:t>
            </a:r>
          </a:p>
          <a:p>
            <a:pPr algn="l"/>
            <a:r>
              <a:rPr lang="en-US" sz="1600" b="0" i="0" dirty="0">
                <a:solidFill>
                  <a:srgbClr val="000000"/>
                </a:solidFill>
                <a:effectLst/>
                <a:latin typeface="Times New Roman" panose="02020603050405020304" pitchFamily="18" charset="0"/>
                <a:cs typeface="Times New Roman" panose="02020603050405020304" pitchFamily="18" charset="0"/>
              </a:rPr>
              <a:t>autonomic nervous system responses that affect the cardiovascular system and thus may be a risk </a:t>
            </a:r>
          </a:p>
          <a:p>
            <a:pPr algn="l"/>
            <a:r>
              <a:rPr lang="en-US" sz="1600" b="0" i="0" dirty="0">
                <a:solidFill>
                  <a:srgbClr val="000000"/>
                </a:solidFill>
                <a:effectLst/>
                <a:latin typeface="Times New Roman" panose="02020603050405020304" pitchFamily="18" charset="0"/>
                <a:cs typeface="Times New Roman" panose="02020603050405020304" pitchFamily="18" charset="0"/>
              </a:rPr>
              <a:t>factor for cardiovascular disease. These effects begin to be seen with long-term daily exposure to </a:t>
            </a:r>
          </a:p>
          <a:p>
            <a:pPr algn="l"/>
            <a:r>
              <a:rPr lang="en-US" sz="1600" b="0" i="0" dirty="0">
                <a:solidFill>
                  <a:srgbClr val="000000"/>
                </a:solidFill>
                <a:effectLst/>
                <a:latin typeface="Times New Roman" panose="02020603050405020304" pitchFamily="18" charset="0"/>
                <a:cs typeface="Times New Roman" panose="02020603050405020304" pitchFamily="18" charset="0"/>
              </a:rPr>
              <a:t>noise levels above 65 dB or with acute exposure to noise levels above 80 to 85 </a:t>
            </a:r>
            <a:r>
              <a:rPr lang="en-US" sz="1600" b="0" i="0" dirty="0" err="1">
                <a:solidFill>
                  <a:srgbClr val="000000"/>
                </a:solidFill>
                <a:effectLst/>
                <a:latin typeface="Times New Roman" panose="02020603050405020304" pitchFamily="18" charset="0"/>
                <a:cs typeface="Times New Roman" panose="02020603050405020304" pitchFamily="18" charset="0"/>
              </a:rPr>
              <a:t>dB.</a:t>
            </a:r>
            <a:r>
              <a:rPr lang="en-US" sz="1600" b="0" i="0" dirty="0">
                <a:solidFill>
                  <a:srgbClr val="000000"/>
                </a:solidFill>
                <a:effectLst/>
                <a:latin typeface="Times New Roman" panose="02020603050405020304" pitchFamily="18" charset="0"/>
                <a:cs typeface="Times New Roman" panose="02020603050405020304" pitchFamily="18" charset="0"/>
              </a:rPr>
              <a:t> </a:t>
            </a:r>
          </a:p>
          <a:p>
            <a:endParaRPr lang="en-US" dirty="0"/>
          </a:p>
        </p:txBody>
      </p:sp>
      <p:sp>
        <p:nvSpPr>
          <p:cNvPr id="5" name="TextBox 4">
            <a:extLst>
              <a:ext uri="{FF2B5EF4-FFF2-40B4-BE49-F238E27FC236}">
                <a16:creationId xmlns:a16="http://schemas.microsoft.com/office/drawing/2014/main" id="{1E27AA53-7F16-15D7-82CC-7EF893766D73}"/>
              </a:ext>
            </a:extLst>
          </p:cNvPr>
          <p:cNvSpPr txBox="1"/>
          <p:nvPr/>
        </p:nvSpPr>
        <p:spPr>
          <a:xfrm>
            <a:off x="571500" y="469900"/>
            <a:ext cx="8750300" cy="400110"/>
          </a:xfrm>
          <a:prstGeom prst="rect">
            <a:avLst/>
          </a:prstGeom>
          <a:noFill/>
        </p:spPr>
        <p:txBody>
          <a:bodyPr wrap="square" rtlCol="0">
            <a:spAutoFit/>
          </a:bodyPr>
          <a:lstStyle/>
          <a:p>
            <a:r>
              <a:rPr lang="en-IN" sz="2000" b="1" dirty="0">
                <a:latin typeface="Arial Black" panose="020B0A04020102020204" pitchFamily="34" charset="0"/>
              </a:rPr>
              <a:t>DISTURBANCES IN NOISE POLLUTION:</a:t>
            </a:r>
            <a:endParaRPr lang="en-US" sz="2000" b="1" dirty="0">
              <a:latin typeface="Arial Black" panose="020B0A04020102020204" pitchFamily="34" charset="0"/>
            </a:endParaRPr>
          </a:p>
        </p:txBody>
      </p:sp>
      <p:sp>
        <p:nvSpPr>
          <p:cNvPr id="6" name="TextBox 5">
            <a:extLst>
              <a:ext uri="{FF2B5EF4-FFF2-40B4-BE49-F238E27FC236}">
                <a16:creationId xmlns:a16="http://schemas.microsoft.com/office/drawing/2014/main" id="{261D6F5B-5B77-4C8E-6C67-152EFE7A1AA4}"/>
              </a:ext>
            </a:extLst>
          </p:cNvPr>
          <p:cNvSpPr txBox="1"/>
          <p:nvPr/>
        </p:nvSpPr>
        <p:spPr>
          <a:xfrm>
            <a:off x="1054100" y="3173293"/>
            <a:ext cx="5499100"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CARDIOVASCULAR DISTURBANCE</a:t>
            </a:r>
            <a:r>
              <a:rPr lang="en-IN" b="1" dirty="0"/>
              <a:t>:</a:t>
            </a:r>
            <a:endParaRPr lang="en-US" b="1" dirty="0"/>
          </a:p>
        </p:txBody>
      </p:sp>
    </p:spTree>
    <p:extLst>
      <p:ext uri="{BB962C8B-B14F-4D97-AF65-F5344CB8AC3E}">
        <p14:creationId xmlns:p14="http://schemas.microsoft.com/office/powerpoint/2010/main" val="1366920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C089E7-22CA-FAFE-AD43-DB24B23F5560}"/>
              </a:ext>
            </a:extLst>
          </p:cNvPr>
          <p:cNvSpPr txBox="1"/>
          <p:nvPr/>
        </p:nvSpPr>
        <p:spPr>
          <a:xfrm>
            <a:off x="1397000" y="2806700"/>
            <a:ext cx="9715500" cy="1446550"/>
          </a:xfrm>
          <a:prstGeom prst="rect">
            <a:avLst/>
          </a:prstGeom>
          <a:noFill/>
        </p:spPr>
        <p:txBody>
          <a:bodyPr wrap="square" rtlCol="0">
            <a:spAutoFit/>
          </a:bodyPr>
          <a:lstStyle/>
          <a:p>
            <a:r>
              <a:rPr lang="en-IN" sz="8800" b="1" dirty="0">
                <a:solidFill>
                  <a:schemeClr val="accent3">
                    <a:lumMod val="75000"/>
                  </a:schemeClr>
                </a:solidFill>
                <a:latin typeface="Arial Black" panose="020B0A04020102020204" pitchFamily="34" charset="0"/>
              </a:rPr>
              <a:t>THANK YOU</a:t>
            </a:r>
            <a:endParaRPr lang="en-US" sz="8800" b="1" dirty="0">
              <a:solidFill>
                <a:schemeClr val="accent3">
                  <a:lumMod val="75000"/>
                </a:schemeClr>
              </a:solidFill>
              <a:latin typeface="Arial Black" panose="020B0A04020102020204" pitchFamily="34" charset="0"/>
            </a:endParaRPr>
          </a:p>
        </p:txBody>
      </p:sp>
    </p:spTree>
    <p:extLst>
      <p:ext uri="{BB962C8B-B14F-4D97-AF65-F5344CB8AC3E}">
        <p14:creationId xmlns:p14="http://schemas.microsoft.com/office/powerpoint/2010/main" val="1907909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F2837B-66A3-B206-8AE8-9E0F0ACDEDB2}"/>
              </a:ext>
            </a:extLst>
          </p:cNvPr>
          <p:cNvSpPr txBox="1"/>
          <p:nvPr/>
        </p:nvSpPr>
        <p:spPr>
          <a:xfrm>
            <a:off x="1506880" y="1676400"/>
            <a:ext cx="7853020" cy="2062103"/>
          </a:xfrm>
          <a:prstGeom prst="rect">
            <a:avLst/>
          </a:prstGeom>
          <a:noFill/>
        </p:spPr>
        <p:txBody>
          <a:bodyPr wrap="square" rtlCol="0">
            <a:spAutoFit/>
          </a:bodyPr>
          <a:lstStyle/>
          <a:p>
            <a:pPr marL="285750" indent="-285750">
              <a:buFont typeface="Wingdings" panose="05000000000000000000" pitchFamily="2" charset="2"/>
              <a:buChar char="v"/>
            </a:pPr>
            <a:r>
              <a:rPr lang="en-US" sz="1600" dirty="0">
                <a:latin typeface="Google Sans"/>
              </a:rPr>
              <a:t> </a:t>
            </a:r>
            <a:r>
              <a:rPr lang="en-US" sz="1600" dirty="0">
                <a:latin typeface="Times New Roman" panose="02020603050405020304" pitchFamily="18" charset="0"/>
                <a:cs typeface="Times New Roman" panose="02020603050405020304" pitchFamily="18" charset="0"/>
              </a:rPr>
              <a:t>N</a:t>
            </a:r>
            <a:r>
              <a:rPr lang="en-US" sz="1600" b="0" i="0" dirty="0">
                <a:effectLst/>
                <a:latin typeface="Times New Roman" panose="02020603050405020304" pitchFamily="18" charset="0"/>
                <a:cs typeface="Times New Roman" panose="02020603050405020304" pitchFamily="18" charset="0"/>
              </a:rPr>
              <a:t>oise pollution, or sound pollution, is the propagation of noise or sound with ranging impacts on the activity of human or animal life, most of which are harmful to a degree.</a:t>
            </a:r>
          </a:p>
          <a:p>
            <a:r>
              <a:rPr lang="en-US" sz="1600" b="0" i="0" dirty="0">
                <a:effectLst/>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v"/>
            </a:pPr>
            <a:r>
              <a:rPr lang="en-US" sz="1600" b="0" i="0" dirty="0">
                <a:effectLst/>
                <a:latin typeface="Times New Roman" panose="02020603050405020304" pitchFamily="18" charset="0"/>
                <a:cs typeface="Times New Roman" panose="02020603050405020304" pitchFamily="18" charset="0"/>
              </a:rPr>
              <a:t> The source of outdoor noise worldwide is mainly caused by machines, transport and propagation systems.</a:t>
            </a:r>
          </a:p>
          <a:p>
            <a:pPr marL="285750" indent="-285750">
              <a:buFont typeface="Wingdings" panose="05000000000000000000" pitchFamily="2" charset="2"/>
              <a:buChar char="v"/>
            </a:pP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600" b="0" i="0" dirty="0">
                <a:effectLst/>
                <a:latin typeface="Times New Roman" panose="02020603050405020304" pitchFamily="18" charset="0"/>
                <a:cs typeface="Times New Roman" panose="02020603050405020304" pitchFamily="18" charset="0"/>
              </a:rPr>
              <a:t>Noise pollution is caused by noisy machines, loudspeakers, vehicles, and other objects producing sound at high decibels</a:t>
            </a:r>
            <a:endParaRPr lang="en-US" sz="1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C8883DE-B13B-85A0-7CA8-7F0A9DAFB56E}"/>
              </a:ext>
            </a:extLst>
          </p:cNvPr>
          <p:cNvSpPr txBox="1"/>
          <p:nvPr/>
        </p:nvSpPr>
        <p:spPr>
          <a:xfrm>
            <a:off x="1435100" y="838200"/>
            <a:ext cx="7853020" cy="400110"/>
          </a:xfrm>
          <a:prstGeom prst="rect">
            <a:avLst/>
          </a:prstGeom>
          <a:noFill/>
        </p:spPr>
        <p:txBody>
          <a:bodyPr wrap="square" rtlCol="0">
            <a:spAutoFit/>
          </a:bodyPr>
          <a:lstStyle/>
          <a:p>
            <a:r>
              <a:rPr lang="en-IN" sz="2000" b="1" dirty="0">
                <a:latin typeface="Arial Black" panose="020B0A04020102020204" pitchFamily="34" charset="0"/>
              </a:rPr>
              <a:t>NOISE POLLUTION:</a:t>
            </a:r>
            <a:endParaRPr lang="en-US" sz="2000" b="1" dirty="0">
              <a:latin typeface="Arial Black" panose="020B0A04020102020204" pitchFamily="34" charset="0"/>
            </a:endParaRPr>
          </a:p>
        </p:txBody>
      </p:sp>
      <p:pic>
        <p:nvPicPr>
          <p:cNvPr id="8" name="Picture 7">
            <a:extLst>
              <a:ext uri="{FF2B5EF4-FFF2-40B4-BE49-F238E27FC236}">
                <a16:creationId xmlns:a16="http://schemas.microsoft.com/office/drawing/2014/main" id="{69F826C3-06B6-A1A2-A924-4AADCD26DF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8600" y="4051301"/>
            <a:ext cx="5105400" cy="2286000"/>
          </a:xfrm>
          <a:prstGeom prst="rect">
            <a:avLst/>
          </a:prstGeom>
        </p:spPr>
      </p:pic>
    </p:spTree>
    <p:extLst>
      <p:ext uri="{BB962C8B-B14F-4D97-AF65-F5344CB8AC3E}">
        <p14:creationId xmlns:p14="http://schemas.microsoft.com/office/powerpoint/2010/main" val="1910234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4E30B5-181E-80A9-5993-B8C592BE7C33}"/>
              </a:ext>
            </a:extLst>
          </p:cNvPr>
          <p:cNvSpPr txBox="1"/>
          <p:nvPr/>
        </p:nvSpPr>
        <p:spPr>
          <a:xfrm>
            <a:off x="342900" y="596900"/>
            <a:ext cx="9601200" cy="400110"/>
          </a:xfrm>
          <a:prstGeom prst="rect">
            <a:avLst/>
          </a:prstGeom>
          <a:noFill/>
        </p:spPr>
        <p:txBody>
          <a:bodyPr wrap="square" rtlCol="0">
            <a:spAutoFit/>
          </a:bodyPr>
          <a:lstStyle/>
          <a:p>
            <a:r>
              <a:rPr lang="en-IN" sz="2000" b="1" dirty="0">
                <a:latin typeface="Arial Black" panose="020B0A04020102020204" pitchFamily="34" charset="0"/>
              </a:rPr>
              <a:t>SOURCES OF NOISE POLLUTION:</a:t>
            </a:r>
            <a:endParaRPr lang="en-US" sz="2000" b="1" dirty="0">
              <a:latin typeface="Arial Black" panose="020B0A04020102020204" pitchFamily="34" charset="0"/>
            </a:endParaRPr>
          </a:p>
        </p:txBody>
      </p:sp>
      <p:sp>
        <p:nvSpPr>
          <p:cNvPr id="4" name="TextBox 3">
            <a:extLst>
              <a:ext uri="{FF2B5EF4-FFF2-40B4-BE49-F238E27FC236}">
                <a16:creationId xmlns:a16="http://schemas.microsoft.com/office/drawing/2014/main" id="{050C6542-7022-1E88-4A06-9D4C7FA28821}"/>
              </a:ext>
            </a:extLst>
          </p:cNvPr>
          <p:cNvSpPr txBox="1"/>
          <p:nvPr/>
        </p:nvSpPr>
        <p:spPr>
          <a:xfrm>
            <a:off x="685800" y="997010"/>
            <a:ext cx="7188200" cy="646331"/>
          </a:xfrm>
          <a:prstGeom prst="rect">
            <a:avLst/>
          </a:prstGeom>
          <a:noFill/>
        </p:spPr>
        <p:txBody>
          <a:bodyPr wrap="square" rtlCol="0">
            <a:spAutoFit/>
          </a:bodyPr>
          <a:lstStyle/>
          <a:p>
            <a:pPr algn="l"/>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 1.</a:t>
            </a:r>
            <a:r>
              <a:rPr lang="en-US" sz="1800" b="1" i="0" u="none" strike="noStrike" baseline="0" dirty="0">
                <a:solidFill>
                  <a:srgbClr val="000000"/>
                </a:solidFill>
                <a:latin typeface="Times New Roman" panose="02020603050405020304" pitchFamily="18" charset="0"/>
                <a:cs typeface="Times New Roman" panose="02020603050405020304" pitchFamily="18" charset="0"/>
              </a:rPr>
              <a:t>Industrialization:</a:t>
            </a:r>
            <a:r>
              <a:rPr lang="en-US" sz="1800" b="1" i="0" u="none" strike="noStrike" baseline="0" dirty="0">
                <a:solidFill>
                  <a:srgbClr val="000000"/>
                </a:solidFill>
                <a:latin typeface="Times New Roman" panose="02020603050405020304" pitchFamily="18" charset="0"/>
              </a:rPr>
              <a:t> </a:t>
            </a:r>
            <a:endParaRPr lang="en-US" dirty="0"/>
          </a:p>
        </p:txBody>
      </p:sp>
      <p:sp>
        <p:nvSpPr>
          <p:cNvPr id="5" name="TextBox 4">
            <a:extLst>
              <a:ext uri="{FF2B5EF4-FFF2-40B4-BE49-F238E27FC236}">
                <a16:creationId xmlns:a16="http://schemas.microsoft.com/office/drawing/2014/main" id="{F17CA147-04EE-AE28-54D3-70A2FE232410}"/>
              </a:ext>
            </a:extLst>
          </p:cNvPr>
          <p:cNvSpPr txBox="1"/>
          <p:nvPr/>
        </p:nvSpPr>
        <p:spPr>
          <a:xfrm>
            <a:off x="1282700" y="1643342"/>
            <a:ext cx="10274300" cy="1107996"/>
          </a:xfrm>
          <a:prstGeom prst="rect">
            <a:avLst/>
          </a:prstGeom>
          <a:noFill/>
        </p:spPr>
        <p:txBody>
          <a:bodyPr wrap="square" rtlCol="0">
            <a:spAutoFit/>
          </a:bodyPr>
          <a:lstStyle/>
          <a:p>
            <a:pPr algn="l"/>
            <a:endParaRPr lang="en-US" sz="1800" b="0" i="0" u="none" strike="noStrike" baseline="0" dirty="0">
              <a:solidFill>
                <a:srgbClr val="000000"/>
              </a:solidFill>
              <a:latin typeface="Times New Roman" panose="02020603050405020304" pitchFamily="18" charset="0"/>
            </a:endParaRPr>
          </a:p>
          <a:p>
            <a:pPr marL="285750" indent="-285750">
              <a:buFont typeface="Wingdings" panose="05000000000000000000" pitchFamily="2" charset="2"/>
              <a:buChar char="v"/>
            </a:pPr>
            <a:r>
              <a:rPr lang="en-US" sz="1600" b="0" i="0" u="none" strike="noStrike" baseline="0" dirty="0">
                <a:solidFill>
                  <a:srgbClr val="000000"/>
                </a:solidFill>
                <a:latin typeface="Times New Roman" panose="02020603050405020304" pitchFamily="18" charset="0"/>
              </a:rPr>
              <a:t> Most of the industries use big machines which are capable of producing noise. Apart from that, various equipment’s like compressors, generators, exhaust fans, grinding mills also participate in producing noise.</a:t>
            </a:r>
          </a:p>
          <a:p>
            <a:r>
              <a:rPr lang="en-US" sz="1600" b="0" i="0" u="none" strike="noStrike" baseline="0" dirty="0">
                <a:solidFill>
                  <a:srgbClr val="000000"/>
                </a:solidFill>
                <a:latin typeface="Times New Roman" panose="02020603050405020304" pitchFamily="18" charset="0"/>
              </a:rPr>
              <a:t> </a:t>
            </a:r>
            <a:endParaRPr lang="en-US" sz="1600" dirty="0"/>
          </a:p>
        </p:txBody>
      </p:sp>
      <p:sp>
        <p:nvSpPr>
          <p:cNvPr id="6" name="TextBox 5">
            <a:extLst>
              <a:ext uri="{FF2B5EF4-FFF2-40B4-BE49-F238E27FC236}">
                <a16:creationId xmlns:a16="http://schemas.microsoft.com/office/drawing/2014/main" id="{B5513F7A-6B0E-8D70-06D8-A02BF0BDFE7F}"/>
              </a:ext>
            </a:extLst>
          </p:cNvPr>
          <p:cNvSpPr txBox="1"/>
          <p:nvPr/>
        </p:nvSpPr>
        <p:spPr>
          <a:xfrm>
            <a:off x="685800" y="2451100"/>
            <a:ext cx="5842000" cy="646331"/>
          </a:xfrm>
          <a:prstGeom prst="rect">
            <a:avLst/>
          </a:prstGeom>
          <a:noFill/>
        </p:spPr>
        <p:txBody>
          <a:bodyPr wrap="square" rtlCol="0">
            <a:spAutoFit/>
          </a:bodyPr>
          <a:lstStyle/>
          <a:p>
            <a:pPr algn="l"/>
            <a:endParaRPr lang="en-US" sz="1800" b="0" i="0" u="none" strike="noStrike" baseline="0" dirty="0">
              <a:solidFill>
                <a:srgbClr val="000000"/>
              </a:solidFill>
              <a:latin typeface="Times New Roman" panose="02020603050405020304" pitchFamily="18" charset="0"/>
            </a:endParaRPr>
          </a:p>
          <a:p>
            <a:r>
              <a:rPr lang="en-US" sz="1800" b="1" i="0" u="none" strike="noStrike" baseline="0" dirty="0">
                <a:solidFill>
                  <a:srgbClr val="000000"/>
                </a:solidFill>
                <a:latin typeface="Times New Roman" panose="02020603050405020304" pitchFamily="18" charset="0"/>
              </a:rPr>
              <a:t>2. Poor Urban Planning: </a:t>
            </a:r>
            <a:endParaRPr lang="en-US" dirty="0"/>
          </a:p>
        </p:txBody>
      </p:sp>
      <p:sp>
        <p:nvSpPr>
          <p:cNvPr id="7" name="TextBox 6">
            <a:extLst>
              <a:ext uri="{FF2B5EF4-FFF2-40B4-BE49-F238E27FC236}">
                <a16:creationId xmlns:a16="http://schemas.microsoft.com/office/drawing/2014/main" id="{47F1A7CE-798F-EFC3-CF5B-5EE3C24057BF}"/>
              </a:ext>
            </a:extLst>
          </p:cNvPr>
          <p:cNvSpPr txBox="1"/>
          <p:nvPr/>
        </p:nvSpPr>
        <p:spPr>
          <a:xfrm>
            <a:off x="1282700" y="3229580"/>
            <a:ext cx="10172700" cy="843698"/>
          </a:xfrm>
          <a:prstGeom prst="rect">
            <a:avLst/>
          </a:prstGeom>
          <a:noFill/>
        </p:spPr>
        <p:txBody>
          <a:bodyPr wrap="square" rtlCol="0">
            <a:spAutoFit/>
          </a:bodyPr>
          <a:lstStyle/>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In most of the developing countries, poor urban planning also play a vital role. Congested houses, large families sharing small space, parking lots, street noise, honking, commercial zone leads to noise pollution which disrupts the environment of society</a:t>
            </a:r>
            <a:r>
              <a:rPr lang="en-US" sz="1600" dirty="0"/>
              <a:t>.</a:t>
            </a:r>
          </a:p>
        </p:txBody>
      </p:sp>
      <p:sp>
        <p:nvSpPr>
          <p:cNvPr id="8" name="TextBox 7">
            <a:extLst>
              <a:ext uri="{FF2B5EF4-FFF2-40B4-BE49-F238E27FC236}">
                <a16:creationId xmlns:a16="http://schemas.microsoft.com/office/drawing/2014/main" id="{31C53A6B-98DA-EAD2-5EFE-F3799FEE4FEA}"/>
              </a:ext>
            </a:extLst>
          </p:cNvPr>
          <p:cNvSpPr txBox="1"/>
          <p:nvPr/>
        </p:nvSpPr>
        <p:spPr>
          <a:xfrm>
            <a:off x="685800" y="3760570"/>
            <a:ext cx="4699000" cy="646331"/>
          </a:xfrm>
          <a:prstGeom prst="rect">
            <a:avLst/>
          </a:prstGeom>
          <a:noFill/>
        </p:spPr>
        <p:txBody>
          <a:bodyPr wrap="square" rtlCol="0">
            <a:spAutoFit/>
          </a:bodyPr>
          <a:lstStyle/>
          <a:p>
            <a:pPr algn="l"/>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3. Social Events: </a:t>
            </a:r>
            <a:endParaRPr lang="en-US" dirty="0"/>
          </a:p>
        </p:txBody>
      </p:sp>
      <p:sp>
        <p:nvSpPr>
          <p:cNvPr id="9" name="TextBox 8">
            <a:extLst>
              <a:ext uri="{FF2B5EF4-FFF2-40B4-BE49-F238E27FC236}">
                <a16:creationId xmlns:a16="http://schemas.microsoft.com/office/drawing/2014/main" id="{A4EC2734-3788-E0F9-34FA-0EE1EFDCE70B}"/>
              </a:ext>
            </a:extLst>
          </p:cNvPr>
          <p:cNvSpPr txBox="1"/>
          <p:nvPr/>
        </p:nvSpPr>
        <p:spPr>
          <a:xfrm>
            <a:off x="1282700" y="4205427"/>
            <a:ext cx="9944100" cy="1107996"/>
          </a:xfrm>
          <a:prstGeom prst="rect">
            <a:avLst/>
          </a:prstGeom>
          <a:noFill/>
        </p:spPr>
        <p:txBody>
          <a:bodyPr wrap="square" rtlCol="0">
            <a:spAutoFit/>
          </a:bodyPr>
          <a:lstStyle/>
          <a:p>
            <a:pPr algn="l"/>
            <a:endParaRPr lang="en-US" sz="1800" b="0" i="0" u="none" strike="noStrike" baseline="0" dirty="0">
              <a:solidFill>
                <a:srgbClr val="000000"/>
              </a:solidFill>
              <a:latin typeface="Times New Roman" panose="02020603050405020304" pitchFamily="18" charset="0"/>
            </a:endParaRPr>
          </a:p>
          <a:p>
            <a:pPr marL="285750" indent="-285750">
              <a:buFont typeface="Wingdings" panose="05000000000000000000" pitchFamily="2" charset="2"/>
              <a:buChar char="v"/>
            </a:pPr>
            <a:r>
              <a:rPr lang="en-US" sz="1600" b="0" i="0" u="none" strike="noStrike" baseline="0" dirty="0">
                <a:solidFill>
                  <a:srgbClr val="000000"/>
                </a:solidFill>
                <a:latin typeface="Times New Roman" panose="02020603050405020304" pitchFamily="18" charset="0"/>
              </a:rPr>
              <a:t> Noise is at its peak in most of the social events. Whether it is marriage, parties, pub, disc or place of worship, people normally defy rules set by the local administration and create nuisance in the area. People play songs on full volume and dance till midnight which makes the condition of people living nearby pretty worse. </a:t>
            </a:r>
            <a:endParaRPr lang="en-US" sz="1600" dirty="0"/>
          </a:p>
        </p:txBody>
      </p:sp>
      <p:sp>
        <p:nvSpPr>
          <p:cNvPr id="10" name="TextBox 9">
            <a:extLst>
              <a:ext uri="{FF2B5EF4-FFF2-40B4-BE49-F238E27FC236}">
                <a16:creationId xmlns:a16="http://schemas.microsoft.com/office/drawing/2014/main" id="{E2D6C273-0207-4F4D-598D-FC2009BE76D0}"/>
              </a:ext>
            </a:extLst>
          </p:cNvPr>
          <p:cNvSpPr txBox="1"/>
          <p:nvPr/>
        </p:nvSpPr>
        <p:spPr>
          <a:xfrm>
            <a:off x="685800" y="4983908"/>
            <a:ext cx="4787900" cy="646331"/>
          </a:xfrm>
          <a:prstGeom prst="rect">
            <a:avLst/>
          </a:prstGeom>
          <a:noFill/>
        </p:spPr>
        <p:txBody>
          <a:bodyPr wrap="square" rtlCol="0">
            <a:spAutoFit/>
          </a:bodyPr>
          <a:lstStyle/>
          <a:p>
            <a:pPr algn="l"/>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4. Transportation: </a:t>
            </a:r>
            <a:endParaRPr lang="en-US" dirty="0"/>
          </a:p>
        </p:txBody>
      </p:sp>
      <p:sp>
        <p:nvSpPr>
          <p:cNvPr id="11" name="TextBox 10">
            <a:extLst>
              <a:ext uri="{FF2B5EF4-FFF2-40B4-BE49-F238E27FC236}">
                <a16:creationId xmlns:a16="http://schemas.microsoft.com/office/drawing/2014/main" id="{DCC68726-DD02-FD3F-70D4-E3956BDCD37F}"/>
              </a:ext>
            </a:extLst>
          </p:cNvPr>
          <p:cNvSpPr txBox="1"/>
          <p:nvPr/>
        </p:nvSpPr>
        <p:spPr>
          <a:xfrm>
            <a:off x="1282700" y="5537200"/>
            <a:ext cx="10388600" cy="1200329"/>
          </a:xfrm>
          <a:prstGeom prst="rect">
            <a:avLst/>
          </a:prstGeom>
          <a:noFill/>
        </p:spPr>
        <p:txBody>
          <a:bodyPr wrap="square" rtlCol="0">
            <a:spAutoFit/>
          </a:bodyPr>
          <a:lstStyle/>
          <a:p>
            <a:pPr algn="l"/>
            <a:endParaRPr lang="en-US" sz="1800" b="0" i="0" u="none" strike="noStrike" baseline="0" dirty="0">
              <a:solidFill>
                <a:srgbClr val="000000"/>
              </a:solidFill>
              <a:latin typeface="Times New Roman" panose="02020603050405020304" pitchFamily="18" charset="0"/>
            </a:endParaRPr>
          </a:p>
          <a:p>
            <a:pPr marL="285750" indent="-285750">
              <a:buFont typeface="Wingdings" panose="05000000000000000000" pitchFamily="2" charset="2"/>
              <a:buChar char="v"/>
            </a:pPr>
            <a:r>
              <a:rPr lang="en-US" sz="1800" b="0" i="0" u="none" strike="noStrike" baseline="0" dirty="0">
                <a:solidFill>
                  <a:srgbClr val="000000"/>
                </a:solidFill>
                <a:latin typeface="Times New Roman" panose="02020603050405020304" pitchFamily="18" charset="0"/>
              </a:rPr>
              <a:t> </a:t>
            </a:r>
            <a:r>
              <a:rPr lang="en-US" sz="1600" b="0" i="0" u="none" strike="noStrike" baseline="0" dirty="0">
                <a:solidFill>
                  <a:srgbClr val="000000"/>
                </a:solidFill>
                <a:latin typeface="Times New Roman" panose="02020603050405020304" pitchFamily="18" charset="0"/>
              </a:rPr>
              <a:t>Large number of vehicles on roads, aero planes, trains produce heavy noise. The high noise leads to a situation wherein a normal person lose the ability to hear properly. </a:t>
            </a:r>
          </a:p>
          <a:p>
            <a:endParaRPr lang="en-US" dirty="0"/>
          </a:p>
        </p:txBody>
      </p:sp>
    </p:spTree>
    <p:extLst>
      <p:ext uri="{BB962C8B-B14F-4D97-AF65-F5344CB8AC3E}">
        <p14:creationId xmlns:p14="http://schemas.microsoft.com/office/powerpoint/2010/main" val="3619154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EFE9FF-025E-B8DB-18F3-714BD7E9CB5F}"/>
              </a:ext>
            </a:extLst>
          </p:cNvPr>
          <p:cNvSpPr txBox="1"/>
          <p:nvPr/>
        </p:nvSpPr>
        <p:spPr>
          <a:xfrm>
            <a:off x="723900" y="850900"/>
            <a:ext cx="8191500"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5.</a:t>
            </a:r>
            <a:r>
              <a:rPr lang="en-US" b="1" i="0" dirty="0">
                <a:effectLst/>
                <a:latin typeface="Times New Roman" panose="02020603050405020304" pitchFamily="18" charset="0"/>
                <a:cs typeface="Times New Roman" panose="02020603050405020304" pitchFamily="18" charset="0"/>
              </a:rPr>
              <a:t>Urbanization</a:t>
            </a:r>
            <a:r>
              <a:rPr lang="en-US" b="1" i="0" dirty="0">
                <a:solidFill>
                  <a:srgbClr val="D1D5DB"/>
                </a:solidFill>
                <a:effectLst/>
                <a:latin typeface="Times New Roman" panose="02020603050405020304" pitchFamily="18" charset="0"/>
                <a:cs typeface="Times New Roman" panose="02020603050405020304" pitchFamily="18" charset="0"/>
              </a:rPr>
              <a:t> </a:t>
            </a:r>
            <a:r>
              <a:rPr lang="en-US" i="0" dirty="0">
                <a:effectLst/>
                <a:latin typeface="Arial Black" panose="020B0A04020102020204" pitchFamily="34" charset="0"/>
              </a:rPr>
              <a:t>:</a:t>
            </a:r>
            <a:r>
              <a:rPr lang="en-US" i="0" dirty="0">
                <a:solidFill>
                  <a:srgbClr val="D1D5DB"/>
                </a:solidFill>
                <a:effectLst/>
                <a:latin typeface="Arial Black" panose="020B0A04020102020204" pitchFamily="34" charset="0"/>
              </a:rPr>
              <a:t> </a:t>
            </a:r>
          </a:p>
          <a:p>
            <a:r>
              <a:rPr lang="en-US" sz="1600" b="0" dirty="0">
                <a:solidFill>
                  <a:srgbClr val="D1D5DB"/>
                </a:solidFill>
                <a:latin typeface="Arial Black" panose="020B0A04020102020204" pitchFamily="34" charset="0"/>
                <a:cs typeface="Times New Roman" panose="02020603050405020304" pitchFamily="18" charset="0"/>
              </a:rPr>
              <a:t>     </a:t>
            </a:r>
            <a:r>
              <a:rPr lang="en-US" sz="1600" b="0" i="0" dirty="0">
                <a:effectLst/>
                <a:latin typeface="Times New Roman" panose="02020603050405020304" pitchFamily="18" charset="0"/>
                <a:cs typeface="Times New Roman" panose="02020603050405020304" pitchFamily="18" charset="0"/>
              </a:rPr>
              <a:t>Increasing population density and urban development lead to higher noise levels</a:t>
            </a:r>
            <a:r>
              <a:rPr lang="en-US" b="0" i="0" dirty="0">
                <a:solidFill>
                  <a:srgbClr val="D1D5DB"/>
                </a:solidFill>
                <a:effectLst/>
                <a:latin typeface="Söhne"/>
              </a:rPr>
              <a:t>.  </a:t>
            </a:r>
            <a:endParaRPr lang="en-US" dirty="0"/>
          </a:p>
        </p:txBody>
      </p:sp>
      <p:sp>
        <p:nvSpPr>
          <p:cNvPr id="3" name="TextBox 2">
            <a:extLst>
              <a:ext uri="{FF2B5EF4-FFF2-40B4-BE49-F238E27FC236}">
                <a16:creationId xmlns:a16="http://schemas.microsoft.com/office/drawing/2014/main" id="{CA1EE35B-5A4F-6CC0-E77D-C7F4E917EA92}"/>
              </a:ext>
            </a:extLst>
          </p:cNvPr>
          <p:cNvSpPr txBox="1"/>
          <p:nvPr/>
        </p:nvSpPr>
        <p:spPr>
          <a:xfrm>
            <a:off x="723900" y="1600201"/>
            <a:ext cx="5575300" cy="4278094"/>
          </a:xfrm>
          <a:prstGeom prst="rect">
            <a:avLst/>
          </a:prstGeom>
          <a:noFill/>
        </p:spPr>
        <p:txBody>
          <a:bodyPr wrap="square" rtlCol="0">
            <a:spAutoFit/>
          </a:bodyPr>
          <a:lstStyle/>
          <a:p>
            <a:pPr algn="l"/>
            <a:r>
              <a:rPr lang="en-US" b="1" i="0" dirty="0">
                <a:effectLst/>
                <a:latin typeface="Times New Roman" panose="02020603050405020304" pitchFamily="18" charset="0"/>
                <a:cs typeface="Times New Roman" panose="02020603050405020304" pitchFamily="18" charset="0"/>
              </a:rPr>
              <a:t>6.Recreational Activities:</a:t>
            </a:r>
          </a:p>
          <a:p>
            <a:pPr algn="l"/>
            <a:r>
              <a:rPr lang="en-US" sz="1600" b="1" dirty="0">
                <a:latin typeface="Times New Roman" panose="02020603050405020304" pitchFamily="18" charset="0"/>
                <a:cs typeface="Times New Roman" panose="02020603050405020304" pitchFamily="18" charset="0"/>
              </a:rPr>
              <a:t>     </a:t>
            </a:r>
            <a:r>
              <a:rPr lang="en-US" sz="1600" b="1" i="0" dirty="0">
                <a:effectLst/>
                <a:latin typeface="Times New Roman" panose="02020603050405020304" pitchFamily="18" charset="0"/>
                <a:cs typeface="Times New Roman" panose="02020603050405020304" pitchFamily="18" charset="0"/>
              </a:rPr>
              <a:t>   </a:t>
            </a:r>
            <a:r>
              <a:rPr lang="en-US" sz="1600" b="0" i="0" dirty="0">
                <a:effectLst/>
                <a:latin typeface="Times New Roman" panose="02020603050405020304" pitchFamily="18" charset="0"/>
                <a:cs typeface="Times New Roman" panose="02020603050405020304" pitchFamily="18" charset="0"/>
              </a:rPr>
              <a:t>Events like concerts, sports matches, and festivals can be major source.</a:t>
            </a:r>
          </a:p>
          <a:p>
            <a:pPr algn="l"/>
            <a:endParaRPr lang="en-US" sz="1600" b="0" i="0" dirty="0">
              <a:effectLst/>
              <a:latin typeface="Times New Roman" panose="02020603050405020304" pitchFamily="18" charset="0"/>
              <a:cs typeface="Times New Roman" panose="02020603050405020304" pitchFamily="18" charset="0"/>
            </a:endParaRPr>
          </a:p>
          <a:p>
            <a:pPr algn="l"/>
            <a:r>
              <a:rPr lang="en-US" b="1" i="0" dirty="0">
                <a:effectLst/>
                <a:latin typeface="Times New Roman" panose="02020603050405020304" pitchFamily="18" charset="0"/>
                <a:cs typeface="Times New Roman" panose="02020603050405020304" pitchFamily="18" charset="0"/>
              </a:rPr>
              <a:t>7.Household Activities</a:t>
            </a:r>
            <a:r>
              <a:rPr lang="en-US" dirty="0">
                <a:latin typeface="Times New Roman" panose="02020603050405020304" pitchFamily="18" charset="0"/>
                <a:cs typeface="Times New Roman" panose="02020603050405020304" pitchFamily="18" charset="0"/>
              </a:rPr>
              <a:t>:</a:t>
            </a:r>
          </a:p>
          <a:p>
            <a:pPr algn="l"/>
            <a:r>
              <a:rPr lang="en-US" sz="1600" b="0" i="0" dirty="0">
                <a:effectLst/>
                <a:latin typeface="Times New Roman" panose="02020603050405020304" pitchFamily="18" charset="0"/>
                <a:cs typeface="Times New Roman" panose="02020603050405020304" pitchFamily="18" charset="0"/>
              </a:rPr>
              <a:t>        Appliances like vacuum cleaners, lawnmowers, and power tools can generate noise.</a:t>
            </a:r>
          </a:p>
          <a:p>
            <a:pPr algn="l"/>
            <a:endParaRPr lang="en-US" sz="1600" dirty="0">
              <a:latin typeface="Times New Roman" panose="02020603050405020304" pitchFamily="18" charset="0"/>
              <a:cs typeface="Times New Roman" panose="02020603050405020304" pitchFamily="18" charset="0"/>
            </a:endParaRPr>
          </a:p>
          <a:p>
            <a:pPr algn="l"/>
            <a:r>
              <a:rPr lang="en-US" b="1" i="0" dirty="0">
                <a:effectLst/>
                <a:latin typeface="Times New Roman" panose="02020603050405020304" pitchFamily="18" charset="0"/>
                <a:cs typeface="Times New Roman" panose="02020603050405020304" pitchFamily="18" charset="0"/>
              </a:rPr>
              <a:t>8.Lack of Urban Planning</a:t>
            </a:r>
            <a:r>
              <a:rPr lang="en-US" b="0" i="0" dirty="0">
                <a:effectLst/>
                <a:latin typeface="Times New Roman" panose="02020603050405020304" pitchFamily="18" charset="0"/>
                <a:cs typeface="Times New Roman" panose="02020603050405020304" pitchFamily="18" charset="0"/>
              </a:rPr>
              <a:t>:</a:t>
            </a:r>
          </a:p>
          <a:p>
            <a:pPr algn="l"/>
            <a:r>
              <a:rPr lang="en-US" sz="1600" dirty="0">
                <a:solidFill>
                  <a:srgbClr val="D1D5DB"/>
                </a:solidFill>
                <a:latin typeface="Söhne"/>
                <a:cs typeface="Times New Roman" panose="02020603050405020304" pitchFamily="18" charset="0"/>
              </a:rPr>
              <a:t>        </a:t>
            </a:r>
            <a:r>
              <a:rPr lang="en-US" sz="1600" b="0" i="0" dirty="0">
                <a:effectLst/>
                <a:latin typeface="Times New Roman" panose="02020603050405020304" pitchFamily="18" charset="0"/>
                <a:cs typeface="Times New Roman" panose="02020603050405020304" pitchFamily="18" charset="0"/>
              </a:rPr>
              <a:t>Poor city planning can lead to congestion, creating noise hotspots</a:t>
            </a:r>
            <a:r>
              <a:rPr lang="en-US" b="0" i="0" dirty="0">
                <a:solidFill>
                  <a:srgbClr val="D1D5DB"/>
                </a:solidFill>
                <a:effectLst/>
                <a:latin typeface="Söhne"/>
              </a:rPr>
              <a:t>..</a:t>
            </a:r>
          </a:p>
          <a:p>
            <a:pPr algn="l"/>
            <a:endParaRPr lang="en-US" dirty="0">
              <a:solidFill>
                <a:srgbClr val="D1D5DB"/>
              </a:solidFill>
              <a:latin typeface="Söhne"/>
              <a:cs typeface="Times New Roman" panose="02020603050405020304" pitchFamily="18" charset="0"/>
            </a:endParaRPr>
          </a:p>
          <a:p>
            <a:pPr algn="l"/>
            <a:r>
              <a:rPr lang="en-US" b="1" i="0" dirty="0">
                <a:effectLst/>
                <a:latin typeface="Times New Roman" panose="02020603050405020304" pitchFamily="18" charset="0"/>
                <a:cs typeface="Times New Roman" panose="02020603050405020304" pitchFamily="18" charset="0"/>
              </a:rPr>
              <a:t>9.Social and Cultural Activities</a:t>
            </a:r>
            <a:r>
              <a:rPr lang="en-US" b="0" i="0" dirty="0">
                <a:effectLst/>
                <a:latin typeface="Times New Roman" panose="02020603050405020304" pitchFamily="18" charset="0"/>
                <a:cs typeface="Times New Roman" panose="02020603050405020304" pitchFamily="18" charset="0"/>
              </a:rPr>
              <a:t>:</a:t>
            </a:r>
          </a:p>
          <a:p>
            <a:pPr algn="l"/>
            <a:r>
              <a:rPr lang="en-US" b="0" i="0" dirty="0">
                <a:solidFill>
                  <a:srgbClr val="D1D5DB"/>
                </a:solidFill>
                <a:effectLst/>
                <a:latin typeface="Söhne"/>
              </a:rPr>
              <a:t> </a:t>
            </a:r>
            <a:r>
              <a:rPr lang="en-US" sz="1600" b="0" i="0" dirty="0">
                <a:effectLst/>
                <a:latin typeface="Times New Roman" panose="02020603050405020304" pitchFamily="18" charset="0"/>
                <a:cs typeface="Times New Roman" panose="02020603050405020304" pitchFamily="18" charset="0"/>
              </a:rPr>
              <a:t>Celebrations, ceremonies, and religious events can result in elevated noise levels.</a:t>
            </a:r>
          </a:p>
          <a:p>
            <a:endParaRPr lang="en-US" dirty="0"/>
          </a:p>
        </p:txBody>
      </p:sp>
      <p:pic>
        <p:nvPicPr>
          <p:cNvPr id="5" name="Picture 4">
            <a:extLst>
              <a:ext uri="{FF2B5EF4-FFF2-40B4-BE49-F238E27FC236}">
                <a16:creationId xmlns:a16="http://schemas.microsoft.com/office/drawing/2014/main" id="{E4F36697-4B80-02FA-0700-F73EB79822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7750" y="1600201"/>
            <a:ext cx="5575300" cy="4889062"/>
          </a:xfrm>
          <a:prstGeom prst="rect">
            <a:avLst/>
          </a:prstGeom>
        </p:spPr>
      </p:pic>
    </p:spTree>
    <p:extLst>
      <p:ext uri="{BB962C8B-B14F-4D97-AF65-F5344CB8AC3E}">
        <p14:creationId xmlns:p14="http://schemas.microsoft.com/office/powerpoint/2010/main" val="2367467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DB32A0E-4F42-ABD0-9ACD-9DD23F3D88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9900" y="1816507"/>
            <a:ext cx="6172200" cy="4533900"/>
          </a:xfrm>
          <a:prstGeom prst="rect">
            <a:avLst/>
          </a:prstGeom>
        </p:spPr>
      </p:pic>
      <p:sp>
        <p:nvSpPr>
          <p:cNvPr id="5" name="TextBox 4">
            <a:extLst>
              <a:ext uri="{FF2B5EF4-FFF2-40B4-BE49-F238E27FC236}">
                <a16:creationId xmlns:a16="http://schemas.microsoft.com/office/drawing/2014/main" id="{2870814C-4568-C098-EBEB-1FE5D0C1BF6A}"/>
              </a:ext>
            </a:extLst>
          </p:cNvPr>
          <p:cNvSpPr txBox="1"/>
          <p:nvPr/>
        </p:nvSpPr>
        <p:spPr>
          <a:xfrm>
            <a:off x="647700" y="1231900"/>
            <a:ext cx="8877300" cy="1631216"/>
          </a:xfrm>
          <a:prstGeom prst="rect">
            <a:avLst/>
          </a:prstGeom>
          <a:noFill/>
        </p:spPr>
        <p:txBody>
          <a:bodyPr wrap="square" rtlCol="0">
            <a:spAutoFit/>
          </a:bodyPr>
          <a:lstStyle/>
          <a:p>
            <a:pPr algn="l"/>
            <a:r>
              <a:rPr lang="en-US" sz="1600" b="0" i="0" dirty="0">
                <a:solidFill>
                  <a:srgbClr val="444444"/>
                </a:solidFill>
                <a:effectLst/>
                <a:latin typeface="Times New Roman" panose="02020603050405020304" pitchFamily="18" charset="0"/>
                <a:cs typeface="Times New Roman" panose="02020603050405020304" pitchFamily="18" charset="0"/>
              </a:rPr>
              <a:t>Following are the three types of pollution:</a:t>
            </a:r>
          </a:p>
          <a:p>
            <a:pPr algn="l">
              <a:buFont typeface="Arial" panose="020B0604020202020204" pitchFamily="34" charset="0"/>
              <a:buChar char="•"/>
            </a:pPr>
            <a:r>
              <a:rPr lang="en-US" sz="1600" b="0" i="0" dirty="0">
                <a:solidFill>
                  <a:srgbClr val="444444"/>
                </a:solidFill>
                <a:effectLst/>
                <a:latin typeface="Times New Roman" panose="02020603050405020304" pitchFamily="18" charset="0"/>
                <a:cs typeface="Times New Roman" panose="02020603050405020304" pitchFamily="18" charset="0"/>
              </a:rPr>
              <a:t>Transport Noise</a:t>
            </a:r>
          </a:p>
          <a:p>
            <a:pPr algn="l">
              <a:buFont typeface="Arial" panose="020B0604020202020204" pitchFamily="34" charset="0"/>
              <a:buChar char="•"/>
            </a:pPr>
            <a:r>
              <a:rPr lang="en-US" sz="1600" b="0" i="0" dirty="0" err="1">
                <a:solidFill>
                  <a:srgbClr val="444444"/>
                </a:solidFill>
                <a:effectLst/>
                <a:latin typeface="Times New Roman" panose="02020603050405020304" pitchFamily="18" charset="0"/>
                <a:cs typeface="Times New Roman" panose="02020603050405020304" pitchFamily="18" charset="0"/>
              </a:rPr>
              <a:t>Neighbourhood</a:t>
            </a:r>
            <a:r>
              <a:rPr lang="en-US" sz="1600" b="0" i="0" dirty="0">
                <a:solidFill>
                  <a:srgbClr val="444444"/>
                </a:solidFill>
                <a:effectLst/>
                <a:latin typeface="Times New Roman" panose="02020603050405020304" pitchFamily="18" charset="0"/>
                <a:cs typeface="Times New Roman" panose="02020603050405020304" pitchFamily="18" charset="0"/>
              </a:rPr>
              <a:t> Noise</a:t>
            </a:r>
          </a:p>
          <a:p>
            <a:pPr algn="l">
              <a:buFont typeface="Arial" panose="020B0604020202020204" pitchFamily="34" charset="0"/>
              <a:buChar char="•"/>
            </a:pPr>
            <a:r>
              <a:rPr lang="en-US" sz="1600" b="0" i="0" dirty="0">
                <a:solidFill>
                  <a:srgbClr val="444444"/>
                </a:solidFill>
                <a:effectLst/>
                <a:latin typeface="Times New Roman" panose="02020603050405020304" pitchFamily="18" charset="0"/>
                <a:cs typeface="Times New Roman" panose="02020603050405020304" pitchFamily="18" charset="0"/>
              </a:rPr>
              <a:t>Industrial Noise</a:t>
            </a:r>
          </a:p>
          <a:p>
            <a:br>
              <a:rPr lang="en-US" dirty="0"/>
            </a:br>
            <a:endParaRPr lang="en-US" dirty="0"/>
          </a:p>
        </p:txBody>
      </p:sp>
      <p:sp>
        <p:nvSpPr>
          <p:cNvPr id="6" name="TextBox 5">
            <a:extLst>
              <a:ext uri="{FF2B5EF4-FFF2-40B4-BE49-F238E27FC236}">
                <a16:creationId xmlns:a16="http://schemas.microsoft.com/office/drawing/2014/main" id="{6B9E9946-8261-1808-12C1-07678A8AAA41}"/>
              </a:ext>
            </a:extLst>
          </p:cNvPr>
          <p:cNvSpPr txBox="1"/>
          <p:nvPr/>
        </p:nvSpPr>
        <p:spPr>
          <a:xfrm>
            <a:off x="546100" y="507593"/>
            <a:ext cx="10210800" cy="400110"/>
          </a:xfrm>
          <a:prstGeom prst="rect">
            <a:avLst/>
          </a:prstGeom>
          <a:noFill/>
        </p:spPr>
        <p:txBody>
          <a:bodyPr wrap="square" rtlCol="0">
            <a:spAutoFit/>
          </a:bodyPr>
          <a:lstStyle/>
          <a:p>
            <a:r>
              <a:rPr lang="en-IN" sz="2000" b="1" dirty="0">
                <a:latin typeface="Arial Black" panose="020B0A04020102020204" pitchFamily="34" charset="0"/>
              </a:rPr>
              <a:t>TYPES OF NOISE POLLUTION:</a:t>
            </a:r>
            <a:endParaRPr lang="en-US" sz="2000" b="1" dirty="0">
              <a:latin typeface="Arial Black" panose="020B0A04020102020204" pitchFamily="34" charset="0"/>
            </a:endParaRPr>
          </a:p>
        </p:txBody>
      </p:sp>
    </p:spTree>
    <p:extLst>
      <p:ext uri="{BB962C8B-B14F-4D97-AF65-F5344CB8AC3E}">
        <p14:creationId xmlns:p14="http://schemas.microsoft.com/office/powerpoint/2010/main" val="2751239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03F252-F344-346D-E843-47005CBC92F3}"/>
              </a:ext>
            </a:extLst>
          </p:cNvPr>
          <p:cNvSpPr txBox="1"/>
          <p:nvPr/>
        </p:nvSpPr>
        <p:spPr>
          <a:xfrm>
            <a:off x="774700" y="736600"/>
            <a:ext cx="8940800" cy="3323987"/>
          </a:xfrm>
          <a:prstGeom prst="rect">
            <a:avLst/>
          </a:prstGeom>
          <a:noFill/>
        </p:spPr>
        <p:txBody>
          <a:bodyPr wrap="square" rtlCol="0">
            <a:spAutoFit/>
          </a:bodyPr>
          <a:lstStyle/>
          <a:p>
            <a:pPr algn="l"/>
            <a:r>
              <a:rPr lang="en-US" b="1" i="0" dirty="0">
                <a:solidFill>
                  <a:srgbClr val="993366"/>
                </a:solidFill>
                <a:effectLst/>
                <a:latin typeface="Poppins"/>
              </a:rPr>
              <a:t>Transport Noise:</a:t>
            </a:r>
            <a:endParaRPr lang="en-US" b="1" i="0" dirty="0">
              <a:solidFill>
                <a:srgbClr val="444444"/>
              </a:solidFill>
              <a:effectLst/>
              <a:latin typeface="Poppins"/>
            </a:endParaRPr>
          </a:p>
          <a:p>
            <a:pPr algn="l"/>
            <a:r>
              <a:rPr lang="en-US" sz="1600" b="0" i="0" dirty="0">
                <a:solidFill>
                  <a:srgbClr val="444444"/>
                </a:solidFill>
                <a:effectLst/>
                <a:latin typeface="Times New Roman" panose="02020603050405020304" pitchFamily="18" charset="0"/>
                <a:cs typeface="Times New Roman" panose="02020603050405020304" pitchFamily="18" charset="0"/>
              </a:rPr>
              <a:t>        It mainly consists of traffic noise which has increased in recent years with the increase in the number of vehicles. The increase in noise pollution leads to deafening of older people, headache, hypertension, etc. </a:t>
            </a:r>
          </a:p>
          <a:p>
            <a:pPr algn="l"/>
            <a:endParaRPr lang="en-US" sz="1600" b="0" i="0" dirty="0">
              <a:solidFill>
                <a:srgbClr val="444444"/>
              </a:solidFill>
              <a:effectLst/>
              <a:latin typeface="Times New Roman" panose="02020603050405020304" pitchFamily="18" charset="0"/>
              <a:cs typeface="Times New Roman" panose="02020603050405020304" pitchFamily="18" charset="0"/>
            </a:endParaRPr>
          </a:p>
          <a:p>
            <a:pPr algn="l"/>
            <a:r>
              <a:rPr lang="en-US" b="1" i="0" dirty="0" err="1">
                <a:solidFill>
                  <a:srgbClr val="993366"/>
                </a:solidFill>
                <a:effectLst/>
                <a:latin typeface="Poppins"/>
              </a:rPr>
              <a:t>Neighbourhood</a:t>
            </a:r>
            <a:r>
              <a:rPr lang="en-US" b="1" i="0" dirty="0">
                <a:solidFill>
                  <a:srgbClr val="993366"/>
                </a:solidFill>
                <a:effectLst/>
                <a:latin typeface="Poppins"/>
              </a:rPr>
              <a:t> Noise:</a:t>
            </a:r>
            <a:endParaRPr lang="en-US" b="1" i="0" dirty="0">
              <a:solidFill>
                <a:srgbClr val="444444"/>
              </a:solidFill>
              <a:effectLst/>
              <a:latin typeface="Poppins"/>
            </a:endParaRPr>
          </a:p>
          <a:p>
            <a:pPr algn="l"/>
            <a:r>
              <a:rPr lang="en-US" b="0" i="0" dirty="0">
                <a:solidFill>
                  <a:srgbClr val="444444"/>
                </a:solidFill>
                <a:effectLst/>
                <a:latin typeface="Poppins"/>
              </a:rPr>
              <a:t>        </a:t>
            </a:r>
            <a:r>
              <a:rPr lang="en-US" sz="1600" b="0" i="0" dirty="0">
                <a:solidFill>
                  <a:srgbClr val="444444"/>
                </a:solidFill>
                <a:effectLst/>
                <a:latin typeface="Times New Roman" panose="02020603050405020304" pitchFamily="18" charset="0"/>
                <a:cs typeface="Times New Roman" panose="02020603050405020304" pitchFamily="18" charset="0"/>
              </a:rPr>
              <a:t>The noise from gadgets, household utensils etc. Some of the main sources are musical instruments, transistors, loudspeakers, etc.</a:t>
            </a:r>
          </a:p>
          <a:p>
            <a:pPr algn="l"/>
            <a:endParaRPr lang="en-US" b="0" i="0" dirty="0">
              <a:solidFill>
                <a:srgbClr val="444444"/>
              </a:solidFill>
              <a:effectLst/>
              <a:latin typeface="Poppins"/>
            </a:endParaRPr>
          </a:p>
          <a:p>
            <a:pPr algn="l"/>
            <a:r>
              <a:rPr lang="en-US" b="1" i="0" dirty="0">
                <a:solidFill>
                  <a:srgbClr val="993366"/>
                </a:solidFill>
                <a:effectLst/>
                <a:latin typeface="Poppins"/>
              </a:rPr>
              <a:t>Industrial Noise:</a:t>
            </a:r>
            <a:endParaRPr lang="en-US" b="1" i="0" dirty="0">
              <a:solidFill>
                <a:srgbClr val="444444"/>
              </a:solidFill>
              <a:effectLst/>
              <a:latin typeface="Poppins"/>
            </a:endParaRPr>
          </a:p>
          <a:p>
            <a:pPr algn="l"/>
            <a:r>
              <a:rPr lang="en-US" b="0" i="0" dirty="0">
                <a:solidFill>
                  <a:srgbClr val="444444"/>
                </a:solidFill>
                <a:effectLst/>
                <a:latin typeface="Poppins"/>
              </a:rPr>
              <a:t>         </a:t>
            </a:r>
            <a:r>
              <a:rPr lang="en-US" sz="1600" b="0" i="0" dirty="0">
                <a:solidFill>
                  <a:srgbClr val="444444"/>
                </a:solidFill>
                <a:effectLst/>
                <a:latin typeface="Times New Roman" panose="02020603050405020304" pitchFamily="18" charset="0"/>
                <a:cs typeface="Times New Roman" panose="02020603050405020304" pitchFamily="18" charset="0"/>
              </a:rPr>
              <a:t>It is the high-intensity sound which is caused by heavy industrial machines. According to many researches, industrial noise pollution damages the hearing ability to around 20%.</a:t>
            </a:r>
          </a:p>
          <a:p>
            <a:endParaRPr lang="en-US" dirty="0"/>
          </a:p>
        </p:txBody>
      </p:sp>
      <p:pic>
        <p:nvPicPr>
          <p:cNvPr id="5" name="Picture 4">
            <a:extLst>
              <a:ext uri="{FF2B5EF4-FFF2-40B4-BE49-F238E27FC236}">
                <a16:creationId xmlns:a16="http://schemas.microsoft.com/office/drawing/2014/main" id="{4B3A9675-BC32-30AA-BF81-7165DA938D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0424" y="3898900"/>
            <a:ext cx="4600575" cy="2504836"/>
          </a:xfrm>
          <a:prstGeom prst="rect">
            <a:avLst/>
          </a:prstGeom>
        </p:spPr>
      </p:pic>
    </p:spTree>
    <p:extLst>
      <p:ext uri="{BB962C8B-B14F-4D97-AF65-F5344CB8AC3E}">
        <p14:creationId xmlns:p14="http://schemas.microsoft.com/office/powerpoint/2010/main" val="1048171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051D8D-8249-2BDD-5EC6-CFB8CB95AB46}"/>
              </a:ext>
            </a:extLst>
          </p:cNvPr>
          <p:cNvSpPr txBox="1"/>
          <p:nvPr/>
        </p:nvSpPr>
        <p:spPr>
          <a:xfrm>
            <a:off x="393700" y="1524000"/>
            <a:ext cx="10020300" cy="5170646"/>
          </a:xfrm>
          <a:prstGeom prst="rect">
            <a:avLst/>
          </a:prstGeom>
          <a:noFill/>
        </p:spPr>
        <p:txBody>
          <a:bodyPr wrap="square" rtlCol="0">
            <a:spAutoFit/>
          </a:bodyPr>
          <a:lstStyle/>
          <a:p>
            <a:pPr algn="l"/>
            <a:r>
              <a:rPr lang="en-US" sz="1600" b="0" i="0" dirty="0">
                <a:solidFill>
                  <a:srgbClr val="444444"/>
                </a:solidFill>
                <a:effectLst/>
                <a:latin typeface="Times New Roman" panose="02020603050405020304" pitchFamily="18" charset="0"/>
                <a:cs typeface="Times New Roman" panose="02020603050405020304" pitchFamily="18" charset="0"/>
              </a:rPr>
              <a:t>Noise pollution can be hazardous to human health in the following ways:</a:t>
            </a:r>
          </a:p>
          <a:p>
            <a:pPr algn="l"/>
            <a:r>
              <a:rPr lang="en-US" b="1" i="0" dirty="0">
                <a:solidFill>
                  <a:srgbClr val="444444"/>
                </a:solidFill>
                <a:effectLst/>
                <a:latin typeface="Times New Roman" panose="02020603050405020304" pitchFamily="18" charset="0"/>
                <a:cs typeface="Times New Roman" panose="02020603050405020304" pitchFamily="18" charset="0"/>
              </a:rPr>
              <a:t>Hypertension: </a:t>
            </a:r>
          </a:p>
          <a:p>
            <a:pPr algn="l"/>
            <a:endParaRPr lang="en-US" sz="1600" b="0" i="0" dirty="0">
              <a:solidFill>
                <a:srgbClr val="444444"/>
              </a:solidFill>
              <a:effectLst/>
              <a:latin typeface="Times New Roman" panose="02020603050405020304" pitchFamily="18" charset="0"/>
              <a:cs typeface="Times New Roman" panose="02020603050405020304" pitchFamily="18" charset="0"/>
            </a:endParaRPr>
          </a:p>
          <a:p>
            <a:pPr algn="l"/>
            <a:r>
              <a:rPr lang="en-US" sz="1600" dirty="0">
                <a:solidFill>
                  <a:srgbClr val="444444"/>
                </a:solidFill>
                <a:latin typeface="Times New Roman" panose="02020603050405020304" pitchFamily="18" charset="0"/>
                <a:cs typeface="Times New Roman" panose="02020603050405020304" pitchFamily="18" charset="0"/>
              </a:rPr>
              <a:t>       </a:t>
            </a:r>
            <a:r>
              <a:rPr lang="en-US" sz="1600" b="0" i="0" dirty="0">
                <a:solidFill>
                  <a:srgbClr val="444444"/>
                </a:solidFill>
                <a:effectLst/>
                <a:latin typeface="Times New Roman" panose="02020603050405020304" pitchFamily="18" charset="0"/>
                <a:cs typeface="Times New Roman" panose="02020603050405020304" pitchFamily="18" charset="0"/>
              </a:rPr>
              <a:t>It is a direct result of noise pollution which is caused due to elevated blood levels for a longer duration.</a:t>
            </a:r>
          </a:p>
          <a:p>
            <a:pPr algn="l"/>
            <a:endParaRPr lang="en-US" sz="1600" b="0" i="0" dirty="0">
              <a:solidFill>
                <a:srgbClr val="444444"/>
              </a:solidFill>
              <a:effectLst/>
              <a:latin typeface="Times New Roman" panose="02020603050405020304" pitchFamily="18" charset="0"/>
              <a:cs typeface="Times New Roman" panose="02020603050405020304" pitchFamily="18" charset="0"/>
            </a:endParaRPr>
          </a:p>
          <a:p>
            <a:pPr algn="l"/>
            <a:r>
              <a:rPr lang="en-US" b="1" i="0" dirty="0">
                <a:solidFill>
                  <a:srgbClr val="444444"/>
                </a:solidFill>
                <a:effectLst/>
                <a:latin typeface="Times New Roman" panose="02020603050405020304" pitchFamily="18" charset="0"/>
                <a:cs typeface="Times New Roman" panose="02020603050405020304" pitchFamily="18" charset="0"/>
              </a:rPr>
              <a:t>Hearing loss:</a:t>
            </a:r>
          </a:p>
          <a:p>
            <a:pPr algn="l"/>
            <a:endParaRPr lang="en-US" sz="1600" b="1" dirty="0">
              <a:solidFill>
                <a:srgbClr val="444444"/>
              </a:solidFill>
              <a:latin typeface="Times New Roman" panose="02020603050405020304" pitchFamily="18" charset="0"/>
              <a:cs typeface="Times New Roman" panose="02020603050405020304" pitchFamily="18" charset="0"/>
            </a:endParaRPr>
          </a:p>
          <a:p>
            <a:pPr algn="l"/>
            <a:r>
              <a:rPr lang="en-US" sz="1600" b="0" i="0" dirty="0">
                <a:solidFill>
                  <a:srgbClr val="444444"/>
                </a:solidFill>
                <a:effectLst/>
                <a:latin typeface="Times New Roman" panose="02020603050405020304" pitchFamily="18" charset="0"/>
                <a:cs typeface="Times New Roman" panose="02020603050405020304" pitchFamily="18" charset="0"/>
              </a:rPr>
              <a:t>      Constant exposure of human ears to loud noise that are beyond the range of sound that human ears can withstand damages the eardrums, resulting in loss of hearing.</a:t>
            </a:r>
          </a:p>
          <a:p>
            <a:pPr algn="l"/>
            <a:endParaRPr lang="en-US" sz="1600" b="0" i="0" dirty="0">
              <a:solidFill>
                <a:srgbClr val="444444"/>
              </a:solidFill>
              <a:effectLst/>
              <a:latin typeface="Times New Roman" panose="02020603050405020304" pitchFamily="18" charset="0"/>
              <a:cs typeface="Times New Roman" panose="02020603050405020304" pitchFamily="18" charset="0"/>
            </a:endParaRPr>
          </a:p>
          <a:p>
            <a:pPr algn="l"/>
            <a:r>
              <a:rPr lang="en-US" b="1" i="0" dirty="0">
                <a:solidFill>
                  <a:srgbClr val="444444"/>
                </a:solidFill>
                <a:effectLst/>
                <a:latin typeface="Times New Roman" panose="02020603050405020304" pitchFamily="18" charset="0"/>
                <a:cs typeface="Times New Roman" panose="02020603050405020304" pitchFamily="18" charset="0"/>
              </a:rPr>
              <a:t>Sleeping disorders</a:t>
            </a:r>
            <a:r>
              <a:rPr lang="en-US" sz="1600" b="1" i="0" dirty="0">
                <a:solidFill>
                  <a:srgbClr val="444444"/>
                </a:solidFill>
                <a:effectLst/>
                <a:latin typeface="Times New Roman" panose="02020603050405020304" pitchFamily="18" charset="0"/>
                <a:cs typeface="Times New Roman" panose="02020603050405020304" pitchFamily="18" charset="0"/>
              </a:rPr>
              <a:t>:</a:t>
            </a:r>
          </a:p>
          <a:p>
            <a:pPr algn="l"/>
            <a:endParaRPr lang="en-US" sz="1600" b="0" i="0" dirty="0">
              <a:solidFill>
                <a:srgbClr val="444444"/>
              </a:solidFill>
              <a:effectLst/>
              <a:latin typeface="Times New Roman" panose="02020603050405020304" pitchFamily="18" charset="0"/>
              <a:cs typeface="Times New Roman" panose="02020603050405020304" pitchFamily="18" charset="0"/>
            </a:endParaRPr>
          </a:p>
          <a:p>
            <a:pPr algn="l"/>
            <a:r>
              <a:rPr lang="en-US" sz="1600" dirty="0">
                <a:solidFill>
                  <a:srgbClr val="444444"/>
                </a:solidFill>
                <a:latin typeface="Times New Roman" panose="02020603050405020304" pitchFamily="18" charset="0"/>
                <a:cs typeface="Times New Roman" panose="02020603050405020304" pitchFamily="18" charset="0"/>
              </a:rPr>
              <a:t>      </a:t>
            </a:r>
            <a:r>
              <a:rPr lang="en-US" sz="1600" b="0" i="0" dirty="0">
                <a:solidFill>
                  <a:srgbClr val="444444"/>
                </a:solidFill>
                <a:effectLst/>
                <a:latin typeface="Times New Roman" panose="02020603050405020304" pitchFamily="18" charset="0"/>
                <a:cs typeface="Times New Roman" panose="02020603050405020304" pitchFamily="18" charset="0"/>
              </a:rPr>
              <a:t> Lack of sleep might result in fatigue and low energy level throughout the day affecting everyday activities. Noise pollution hampers the sleep cycles leading to irritation and an uncomfortable state of mind.</a:t>
            </a:r>
          </a:p>
          <a:p>
            <a:pPr algn="l"/>
            <a:endParaRPr lang="en-US" sz="1600" b="0" i="0" dirty="0">
              <a:solidFill>
                <a:srgbClr val="444444"/>
              </a:solidFill>
              <a:effectLst/>
              <a:latin typeface="Times New Roman" panose="02020603050405020304" pitchFamily="18" charset="0"/>
              <a:cs typeface="Times New Roman" panose="02020603050405020304" pitchFamily="18" charset="0"/>
            </a:endParaRPr>
          </a:p>
          <a:p>
            <a:pPr algn="l"/>
            <a:r>
              <a:rPr lang="en-US" b="1" i="0" dirty="0">
                <a:solidFill>
                  <a:srgbClr val="444444"/>
                </a:solidFill>
                <a:effectLst/>
                <a:latin typeface="Times New Roman" panose="02020603050405020304" pitchFamily="18" charset="0"/>
                <a:cs typeface="Times New Roman" panose="02020603050405020304" pitchFamily="18" charset="0"/>
              </a:rPr>
              <a:t>Cardiovascular issues:</a:t>
            </a:r>
          </a:p>
          <a:p>
            <a:pPr algn="l"/>
            <a:endParaRPr lang="en-US" sz="1600" b="1" dirty="0">
              <a:solidFill>
                <a:srgbClr val="444444"/>
              </a:solidFill>
              <a:latin typeface="Times New Roman" panose="02020603050405020304" pitchFamily="18" charset="0"/>
              <a:cs typeface="Times New Roman" panose="02020603050405020304" pitchFamily="18" charset="0"/>
            </a:endParaRPr>
          </a:p>
          <a:p>
            <a:pPr algn="l"/>
            <a:r>
              <a:rPr lang="en-US" sz="1600" b="0" i="0" dirty="0">
                <a:solidFill>
                  <a:srgbClr val="444444"/>
                </a:solidFill>
                <a:effectLst/>
                <a:latin typeface="Times New Roman" panose="02020603050405020304" pitchFamily="18" charset="0"/>
                <a:cs typeface="Times New Roman" panose="02020603050405020304" pitchFamily="18" charset="0"/>
              </a:rPr>
              <a:t>      Heart-related problems such as blood pressure level, stress and cardiovascular diseases might come up in a normal person and a person suffering from any of these diseases might feel a sudden shoot up in the level.</a:t>
            </a:r>
          </a:p>
          <a:p>
            <a:endParaRPr lang="en-US" dirty="0"/>
          </a:p>
        </p:txBody>
      </p:sp>
      <p:sp>
        <p:nvSpPr>
          <p:cNvPr id="3" name="TextBox 2">
            <a:extLst>
              <a:ext uri="{FF2B5EF4-FFF2-40B4-BE49-F238E27FC236}">
                <a16:creationId xmlns:a16="http://schemas.microsoft.com/office/drawing/2014/main" id="{4D3CD728-CB9A-18ED-2AD0-524D0DEE4124}"/>
              </a:ext>
            </a:extLst>
          </p:cNvPr>
          <p:cNvSpPr txBox="1"/>
          <p:nvPr/>
        </p:nvSpPr>
        <p:spPr>
          <a:xfrm>
            <a:off x="304800" y="584200"/>
            <a:ext cx="7137400" cy="400110"/>
          </a:xfrm>
          <a:prstGeom prst="rect">
            <a:avLst/>
          </a:prstGeom>
          <a:noFill/>
        </p:spPr>
        <p:txBody>
          <a:bodyPr wrap="square" rtlCol="0">
            <a:spAutoFit/>
          </a:bodyPr>
          <a:lstStyle/>
          <a:p>
            <a:r>
              <a:rPr lang="en-IN" sz="2000" b="1" dirty="0">
                <a:latin typeface="Arial Black" panose="020B0A04020102020204" pitchFamily="34" charset="0"/>
              </a:rPr>
              <a:t>EFFECTS OF NOISE POLLUTION:</a:t>
            </a:r>
            <a:endParaRPr lang="en-US" sz="2000" b="1" dirty="0">
              <a:latin typeface="Arial Black" panose="020B0A04020102020204" pitchFamily="34" charset="0"/>
            </a:endParaRPr>
          </a:p>
        </p:txBody>
      </p:sp>
    </p:spTree>
    <p:extLst>
      <p:ext uri="{BB962C8B-B14F-4D97-AF65-F5344CB8AC3E}">
        <p14:creationId xmlns:p14="http://schemas.microsoft.com/office/powerpoint/2010/main" val="827533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A0760C-C1FE-9D37-780D-3EC63DE24B02}"/>
              </a:ext>
            </a:extLst>
          </p:cNvPr>
          <p:cNvSpPr txBox="1"/>
          <p:nvPr/>
        </p:nvSpPr>
        <p:spPr>
          <a:xfrm>
            <a:off x="1206500" y="1574800"/>
            <a:ext cx="4064000" cy="4062651"/>
          </a:xfrm>
          <a:prstGeom prst="rect">
            <a:avLst/>
          </a:prstGeom>
          <a:noFill/>
        </p:spPr>
        <p:txBody>
          <a:bodyPr wrap="square" rtlCol="0">
            <a:spAutoFit/>
          </a:bodyPr>
          <a:lstStyle/>
          <a:p>
            <a:pPr algn="l">
              <a:buFont typeface="Arial" panose="020B0604020202020204" pitchFamily="34" charset="0"/>
              <a:buChar char="•"/>
            </a:pPr>
            <a:r>
              <a:rPr lang="en-US" sz="1600" b="0" i="0" dirty="0">
                <a:solidFill>
                  <a:srgbClr val="444444"/>
                </a:solidFill>
                <a:effectLst/>
                <a:latin typeface="Times New Roman" panose="02020603050405020304" pitchFamily="18" charset="0"/>
                <a:cs typeface="Times New Roman" panose="02020603050405020304" pitchFamily="18" charset="0"/>
              </a:rPr>
              <a:t>Musical instruments’ sound should be controlled to desirable limits</a:t>
            </a:r>
          </a:p>
          <a:p>
            <a:pPr algn="l"/>
            <a:r>
              <a:rPr lang="en-US" sz="1600" b="0" i="0" dirty="0">
                <a:solidFill>
                  <a:srgbClr val="444444"/>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1600" b="0" i="0" dirty="0">
                <a:solidFill>
                  <a:srgbClr val="444444"/>
                </a:solidFill>
                <a:effectLst/>
                <a:latin typeface="Times New Roman" panose="02020603050405020304" pitchFamily="18" charset="0"/>
                <a:cs typeface="Times New Roman" panose="02020603050405020304" pitchFamily="18" charset="0"/>
              </a:rPr>
              <a:t>Dense tree cover is useful in noise pollution prevention</a:t>
            </a:r>
          </a:p>
          <a:p>
            <a:pPr algn="l"/>
            <a:r>
              <a:rPr lang="en-US" sz="1600" b="0" i="0" dirty="0">
                <a:solidFill>
                  <a:srgbClr val="444444"/>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1600" b="0" i="0" dirty="0">
                <a:solidFill>
                  <a:srgbClr val="444444"/>
                </a:solidFill>
                <a:effectLst/>
                <a:latin typeface="Times New Roman" panose="02020603050405020304" pitchFamily="18" charset="0"/>
                <a:cs typeface="Times New Roman" panose="02020603050405020304" pitchFamily="18" charset="0"/>
              </a:rPr>
              <a:t>Honking in public places like teaching institutes, hospitals, etc. should be banned.</a:t>
            </a:r>
          </a:p>
          <a:p>
            <a:pPr algn="l"/>
            <a:endParaRPr lang="en-US" sz="1600" b="0" i="0" dirty="0">
              <a:solidFill>
                <a:srgbClr val="444444"/>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0" i="0" dirty="0">
                <a:solidFill>
                  <a:srgbClr val="444444"/>
                </a:solidFill>
                <a:effectLst/>
                <a:latin typeface="Times New Roman" panose="02020603050405020304" pitchFamily="18" charset="0"/>
                <a:cs typeface="Times New Roman" panose="02020603050405020304" pitchFamily="18" charset="0"/>
              </a:rPr>
              <a:t>In commercial, hospital, and industrial buildings, adequate soundproof systems should be installed</a:t>
            </a:r>
          </a:p>
          <a:p>
            <a:pPr algn="l"/>
            <a:r>
              <a:rPr lang="en-US" sz="1600" b="0" i="0" dirty="0">
                <a:solidFill>
                  <a:srgbClr val="444444"/>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1600" b="0" i="0" dirty="0">
                <a:solidFill>
                  <a:srgbClr val="444444"/>
                </a:solidFill>
                <a:effectLst/>
                <a:latin typeface="Times New Roman" panose="02020603050405020304" pitchFamily="18" charset="0"/>
                <a:cs typeface="Times New Roman" panose="02020603050405020304" pitchFamily="18" charset="0"/>
              </a:rPr>
              <a:t>Explosives should not be used in forest, mountainous and mining areas.</a:t>
            </a:r>
          </a:p>
          <a:p>
            <a:endParaRPr lang="en-US" dirty="0"/>
          </a:p>
        </p:txBody>
      </p:sp>
      <p:sp>
        <p:nvSpPr>
          <p:cNvPr id="3" name="TextBox 2">
            <a:extLst>
              <a:ext uri="{FF2B5EF4-FFF2-40B4-BE49-F238E27FC236}">
                <a16:creationId xmlns:a16="http://schemas.microsoft.com/office/drawing/2014/main" id="{72569399-B0D7-66D5-7123-27D714EB6979}"/>
              </a:ext>
            </a:extLst>
          </p:cNvPr>
          <p:cNvSpPr txBox="1"/>
          <p:nvPr/>
        </p:nvSpPr>
        <p:spPr>
          <a:xfrm>
            <a:off x="533400" y="558800"/>
            <a:ext cx="11557000" cy="400110"/>
          </a:xfrm>
          <a:prstGeom prst="rect">
            <a:avLst/>
          </a:prstGeom>
          <a:noFill/>
        </p:spPr>
        <p:txBody>
          <a:bodyPr wrap="square" rtlCol="0">
            <a:spAutoFit/>
          </a:bodyPr>
          <a:lstStyle/>
          <a:p>
            <a:r>
              <a:rPr lang="en-IN" sz="2000" b="1" dirty="0">
                <a:latin typeface="Arial Black" panose="020B0A04020102020204" pitchFamily="34" charset="0"/>
              </a:rPr>
              <a:t>PREVENTION OF NOISE POLLUTION:</a:t>
            </a:r>
            <a:endParaRPr lang="en-US" sz="2000" b="1" dirty="0">
              <a:latin typeface="Arial Black" panose="020B0A04020102020204" pitchFamily="34" charset="0"/>
            </a:endParaRPr>
          </a:p>
        </p:txBody>
      </p:sp>
      <p:pic>
        <p:nvPicPr>
          <p:cNvPr id="5" name="Picture 4">
            <a:extLst>
              <a:ext uri="{FF2B5EF4-FFF2-40B4-BE49-F238E27FC236}">
                <a16:creationId xmlns:a16="http://schemas.microsoft.com/office/drawing/2014/main" id="{432949A1-808F-25CE-6ACC-B424C79E14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7600" y="1574800"/>
            <a:ext cx="5092700" cy="4406899"/>
          </a:xfrm>
          <a:prstGeom prst="rect">
            <a:avLst/>
          </a:prstGeom>
        </p:spPr>
      </p:pic>
    </p:spTree>
    <p:extLst>
      <p:ext uri="{BB962C8B-B14F-4D97-AF65-F5344CB8AC3E}">
        <p14:creationId xmlns:p14="http://schemas.microsoft.com/office/powerpoint/2010/main" val="2632164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A995816-F569-B491-83F9-97A640C470E9}"/>
              </a:ext>
            </a:extLst>
          </p:cNvPr>
          <p:cNvSpPr txBox="1"/>
          <p:nvPr/>
        </p:nvSpPr>
        <p:spPr>
          <a:xfrm>
            <a:off x="1460500" y="2209800"/>
            <a:ext cx="9321800" cy="3077766"/>
          </a:xfrm>
          <a:prstGeom prst="rect">
            <a:avLst/>
          </a:prstGeom>
          <a:noFill/>
        </p:spPr>
        <p:txBody>
          <a:bodyPr wrap="square" rtlCol="0">
            <a:spAutoFit/>
          </a:bodyPr>
          <a:lstStyle/>
          <a:p>
            <a:pPr algn="l">
              <a:buFont typeface="Arial" panose="020B0604020202020204" pitchFamily="34" charset="0"/>
              <a:buChar char="•"/>
            </a:pPr>
            <a:r>
              <a:rPr lang="en-US" sz="1600" b="0" i="0" dirty="0">
                <a:solidFill>
                  <a:srgbClr val="444444"/>
                </a:solidFill>
                <a:effectLst/>
                <a:latin typeface="Times New Roman" panose="02020603050405020304" pitchFamily="18" charset="0"/>
                <a:cs typeface="Times New Roman" panose="02020603050405020304" pitchFamily="18" charset="0"/>
              </a:rPr>
              <a:t>Unnecessary usage of horns</a:t>
            </a:r>
          </a:p>
          <a:p>
            <a:pPr algn="l"/>
            <a:endParaRPr lang="en-US" sz="1600" b="0" i="0" dirty="0">
              <a:solidFill>
                <a:srgbClr val="444444"/>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0" i="0" dirty="0">
                <a:solidFill>
                  <a:srgbClr val="444444"/>
                </a:solidFill>
                <a:effectLst/>
                <a:latin typeface="Times New Roman" panose="02020603050405020304" pitchFamily="18" charset="0"/>
                <a:cs typeface="Times New Roman" panose="02020603050405020304" pitchFamily="18" charset="0"/>
              </a:rPr>
              <a:t>Using loudspeakers either for religious functions or for political purposes.</a:t>
            </a:r>
          </a:p>
          <a:p>
            <a:pPr algn="l"/>
            <a:endParaRPr lang="en-US" sz="1600" b="0" i="0" dirty="0">
              <a:solidFill>
                <a:srgbClr val="444444"/>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0" i="0" dirty="0">
                <a:solidFill>
                  <a:srgbClr val="444444"/>
                </a:solidFill>
                <a:effectLst/>
                <a:latin typeface="Times New Roman" panose="02020603050405020304" pitchFamily="18" charset="0"/>
                <a:cs typeface="Times New Roman" panose="02020603050405020304" pitchFamily="18" charset="0"/>
              </a:rPr>
              <a:t>Unnecessary usage of fireworks</a:t>
            </a:r>
          </a:p>
          <a:p>
            <a:pPr algn="l"/>
            <a:endParaRPr lang="en-US" sz="1600" b="0" i="0" dirty="0">
              <a:solidFill>
                <a:srgbClr val="444444"/>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0" i="0" dirty="0">
                <a:solidFill>
                  <a:srgbClr val="444444"/>
                </a:solidFill>
                <a:effectLst/>
                <a:latin typeface="Times New Roman" panose="02020603050405020304" pitchFamily="18" charset="0"/>
                <a:cs typeface="Times New Roman" panose="02020603050405020304" pitchFamily="18" charset="0"/>
              </a:rPr>
              <a:t>Industrial noise</a:t>
            </a:r>
          </a:p>
          <a:p>
            <a:pPr algn="l"/>
            <a:endParaRPr lang="en-US" sz="1600" b="0" i="0" dirty="0">
              <a:solidFill>
                <a:srgbClr val="444444"/>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0" i="0" dirty="0">
                <a:solidFill>
                  <a:srgbClr val="444444"/>
                </a:solidFill>
                <a:effectLst/>
                <a:latin typeface="Times New Roman" panose="02020603050405020304" pitchFamily="18" charset="0"/>
                <a:cs typeface="Times New Roman" panose="02020603050405020304" pitchFamily="18" charset="0"/>
              </a:rPr>
              <a:t>Construction noise</a:t>
            </a:r>
          </a:p>
          <a:p>
            <a:pPr algn="l"/>
            <a:endParaRPr lang="en-US" sz="1600" b="0" i="0" dirty="0">
              <a:solidFill>
                <a:srgbClr val="444444"/>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0" i="0" dirty="0">
                <a:solidFill>
                  <a:srgbClr val="444444"/>
                </a:solidFill>
                <a:effectLst/>
                <a:latin typeface="Times New Roman" panose="02020603050405020304" pitchFamily="18" charset="0"/>
                <a:cs typeface="Times New Roman" panose="02020603050405020304" pitchFamily="18" charset="0"/>
              </a:rPr>
              <a:t>Noise from transportation such as railway and aircraft</a:t>
            </a:r>
          </a:p>
          <a:p>
            <a:endParaRPr lang="en-US" dirty="0"/>
          </a:p>
        </p:txBody>
      </p:sp>
      <p:sp>
        <p:nvSpPr>
          <p:cNvPr id="6" name="TextBox 5">
            <a:extLst>
              <a:ext uri="{FF2B5EF4-FFF2-40B4-BE49-F238E27FC236}">
                <a16:creationId xmlns:a16="http://schemas.microsoft.com/office/drawing/2014/main" id="{F1585E20-5AD5-25B9-FF10-9FC1EE011911}"/>
              </a:ext>
            </a:extLst>
          </p:cNvPr>
          <p:cNvSpPr txBox="1"/>
          <p:nvPr/>
        </p:nvSpPr>
        <p:spPr>
          <a:xfrm>
            <a:off x="736600" y="977900"/>
            <a:ext cx="8050054" cy="400110"/>
          </a:xfrm>
          <a:prstGeom prst="rect">
            <a:avLst/>
          </a:prstGeom>
          <a:noFill/>
        </p:spPr>
        <p:txBody>
          <a:bodyPr wrap="square" rtlCol="0">
            <a:spAutoFit/>
          </a:bodyPr>
          <a:lstStyle/>
          <a:p>
            <a:r>
              <a:rPr lang="en-IN" sz="2000" b="1" dirty="0">
                <a:latin typeface="Arial Black" panose="020B0A04020102020204" pitchFamily="34" charset="0"/>
              </a:rPr>
              <a:t>EXAMPLES OF NOISE POLLUTION:</a:t>
            </a:r>
            <a:endParaRPr lang="en-US" sz="2000" b="1" dirty="0">
              <a:latin typeface="Arial Black" panose="020B0A04020102020204" pitchFamily="34" charset="0"/>
            </a:endParaRPr>
          </a:p>
        </p:txBody>
      </p:sp>
    </p:spTree>
    <p:extLst>
      <p:ext uri="{BB962C8B-B14F-4D97-AF65-F5344CB8AC3E}">
        <p14:creationId xmlns:p14="http://schemas.microsoft.com/office/powerpoint/2010/main" val="61957146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95</TotalTime>
  <Words>976</Words>
  <Application>Microsoft Office PowerPoint</Application>
  <PresentationFormat>Widescreen</PresentationFormat>
  <Paragraphs>112</Paragraphs>
  <Slides>11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Arial</vt:lpstr>
      <vt:lpstr>Arial Black</vt:lpstr>
      <vt:lpstr>ff3</vt:lpstr>
      <vt:lpstr>ff4</vt:lpstr>
      <vt:lpstr>Google Sans</vt:lpstr>
      <vt:lpstr>Poppins</vt:lpstr>
      <vt:lpstr>Söhne</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ELCOT</dc:creator>
  <cp:lastModifiedBy>ELCOT</cp:lastModifiedBy>
  <cp:revision>6</cp:revision>
  <dcterms:created xsi:type="dcterms:W3CDTF">2023-10-03T01:59:16Z</dcterms:created>
  <dcterms:modified xsi:type="dcterms:W3CDTF">2023-10-04T19:10:07Z</dcterms:modified>
</cp:coreProperties>
</file>