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DB84-C9A9-4BC0-AAE5-34C3397A42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6B15DA-396E-4252-8086-7C6BE56D38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C9F0D9-4CD9-4884-95FE-B7A8A42C3EA1}"/>
              </a:ext>
            </a:extLst>
          </p:cNvPr>
          <p:cNvSpPr>
            <a:spLocks noGrp="1"/>
          </p:cNvSpPr>
          <p:nvPr>
            <p:ph type="dt" sz="half" idx="10"/>
          </p:nvPr>
        </p:nvSpPr>
        <p:spPr/>
        <p:txBody>
          <a:bodyPr/>
          <a:lstStyle/>
          <a:p>
            <a:fld id="{A3B2A5AA-B630-40FD-BC11-73CFA090EC96}" type="datetimeFigureOut">
              <a:rPr lang="en-IN" smtClean="0"/>
              <a:t>29-02-2024</a:t>
            </a:fld>
            <a:endParaRPr lang="en-IN"/>
          </a:p>
        </p:txBody>
      </p:sp>
      <p:sp>
        <p:nvSpPr>
          <p:cNvPr id="5" name="Footer Placeholder 4">
            <a:extLst>
              <a:ext uri="{FF2B5EF4-FFF2-40B4-BE49-F238E27FC236}">
                <a16:creationId xmlns:a16="http://schemas.microsoft.com/office/drawing/2014/main" id="{173A51C5-2750-4FBF-A919-B881EC61F7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8E5A7D-4B4F-495F-9394-45F7269FC496}"/>
              </a:ext>
            </a:extLst>
          </p:cNvPr>
          <p:cNvSpPr>
            <a:spLocks noGrp="1"/>
          </p:cNvSpPr>
          <p:nvPr>
            <p:ph type="sldNum" sz="quarter" idx="12"/>
          </p:nvPr>
        </p:nvSpPr>
        <p:spPr/>
        <p:txBody>
          <a:bodyPr/>
          <a:lstStyle/>
          <a:p>
            <a:fld id="{7EF22ED3-EACB-4BF4-85E4-0DEADBBC0A44}" type="slidenum">
              <a:rPr lang="en-IN" smtClean="0"/>
              <a:t>‹#›</a:t>
            </a:fld>
            <a:endParaRPr lang="en-IN"/>
          </a:p>
        </p:txBody>
      </p:sp>
    </p:spTree>
    <p:extLst>
      <p:ext uri="{BB962C8B-B14F-4D97-AF65-F5344CB8AC3E}">
        <p14:creationId xmlns:p14="http://schemas.microsoft.com/office/powerpoint/2010/main" val="938193002"/>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68C7-5F86-480E-A85C-A9222946F8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227D7A-94B9-4FE2-8C02-689081E386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221C99-5ED7-4AD2-8B41-BD73DF0774FD}"/>
              </a:ext>
            </a:extLst>
          </p:cNvPr>
          <p:cNvSpPr>
            <a:spLocks noGrp="1"/>
          </p:cNvSpPr>
          <p:nvPr>
            <p:ph type="dt" sz="half" idx="10"/>
          </p:nvPr>
        </p:nvSpPr>
        <p:spPr/>
        <p:txBody>
          <a:bodyPr/>
          <a:lstStyle/>
          <a:p>
            <a:fld id="{A3B2A5AA-B630-40FD-BC11-73CFA090EC96}" type="datetimeFigureOut">
              <a:rPr lang="en-IN" smtClean="0"/>
              <a:t>29-02-2024</a:t>
            </a:fld>
            <a:endParaRPr lang="en-IN"/>
          </a:p>
        </p:txBody>
      </p:sp>
      <p:sp>
        <p:nvSpPr>
          <p:cNvPr id="5" name="Footer Placeholder 4">
            <a:extLst>
              <a:ext uri="{FF2B5EF4-FFF2-40B4-BE49-F238E27FC236}">
                <a16:creationId xmlns:a16="http://schemas.microsoft.com/office/drawing/2014/main" id="{12F97985-F3DF-4FE2-901C-77051AC72F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DBA81A-F86F-431C-B9F5-E9D5A767F6E7}"/>
              </a:ext>
            </a:extLst>
          </p:cNvPr>
          <p:cNvSpPr>
            <a:spLocks noGrp="1"/>
          </p:cNvSpPr>
          <p:nvPr>
            <p:ph type="sldNum" sz="quarter" idx="12"/>
          </p:nvPr>
        </p:nvSpPr>
        <p:spPr/>
        <p:txBody>
          <a:bodyPr/>
          <a:lstStyle/>
          <a:p>
            <a:fld id="{7EF22ED3-EACB-4BF4-85E4-0DEADBBC0A44}" type="slidenum">
              <a:rPr lang="en-IN" smtClean="0"/>
              <a:t>‹#›</a:t>
            </a:fld>
            <a:endParaRPr lang="en-IN"/>
          </a:p>
        </p:txBody>
      </p:sp>
    </p:spTree>
    <p:extLst>
      <p:ext uri="{BB962C8B-B14F-4D97-AF65-F5344CB8AC3E}">
        <p14:creationId xmlns:p14="http://schemas.microsoft.com/office/powerpoint/2010/main" val="141846587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EE9294-09F2-4F9B-88DE-7767F5538D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6D9F08-84C5-401F-A2CC-DFD40F6F3B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7025E8-A221-448C-B597-308F6117B86D}"/>
              </a:ext>
            </a:extLst>
          </p:cNvPr>
          <p:cNvSpPr>
            <a:spLocks noGrp="1"/>
          </p:cNvSpPr>
          <p:nvPr>
            <p:ph type="dt" sz="half" idx="10"/>
          </p:nvPr>
        </p:nvSpPr>
        <p:spPr/>
        <p:txBody>
          <a:bodyPr/>
          <a:lstStyle/>
          <a:p>
            <a:fld id="{A3B2A5AA-B630-40FD-BC11-73CFA090EC96}" type="datetimeFigureOut">
              <a:rPr lang="en-IN" smtClean="0"/>
              <a:t>29-02-2024</a:t>
            </a:fld>
            <a:endParaRPr lang="en-IN"/>
          </a:p>
        </p:txBody>
      </p:sp>
      <p:sp>
        <p:nvSpPr>
          <p:cNvPr id="5" name="Footer Placeholder 4">
            <a:extLst>
              <a:ext uri="{FF2B5EF4-FFF2-40B4-BE49-F238E27FC236}">
                <a16:creationId xmlns:a16="http://schemas.microsoft.com/office/drawing/2014/main" id="{574DAC37-1816-4430-8AB0-FFB3E05482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699EFF-C4A9-4996-86E7-BC84F77DE042}"/>
              </a:ext>
            </a:extLst>
          </p:cNvPr>
          <p:cNvSpPr>
            <a:spLocks noGrp="1"/>
          </p:cNvSpPr>
          <p:nvPr>
            <p:ph type="sldNum" sz="quarter" idx="12"/>
          </p:nvPr>
        </p:nvSpPr>
        <p:spPr/>
        <p:txBody>
          <a:bodyPr/>
          <a:lstStyle/>
          <a:p>
            <a:fld id="{7EF22ED3-EACB-4BF4-85E4-0DEADBBC0A44}" type="slidenum">
              <a:rPr lang="en-IN" smtClean="0"/>
              <a:t>‹#›</a:t>
            </a:fld>
            <a:endParaRPr lang="en-IN"/>
          </a:p>
        </p:txBody>
      </p:sp>
    </p:spTree>
    <p:extLst>
      <p:ext uri="{BB962C8B-B14F-4D97-AF65-F5344CB8AC3E}">
        <p14:creationId xmlns:p14="http://schemas.microsoft.com/office/powerpoint/2010/main" val="294999728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FEEF-6E4F-4862-88B4-A8927649B0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6E2401-D602-4422-9F5A-ECD7154B63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37CAA2-DE72-43EB-A548-95ECB9DB9453}"/>
              </a:ext>
            </a:extLst>
          </p:cNvPr>
          <p:cNvSpPr>
            <a:spLocks noGrp="1"/>
          </p:cNvSpPr>
          <p:nvPr>
            <p:ph type="dt" sz="half" idx="10"/>
          </p:nvPr>
        </p:nvSpPr>
        <p:spPr/>
        <p:txBody>
          <a:bodyPr/>
          <a:lstStyle/>
          <a:p>
            <a:fld id="{A3B2A5AA-B630-40FD-BC11-73CFA090EC96}" type="datetimeFigureOut">
              <a:rPr lang="en-IN" smtClean="0"/>
              <a:t>29-02-2024</a:t>
            </a:fld>
            <a:endParaRPr lang="en-IN"/>
          </a:p>
        </p:txBody>
      </p:sp>
      <p:sp>
        <p:nvSpPr>
          <p:cNvPr id="5" name="Footer Placeholder 4">
            <a:extLst>
              <a:ext uri="{FF2B5EF4-FFF2-40B4-BE49-F238E27FC236}">
                <a16:creationId xmlns:a16="http://schemas.microsoft.com/office/drawing/2014/main" id="{548E420E-0EE8-4509-9A52-36AC0D7CCD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52D940-1652-4065-8E3B-BFA6B9E83B17}"/>
              </a:ext>
            </a:extLst>
          </p:cNvPr>
          <p:cNvSpPr>
            <a:spLocks noGrp="1"/>
          </p:cNvSpPr>
          <p:nvPr>
            <p:ph type="sldNum" sz="quarter" idx="12"/>
          </p:nvPr>
        </p:nvSpPr>
        <p:spPr/>
        <p:txBody>
          <a:bodyPr/>
          <a:lstStyle/>
          <a:p>
            <a:fld id="{7EF22ED3-EACB-4BF4-85E4-0DEADBBC0A44}" type="slidenum">
              <a:rPr lang="en-IN" smtClean="0"/>
              <a:t>‹#›</a:t>
            </a:fld>
            <a:endParaRPr lang="en-IN"/>
          </a:p>
        </p:txBody>
      </p:sp>
    </p:spTree>
    <p:extLst>
      <p:ext uri="{BB962C8B-B14F-4D97-AF65-F5344CB8AC3E}">
        <p14:creationId xmlns:p14="http://schemas.microsoft.com/office/powerpoint/2010/main" val="739686994"/>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47AB-CA90-4AE1-BCAF-DBC22ACCF5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1ED338-8797-4D40-B1E7-3E041EA990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54AD97-DD3B-4595-82CC-613482EC6FCA}"/>
              </a:ext>
            </a:extLst>
          </p:cNvPr>
          <p:cNvSpPr>
            <a:spLocks noGrp="1"/>
          </p:cNvSpPr>
          <p:nvPr>
            <p:ph type="dt" sz="half" idx="10"/>
          </p:nvPr>
        </p:nvSpPr>
        <p:spPr/>
        <p:txBody>
          <a:bodyPr/>
          <a:lstStyle/>
          <a:p>
            <a:fld id="{A3B2A5AA-B630-40FD-BC11-73CFA090EC96}" type="datetimeFigureOut">
              <a:rPr lang="en-IN" smtClean="0"/>
              <a:t>29-02-2024</a:t>
            </a:fld>
            <a:endParaRPr lang="en-IN"/>
          </a:p>
        </p:txBody>
      </p:sp>
      <p:sp>
        <p:nvSpPr>
          <p:cNvPr id="5" name="Footer Placeholder 4">
            <a:extLst>
              <a:ext uri="{FF2B5EF4-FFF2-40B4-BE49-F238E27FC236}">
                <a16:creationId xmlns:a16="http://schemas.microsoft.com/office/drawing/2014/main" id="{B78AA56C-5980-47A2-965A-4743554FD4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B75822-AD5D-42E9-95EA-A4F4D2A434C7}"/>
              </a:ext>
            </a:extLst>
          </p:cNvPr>
          <p:cNvSpPr>
            <a:spLocks noGrp="1"/>
          </p:cNvSpPr>
          <p:nvPr>
            <p:ph type="sldNum" sz="quarter" idx="12"/>
          </p:nvPr>
        </p:nvSpPr>
        <p:spPr/>
        <p:txBody>
          <a:bodyPr/>
          <a:lstStyle/>
          <a:p>
            <a:fld id="{7EF22ED3-EACB-4BF4-85E4-0DEADBBC0A44}" type="slidenum">
              <a:rPr lang="en-IN" smtClean="0"/>
              <a:t>‹#›</a:t>
            </a:fld>
            <a:endParaRPr lang="en-IN"/>
          </a:p>
        </p:txBody>
      </p:sp>
    </p:spTree>
    <p:extLst>
      <p:ext uri="{BB962C8B-B14F-4D97-AF65-F5344CB8AC3E}">
        <p14:creationId xmlns:p14="http://schemas.microsoft.com/office/powerpoint/2010/main" val="259483453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9782-5997-4876-BBA9-4E3EB5674D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C4C70D-CA9E-4492-8238-481AF0CAE2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5649D4-BB2B-4DDD-AEC3-D590381EDF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99E23F-6E67-471B-8E83-6967A47C9EF0}"/>
              </a:ext>
            </a:extLst>
          </p:cNvPr>
          <p:cNvSpPr>
            <a:spLocks noGrp="1"/>
          </p:cNvSpPr>
          <p:nvPr>
            <p:ph type="dt" sz="half" idx="10"/>
          </p:nvPr>
        </p:nvSpPr>
        <p:spPr/>
        <p:txBody>
          <a:bodyPr/>
          <a:lstStyle/>
          <a:p>
            <a:fld id="{A3B2A5AA-B630-40FD-BC11-73CFA090EC96}" type="datetimeFigureOut">
              <a:rPr lang="en-IN" smtClean="0"/>
              <a:t>29-02-2024</a:t>
            </a:fld>
            <a:endParaRPr lang="en-IN"/>
          </a:p>
        </p:txBody>
      </p:sp>
      <p:sp>
        <p:nvSpPr>
          <p:cNvPr id="6" name="Footer Placeholder 5">
            <a:extLst>
              <a:ext uri="{FF2B5EF4-FFF2-40B4-BE49-F238E27FC236}">
                <a16:creationId xmlns:a16="http://schemas.microsoft.com/office/drawing/2014/main" id="{B453CF92-12B7-4FEC-9023-F69597E175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A08A22-BEBE-464D-A4F5-94201D8CDB2B}"/>
              </a:ext>
            </a:extLst>
          </p:cNvPr>
          <p:cNvSpPr>
            <a:spLocks noGrp="1"/>
          </p:cNvSpPr>
          <p:nvPr>
            <p:ph type="sldNum" sz="quarter" idx="12"/>
          </p:nvPr>
        </p:nvSpPr>
        <p:spPr/>
        <p:txBody>
          <a:bodyPr/>
          <a:lstStyle/>
          <a:p>
            <a:fld id="{7EF22ED3-EACB-4BF4-85E4-0DEADBBC0A44}" type="slidenum">
              <a:rPr lang="en-IN" smtClean="0"/>
              <a:t>‹#›</a:t>
            </a:fld>
            <a:endParaRPr lang="en-IN"/>
          </a:p>
        </p:txBody>
      </p:sp>
    </p:spTree>
    <p:extLst>
      <p:ext uri="{BB962C8B-B14F-4D97-AF65-F5344CB8AC3E}">
        <p14:creationId xmlns:p14="http://schemas.microsoft.com/office/powerpoint/2010/main" val="312476123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4449-C705-4AF2-BAF8-4E91AAB2A7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BBB80C-FF30-405E-8157-6B633517CE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02A37B-6EBE-4EEB-9799-9A62EC513B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F33346-2A4B-486E-AAF1-AA7FD2C475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E7809F-79C1-4AD0-8A54-21C0698F14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1FC2DC-579D-470E-892C-6381BBDBD9CF}"/>
              </a:ext>
            </a:extLst>
          </p:cNvPr>
          <p:cNvSpPr>
            <a:spLocks noGrp="1"/>
          </p:cNvSpPr>
          <p:nvPr>
            <p:ph type="dt" sz="half" idx="10"/>
          </p:nvPr>
        </p:nvSpPr>
        <p:spPr/>
        <p:txBody>
          <a:bodyPr/>
          <a:lstStyle/>
          <a:p>
            <a:fld id="{A3B2A5AA-B630-40FD-BC11-73CFA090EC96}" type="datetimeFigureOut">
              <a:rPr lang="en-IN" smtClean="0"/>
              <a:t>29-02-2024</a:t>
            </a:fld>
            <a:endParaRPr lang="en-IN"/>
          </a:p>
        </p:txBody>
      </p:sp>
      <p:sp>
        <p:nvSpPr>
          <p:cNvPr id="8" name="Footer Placeholder 7">
            <a:extLst>
              <a:ext uri="{FF2B5EF4-FFF2-40B4-BE49-F238E27FC236}">
                <a16:creationId xmlns:a16="http://schemas.microsoft.com/office/drawing/2014/main" id="{59EC5E06-45DB-4471-BE7B-10B8D03714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BFD358-FBFF-4224-B18D-D9284F19F5CC}"/>
              </a:ext>
            </a:extLst>
          </p:cNvPr>
          <p:cNvSpPr>
            <a:spLocks noGrp="1"/>
          </p:cNvSpPr>
          <p:nvPr>
            <p:ph type="sldNum" sz="quarter" idx="12"/>
          </p:nvPr>
        </p:nvSpPr>
        <p:spPr/>
        <p:txBody>
          <a:bodyPr/>
          <a:lstStyle/>
          <a:p>
            <a:fld id="{7EF22ED3-EACB-4BF4-85E4-0DEADBBC0A44}" type="slidenum">
              <a:rPr lang="en-IN" smtClean="0"/>
              <a:t>‹#›</a:t>
            </a:fld>
            <a:endParaRPr lang="en-IN"/>
          </a:p>
        </p:txBody>
      </p:sp>
    </p:spTree>
    <p:extLst>
      <p:ext uri="{BB962C8B-B14F-4D97-AF65-F5344CB8AC3E}">
        <p14:creationId xmlns:p14="http://schemas.microsoft.com/office/powerpoint/2010/main" val="801037048"/>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4FD7-2A2E-41F4-BF28-5BD7AC79847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AA9006-3858-4C14-9F08-EE282402DF64}"/>
              </a:ext>
            </a:extLst>
          </p:cNvPr>
          <p:cNvSpPr>
            <a:spLocks noGrp="1"/>
          </p:cNvSpPr>
          <p:nvPr>
            <p:ph type="dt" sz="half" idx="10"/>
          </p:nvPr>
        </p:nvSpPr>
        <p:spPr/>
        <p:txBody>
          <a:bodyPr/>
          <a:lstStyle/>
          <a:p>
            <a:fld id="{A3B2A5AA-B630-40FD-BC11-73CFA090EC96}" type="datetimeFigureOut">
              <a:rPr lang="en-IN" smtClean="0"/>
              <a:t>29-02-2024</a:t>
            </a:fld>
            <a:endParaRPr lang="en-IN"/>
          </a:p>
        </p:txBody>
      </p:sp>
      <p:sp>
        <p:nvSpPr>
          <p:cNvPr id="4" name="Footer Placeholder 3">
            <a:extLst>
              <a:ext uri="{FF2B5EF4-FFF2-40B4-BE49-F238E27FC236}">
                <a16:creationId xmlns:a16="http://schemas.microsoft.com/office/drawing/2014/main" id="{049D916C-AB07-47A2-99F6-179B5B51C1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6777BC-AC9C-452B-A51E-E1EDBBE50B6C}"/>
              </a:ext>
            </a:extLst>
          </p:cNvPr>
          <p:cNvSpPr>
            <a:spLocks noGrp="1"/>
          </p:cNvSpPr>
          <p:nvPr>
            <p:ph type="sldNum" sz="quarter" idx="12"/>
          </p:nvPr>
        </p:nvSpPr>
        <p:spPr/>
        <p:txBody>
          <a:bodyPr/>
          <a:lstStyle/>
          <a:p>
            <a:fld id="{7EF22ED3-EACB-4BF4-85E4-0DEADBBC0A44}" type="slidenum">
              <a:rPr lang="en-IN" smtClean="0"/>
              <a:t>‹#›</a:t>
            </a:fld>
            <a:endParaRPr lang="en-IN"/>
          </a:p>
        </p:txBody>
      </p:sp>
    </p:spTree>
    <p:extLst>
      <p:ext uri="{BB962C8B-B14F-4D97-AF65-F5344CB8AC3E}">
        <p14:creationId xmlns:p14="http://schemas.microsoft.com/office/powerpoint/2010/main" val="2973149400"/>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A14C70-C221-447C-8FCF-029AA22022FA}"/>
              </a:ext>
            </a:extLst>
          </p:cNvPr>
          <p:cNvSpPr>
            <a:spLocks noGrp="1"/>
          </p:cNvSpPr>
          <p:nvPr>
            <p:ph type="dt" sz="half" idx="10"/>
          </p:nvPr>
        </p:nvSpPr>
        <p:spPr/>
        <p:txBody>
          <a:bodyPr/>
          <a:lstStyle/>
          <a:p>
            <a:fld id="{A3B2A5AA-B630-40FD-BC11-73CFA090EC96}" type="datetimeFigureOut">
              <a:rPr lang="en-IN" smtClean="0"/>
              <a:t>29-02-2024</a:t>
            </a:fld>
            <a:endParaRPr lang="en-IN"/>
          </a:p>
        </p:txBody>
      </p:sp>
      <p:sp>
        <p:nvSpPr>
          <p:cNvPr id="3" name="Footer Placeholder 2">
            <a:extLst>
              <a:ext uri="{FF2B5EF4-FFF2-40B4-BE49-F238E27FC236}">
                <a16:creationId xmlns:a16="http://schemas.microsoft.com/office/drawing/2014/main" id="{DE287D45-F01E-4D82-8700-628C3D0EA6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DB77F2-7DB3-4612-A5AE-7403A451A9CF}"/>
              </a:ext>
            </a:extLst>
          </p:cNvPr>
          <p:cNvSpPr>
            <a:spLocks noGrp="1"/>
          </p:cNvSpPr>
          <p:nvPr>
            <p:ph type="sldNum" sz="quarter" idx="12"/>
          </p:nvPr>
        </p:nvSpPr>
        <p:spPr/>
        <p:txBody>
          <a:bodyPr/>
          <a:lstStyle/>
          <a:p>
            <a:fld id="{7EF22ED3-EACB-4BF4-85E4-0DEADBBC0A44}" type="slidenum">
              <a:rPr lang="en-IN" smtClean="0"/>
              <a:t>‹#›</a:t>
            </a:fld>
            <a:endParaRPr lang="en-IN"/>
          </a:p>
        </p:txBody>
      </p:sp>
    </p:spTree>
    <p:extLst>
      <p:ext uri="{BB962C8B-B14F-4D97-AF65-F5344CB8AC3E}">
        <p14:creationId xmlns:p14="http://schemas.microsoft.com/office/powerpoint/2010/main" val="294820082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9383-799B-44ED-9071-0A048D9639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F7652B-F11D-4ECD-8CA3-F8FD0D3E58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51286E-2AB1-4527-8A9A-EFDF3FB9C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36EE3B-34C7-4870-A64F-A87A3A3CBC85}"/>
              </a:ext>
            </a:extLst>
          </p:cNvPr>
          <p:cNvSpPr>
            <a:spLocks noGrp="1"/>
          </p:cNvSpPr>
          <p:nvPr>
            <p:ph type="dt" sz="half" idx="10"/>
          </p:nvPr>
        </p:nvSpPr>
        <p:spPr/>
        <p:txBody>
          <a:bodyPr/>
          <a:lstStyle/>
          <a:p>
            <a:fld id="{A3B2A5AA-B630-40FD-BC11-73CFA090EC96}" type="datetimeFigureOut">
              <a:rPr lang="en-IN" smtClean="0"/>
              <a:t>29-02-2024</a:t>
            </a:fld>
            <a:endParaRPr lang="en-IN"/>
          </a:p>
        </p:txBody>
      </p:sp>
      <p:sp>
        <p:nvSpPr>
          <p:cNvPr id="6" name="Footer Placeholder 5">
            <a:extLst>
              <a:ext uri="{FF2B5EF4-FFF2-40B4-BE49-F238E27FC236}">
                <a16:creationId xmlns:a16="http://schemas.microsoft.com/office/drawing/2014/main" id="{38F1F5FF-C486-4F82-BB05-F3D42EE66A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61B2E5-CCA2-4CF8-9EA9-412F9708D2CC}"/>
              </a:ext>
            </a:extLst>
          </p:cNvPr>
          <p:cNvSpPr>
            <a:spLocks noGrp="1"/>
          </p:cNvSpPr>
          <p:nvPr>
            <p:ph type="sldNum" sz="quarter" idx="12"/>
          </p:nvPr>
        </p:nvSpPr>
        <p:spPr/>
        <p:txBody>
          <a:bodyPr/>
          <a:lstStyle/>
          <a:p>
            <a:fld id="{7EF22ED3-EACB-4BF4-85E4-0DEADBBC0A44}" type="slidenum">
              <a:rPr lang="en-IN" smtClean="0"/>
              <a:t>‹#›</a:t>
            </a:fld>
            <a:endParaRPr lang="en-IN"/>
          </a:p>
        </p:txBody>
      </p:sp>
    </p:spTree>
    <p:extLst>
      <p:ext uri="{BB962C8B-B14F-4D97-AF65-F5344CB8AC3E}">
        <p14:creationId xmlns:p14="http://schemas.microsoft.com/office/powerpoint/2010/main" val="3459611338"/>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E39B-D3FB-4E08-8C6E-C49677080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4613BF-E927-4D39-9E88-B57A3C1BD3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AAFFFA-3BC3-4B6D-801D-08A7609BBB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644F14-5558-4AF6-8830-2CD859E6B816}"/>
              </a:ext>
            </a:extLst>
          </p:cNvPr>
          <p:cNvSpPr>
            <a:spLocks noGrp="1"/>
          </p:cNvSpPr>
          <p:nvPr>
            <p:ph type="dt" sz="half" idx="10"/>
          </p:nvPr>
        </p:nvSpPr>
        <p:spPr/>
        <p:txBody>
          <a:bodyPr/>
          <a:lstStyle/>
          <a:p>
            <a:fld id="{A3B2A5AA-B630-40FD-BC11-73CFA090EC96}" type="datetimeFigureOut">
              <a:rPr lang="en-IN" smtClean="0"/>
              <a:t>29-02-2024</a:t>
            </a:fld>
            <a:endParaRPr lang="en-IN"/>
          </a:p>
        </p:txBody>
      </p:sp>
      <p:sp>
        <p:nvSpPr>
          <p:cNvPr id="6" name="Footer Placeholder 5">
            <a:extLst>
              <a:ext uri="{FF2B5EF4-FFF2-40B4-BE49-F238E27FC236}">
                <a16:creationId xmlns:a16="http://schemas.microsoft.com/office/drawing/2014/main" id="{7D5C9347-3234-4AF4-A820-2AF8FCD89A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9EA9B2-81D6-4082-B759-70DEA90E3AAF}"/>
              </a:ext>
            </a:extLst>
          </p:cNvPr>
          <p:cNvSpPr>
            <a:spLocks noGrp="1"/>
          </p:cNvSpPr>
          <p:nvPr>
            <p:ph type="sldNum" sz="quarter" idx="12"/>
          </p:nvPr>
        </p:nvSpPr>
        <p:spPr/>
        <p:txBody>
          <a:bodyPr/>
          <a:lstStyle/>
          <a:p>
            <a:fld id="{7EF22ED3-EACB-4BF4-85E4-0DEADBBC0A44}" type="slidenum">
              <a:rPr lang="en-IN" smtClean="0"/>
              <a:t>‹#›</a:t>
            </a:fld>
            <a:endParaRPr lang="en-IN"/>
          </a:p>
        </p:txBody>
      </p:sp>
    </p:spTree>
    <p:extLst>
      <p:ext uri="{BB962C8B-B14F-4D97-AF65-F5344CB8AC3E}">
        <p14:creationId xmlns:p14="http://schemas.microsoft.com/office/powerpoint/2010/main" val="2188228789"/>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074192-1BE7-41AB-B5AE-CA6B49A116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1317EC-28A6-42D1-AFDE-1DC72E5AB8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6F62F-3761-49C2-9C34-226063FC7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B2A5AA-B630-40FD-BC11-73CFA090EC96}" type="datetimeFigureOut">
              <a:rPr lang="en-IN" smtClean="0"/>
              <a:t>29-02-2024</a:t>
            </a:fld>
            <a:endParaRPr lang="en-IN"/>
          </a:p>
        </p:txBody>
      </p:sp>
      <p:sp>
        <p:nvSpPr>
          <p:cNvPr id="5" name="Footer Placeholder 4">
            <a:extLst>
              <a:ext uri="{FF2B5EF4-FFF2-40B4-BE49-F238E27FC236}">
                <a16:creationId xmlns:a16="http://schemas.microsoft.com/office/drawing/2014/main" id="{D571545F-EA2C-443E-8B17-576015F79A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4D7489-5160-4210-A1E1-42BAFE2236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22ED3-EACB-4BF4-85E4-0DEADBBC0A44}" type="slidenum">
              <a:rPr lang="en-IN" smtClean="0"/>
              <a:t>‹#›</a:t>
            </a:fld>
            <a:endParaRPr lang="en-IN"/>
          </a:p>
        </p:txBody>
      </p:sp>
    </p:spTree>
    <p:extLst>
      <p:ext uri="{BB962C8B-B14F-4D97-AF65-F5344CB8AC3E}">
        <p14:creationId xmlns:p14="http://schemas.microsoft.com/office/powerpoint/2010/main" val="26156190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lumOff val="15000"/>
              </a:schemeClr>
            </a:gs>
            <a:gs pos="31000">
              <a:schemeClr val="tx1">
                <a:lumMod val="75000"/>
                <a:lumOff val="25000"/>
              </a:schemeClr>
            </a:gs>
            <a:gs pos="63000">
              <a:schemeClr val="tx1">
                <a:lumMod val="65000"/>
                <a:lumOff val="35000"/>
              </a:schemeClr>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D4DD363E-F310-4D68-AFC1-A8FFEA5985EC}"/>
              </a:ext>
            </a:extLst>
          </p:cNvPr>
          <p:cNvSpPr/>
          <p:nvPr/>
        </p:nvSpPr>
        <p:spPr>
          <a:xfrm>
            <a:off x="8101012" y="338137"/>
            <a:ext cx="3633789" cy="4377937"/>
          </a:xfrm>
          <a:custGeom>
            <a:avLst/>
            <a:gdLst>
              <a:gd name="connsiteX0" fmla="*/ 2116933 w 3633789"/>
              <a:gd name="connsiteY0" fmla="*/ 3804053 h 4377937"/>
              <a:gd name="connsiteX1" fmla="*/ 2390777 w 3633789"/>
              <a:gd name="connsiteY1" fmla="*/ 4090995 h 4377937"/>
              <a:gd name="connsiteX2" fmla="*/ 2116933 w 3633789"/>
              <a:gd name="connsiteY2" fmla="*/ 4377937 h 4377937"/>
              <a:gd name="connsiteX3" fmla="*/ 1843089 w 3633789"/>
              <a:gd name="connsiteY3" fmla="*/ 4090995 h 4377937"/>
              <a:gd name="connsiteX4" fmla="*/ 2116933 w 3633789"/>
              <a:gd name="connsiteY4" fmla="*/ 3804053 h 4377937"/>
              <a:gd name="connsiteX5" fmla="*/ 2709864 w 3633789"/>
              <a:gd name="connsiteY5" fmla="*/ 2759871 h 4377937"/>
              <a:gd name="connsiteX6" fmla="*/ 3109914 w 3633789"/>
              <a:gd name="connsiteY6" fmla="*/ 3175400 h 4377937"/>
              <a:gd name="connsiteX7" fmla="*/ 2709864 w 3633789"/>
              <a:gd name="connsiteY7" fmla="*/ 3590929 h 4377937"/>
              <a:gd name="connsiteX8" fmla="*/ 2309814 w 3633789"/>
              <a:gd name="connsiteY8" fmla="*/ 3175400 h 4377937"/>
              <a:gd name="connsiteX9" fmla="*/ 2709864 w 3633789"/>
              <a:gd name="connsiteY9" fmla="*/ 2759871 h 4377937"/>
              <a:gd name="connsiteX10" fmla="*/ 1131094 w 3633789"/>
              <a:gd name="connsiteY10" fmla="*/ 2428880 h 4377937"/>
              <a:gd name="connsiteX11" fmla="*/ 1924051 w 3633789"/>
              <a:gd name="connsiteY11" fmla="*/ 3175401 h 4377937"/>
              <a:gd name="connsiteX12" fmla="*/ 1131094 w 3633789"/>
              <a:gd name="connsiteY12" fmla="*/ 3921922 h 4377937"/>
              <a:gd name="connsiteX13" fmla="*/ 338137 w 3633789"/>
              <a:gd name="connsiteY13" fmla="*/ 3175401 h 4377937"/>
              <a:gd name="connsiteX14" fmla="*/ 1131094 w 3633789"/>
              <a:gd name="connsiteY14" fmla="*/ 2428880 h 4377937"/>
              <a:gd name="connsiteX15" fmla="*/ 476250 w 3633789"/>
              <a:gd name="connsiteY15" fmla="*/ 1231106 h 4377937"/>
              <a:gd name="connsiteX16" fmla="*/ 952500 w 3633789"/>
              <a:gd name="connsiteY16" fmla="*/ 1745456 h 4377937"/>
              <a:gd name="connsiteX17" fmla="*/ 476250 w 3633789"/>
              <a:gd name="connsiteY17" fmla="*/ 2259806 h 4377937"/>
              <a:gd name="connsiteX18" fmla="*/ 0 w 3633789"/>
              <a:gd name="connsiteY18" fmla="*/ 1745456 h 4377937"/>
              <a:gd name="connsiteX19" fmla="*/ 476250 w 3633789"/>
              <a:gd name="connsiteY19" fmla="*/ 1231106 h 4377937"/>
              <a:gd name="connsiteX20" fmla="*/ 681038 w 3633789"/>
              <a:gd name="connsiteY20" fmla="*/ 608409 h 4377937"/>
              <a:gd name="connsiteX21" fmla="*/ 852488 w 3633789"/>
              <a:gd name="connsiteY21" fmla="*/ 784622 h 4377937"/>
              <a:gd name="connsiteX22" fmla="*/ 681038 w 3633789"/>
              <a:gd name="connsiteY22" fmla="*/ 960835 h 4377937"/>
              <a:gd name="connsiteX23" fmla="*/ 509588 w 3633789"/>
              <a:gd name="connsiteY23" fmla="*/ 784622 h 4377937"/>
              <a:gd name="connsiteX24" fmla="*/ 681038 w 3633789"/>
              <a:gd name="connsiteY24" fmla="*/ 608409 h 4377937"/>
              <a:gd name="connsiteX25" fmla="*/ 2466976 w 3633789"/>
              <a:gd name="connsiteY25" fmla="*/ 0 h 4377937"/>
              <a:gd name="connsiteX26" fmla="*/ 3633789 w 3633789"/>
              <a:gd name="connsiteY26" fmla="*/ 1231107 h 4377937"/>
              <a:gd name="connsiteX27" fmla="*/ 2466976 w 3633789"/>
              <a:gd name="connsiteY27" fmla="*/ 2462214 h 4377937"/>
              <a:gd name="connsiteX28" fmla="*/ 1300163 w 3633789"/>
              <a:gd name="connsiteY28" fmla="*/ 1231107 h 4377937"/>
              <a:gd name="connsiteX29" fmla="*/ 2466976 w 3633789"/>
              <a:gd name="connsiteY29" fmla="*/ 0 h 4377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633789" h="4377937">
                <a:moveTo>
                  <a:pt x="2116933" y="3804053"/>
                </a:moveTo>
                <a:cubicBezTo>
                  <a:pt x="2268173" y="3804053"/>
                  <a:pt x="2390777" y="3932521"/>
                  <a:pt x="2390777" y="4090995"/>
                </a:cubicBezTo>
                <a:cubicBezTo>
                  <a:pt x="2390777" y="4249469"/>
                  <a:pt x="2268173" y="4377937"/>
                  <a:pt x="2116933" y="4377937"/>
                </a:cubicBezTo>
                <a:cubicBezTo>
                  <a:pt x="1965693" y="4377937"/>
                  <a:pt x="1843089" y="4249469"/>
                  <a:pt x="1843089" y="4090995"/>
                </a:cubicBezTo>
                <a:cubicBezTo>
                  <a:pt x="1843089" y="3932521"/>
                  <a:pt x="1965693" y="3804053"/>
                  <a:pt x="2116933" y="3804053"/>
                </a:cubicBezTo>
                <a:close/>
                <a:moveTo>
                  <a:pt x="2709864" y="2759871"/>
                </a:moveTo>
                <a:cubicBezTo>
                  <a:pt x="2930806" y="2759871"/>
                  <a:pt x="3109914" y="2945910"/>
                  <a:pt x="3109914" y="3175400"/>
                </a:cubicBezTo>
                <a:cubicBezTo>
                  <a:pt x="3109914" y="3404890"/>
                  <a:pt x="2930806" y="3590929"/>
                  <a:pt x="2709864" y="3590929"/>
                </a:cubicBezTo>
                <a:cubicBezTo>
                  <a:pt x="2488922" y="3590929"/>
                  <a:pt x="2309814" y="3404890"/>
                  <a:pt x="2309814" y="3175400"/>
                </a:cubicBezTo>
                <a:cubicBezTo>
                  <a:pt x="2309814" y="2945910"/>
                  <a:pt x="2488922" y="2759871"/>
                  <a:pt x="2709864" y="2759871"/>
                </a:cubicBezTo>
                <a:close/>
                <a:moveTo>
                  <a:pt x="1131094" y="2428880"/>
                </a:moveTo>
                <a:cubicBezTo>
                  <a:pt x="1569032" y="2428880"/>
                  <a:pt x="1924051" y="2763109"/>
                  <a:pt x="1924051" y="3175401"/>
                </a:cubicBezTo>
                <a:cubicBezTo>
                  <a:pt x="1924051" y="3587693"/>
                  <a:pt x="1569032" y="3921922"/>
                  <a:pt x="1131094" y="3921922"/>
                </a:cubicBezTo>
                <a:cubicBezTo>
                  <a:pt x="693156" y="3921922"/>
                  <a:pt x="338137" y="3587693"/>
                  <a:pt x="338137" y="3175401"/>
                </a:cubicBezTo>
                <a:cubicBezTo>
                  <a:pt x="338137" y="2763109"/>
                  <a:pt x="693156" y="2428880"/>
                  <a:pt x="1131094" y="2428880"/>
                </a:cubicBezTo>
                <a:close/>
                <a:moveTo>
                  <a:pt x="476250" y="1231106"/>
                </a:moveTo>
                <a:cubicBezTo>
                  <a:pt x="739276" y="1231106"/>
                  <a:pt x="952500" y="1461388"/>
                  <a:pt x="952500" y="1745456"/>
                </a:cubicBezTo>
                <a:cubicBezTo>
                  <a:pt x="952500" y="2029524"/>
                  <a:pt x="739276" y="2259806"/>
                  <a:pt x="476250" y="2259806"/>
                </a:cubicBezTo>
                <a:cubicBezTo>
                  <a:pt x="213224" y="2259806"/>
                  <a:pt x="0" y="2029524"/>
                  <a:pt x="0" y="1745456"/>
                </a:cubicBezTo>
                <a:cubicBezTo>
                  <a:pt x="0" y="1461388"/>
                  <a:pt x="213224" y="1231106"/>
                  <a:pt x="476250" y="1231106"/>
                </a:cubicBezTo>
                <a:close/>
                <a:moveTo>
                  <a:pt x="681038" y="608409"/>
                </a:moveTo>
                <a:cubicBezTo>
                  <a:pt x="775727" y="608409"/>
                  <a:pt x="852488" y="687302"/>
                  <a:pt x="852488" y="784622"/>
                </a:cubicBezTo>
                <a:cubicBezTo>
                  <a:pt x="852488" y="881942"/>
                  <a:pt x="775727" y="960835"/>
                  <a:pt x="681038" y="960835"/>
                </a:cubicBezTo>
                <a:cubicBezTo>
                  <a:pt x="586349" y="960835"/>
                  <a:pt x="509588" y="881942"/>
                  <a:pt x="509588" y="784622"/>
                </a:cubicBezTo>
                <a:cubicBezTo>
                  <a:pt x="509588" y="687302"/>
                  <a:pt x="586349" y="608409"/>
                  <a:pt x="681038" y="608409"/>
                </a:cubicBezTo>
                <a:close/>
                <a:moveTo>
                  <a:pt x="2466976" y="0"/>
                </a:moveTo>
                <a:cubicBezTo>
                  <a:pt x="3111389" y="0"/>
                  <a:pt x="3633789" y="551185"/>
                  <a:pt x="3633789" y="1231107"/>
                </a:cubicBezTo>
                <a:cubicBezTo>
                  <a:pt x="3633789" y="1911029"/>
                  <a:pt x="3111389" y="2462214"/>
                  <a:pt x="2466976" y="2462214"/>
                </a:cubicBezTo>
                <a:cubicBezTo>
                  <a:pt x="1822563" y="2462214"/>
                  <a:pt x="1300163" y="1911029"/>
                  <a:pt x="1300163" y="1231107"/>
                </a:cubicBezTo>
                <a:cubicBezTo>
                  <a:pt x="1300163" y="551185"/>
                  <a:pt x="1822563" y="0"/>
                  <a:pt x="2466976"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9" name="TextBox 18">
            <a:extLst>
              <a:ext uri="{FF2B5EF4-FFF2-40B4-BE49-F238E27FC236}">
                <a16:creationId xmlns:a16="http://schemas.microsoft.com/office/drawing/2014/main" id="{18E1A26F-E551-4546-B256-5F8B6C787625}"/>
              </a:ext>
            </a:extLst>
          </p:cNvPr>
          <p:cNvSpPr txBox="1"/>
          <p:nvPr/>
        </p:nvSpPr>
        <p:spPr>
          <a:xfrm>
            <a:off x="1528763" y="1448395"/>
            <a:ext cx="4829175" cy="923330"/>
          </a:xfrm>
          <a:prstGeom prst="rect">
            <a:avLst/>
          </a:prstGeom>
          <a:noFill/>
        </p:spPr>
        <p:txBody>
          <a:bodyPr wrap="square">
            <a:spAutoFit/>
          </a:bodyPr>
          <a:lstStyle/>
          <a:p>
            <a:r>
              <a:rPr lang="en-US" sz="3600" b="1" i="0" u="none" strike="noStrike" dirty="0">
                <a:solidFill>
                  <a:srgbClr val="000000"/>
                </a:solidFill>
                <a:effectLst/>
                <a:latin typeface="Book Antiqua" panose="02040602050305030304" pitchFamily="18" charset="0"/>
              </a:rPr>
              <a:t>Project Title</a:t>
            </a:r>
            <a:endParaRPr lang="en-US" sz="3600" b="1" dirty="0">
              <a:solidFill>
                <a:srgbClr val="000000"/>
              </a:solidFill>
              <a:latin typeface="Book Antiqua" panose="02040602050305030304" pitchFamily="18" charset="0"/>
            </a:endParaRPr>
          </a:p>
          <a:p>
            <a:r>
              <a:rPr lang="en-US" sz="1800" b="1" i="0" u="none" strike="noStrike" dirty="0">
                <a:solidFill>
                  <a:srgbClr val="000000"/>
                </a:solidFill>
                <a:effectLst/>
                <a:latin typeface="Arial" panose="020B0604020202020204" pitchFamily="34" charset="0"/>
              </a:rPr>
              <a:t> </a:t>
            </a:r>
            <a:endParaRPr lang="en-IN" dirty="0"/>
          </a:p>
        </p:txBody>
      </p:sp>
      <p:sp>
        <p:nvSpPr>
          <p:cNvPr id="21" name="TextBox 20">
            <a:extLst>
              <a:ext uri="{FF2B5EF4-FFF2-40B4-BE49-F238E27FC236}">
                <a16:creationId xmlns:a16="http://schemas.microsoft.com/office/drawing/2014/main" id="{7044213E-FDAF-49C7-A8D5-ACAD835A9749}"/>
              </a:ext>
            </a:extLst>
          </p:cNvPr>
          <p:cNvSpPr txBox="1"/>
          <p:nvPr/>
        </p:nvSpPr>
        <p:spPr>
          <a:xfrm>
            <a:off x="1433513" y="2371725"/>
            <a:ext cx="7467600" cy="1754326"/>
          </a:xfrm>
          <a:prstGeom prst="rect">
            <a:avLst/>
          </a:prstGeom>
          <a:noFill/>
        </p:spPr>
        <p:txBody>
          <a:bodyPr wrap="square">
            <a:spAutoFit/>
          </a:bodyPr>
          <a:lstStyle/>
          <a:p>
            <a:r>
              <a:rPr lang="en-US" sz="5400" i="0" u="none" strike="noStrike" dirty="0">
                <a:solidFill>
                  <a:schemeClr val="accent1">
                    <a:lumMod val="20000"/>
                    <a:lumOff val="80000"/>
                  </a:schemeClr>
                </a:solidFill>
                <a:effectLst/>
                <a:latin typeface="Bodoni MT" panose="02070603080606020203" pitchFamily="18" charset="0"/>
              </a:rPr>
              <a:t>Crafting Compelling </a:t>
            </a:r>
          </a:p>
          <a:p>
            <a:r>
              <a:rPr lang="en-US" sz="5400" i="0" u="none" strike="noStrike" dirty="0">
                <a:solidFill>
                  <a:schemeClr val="accent1">
                    <a:lumMod val="20000"/>
                    <a:lumOff val="80000"/>
                  </a:schemeClr>
                </a:solidFill>
                <a:effectLst/>
                <a:latin typeface="Bodoni MT" panose="02070603080606020203" pitchFamily="18" charset="0"/>
              </a:rPr>
              <a:t>Web  Presences </a:t>
            </a:r>
            <a:endParaRPr lang="en-IN" sz="5400" dirty="0">
              <a:solidFill>
                <a:schemeClr val="accent1">
                  <a:lumMod val="20000"/>
                  <a:lumOff val="80000"/>
                </a:schemeClr>
              </a:solidFill>
              <a:latin typeface="Bodoni MT" panose="02070603080606020203" pitchFamily="18" charset="0"/>
            </a:endParaRPr>
          </a:p>
        </p:txBody>
      </p:sp>
    </p:spTree>
    <p:extLst>
      <p:ext uri="{BB962C8B-B14F-4D97-AF65-F5344CB8AC3E}">
        <p14:creationId xmlns:p14="http://schemas.microsoft.com/office/powerpoint/2010/main" val="423285067"/>
      </p:ext>
    </p:extLst>
  </p:cSld>
  <p:clrMapOvr>
    <a:masterClrMapping/>
  </p:clrMapOvr>
  <p:transition spd="med" advClick="0" advTm="3000">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lumOff val="15000"/>
              </a:schemeClr>
            </a:gs>
            <a:gs pos="31000">
              <a:schemeClr val="tx1">
                <a:lumMod val="75000"/>
                <a:lumOff val="25000"/>
              </a:schemeClr>
            </a:gs>
            <a:gs pos="63000">
              <a:schemeClr val="tx1">
                <a:lumMod val="65000"/>
                <a:lumOff val="35000"/>
              </a:schemeClr>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C7EB4D-3AA8-41C3-BF05-9AC4F3AE5199}"/>
              </a:ext>
            </a:extLst>
          </p:cNvPr>
          <p:cNvSpPr>
            <a:spLocks noChangeArrowheads="1"/>
          </p:cNvSpPr>
          <p:nvPr/>
        </p:nvSpPr>
        <p:spPr bwMode="auto">
          <a:xfrm>
            <a:off x="-19050" y="-238125"/>
            <a:ext cx="41402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204BE5B6-BC64-4DCB-88EE-B187FA092D9B}"/>
              </a:ext>
            </a:extLst>
          </p:cNvPr>
          <p:cNvSpPr txBox="1"/>
          <p:nvPr/>
        </p:nvSpPr>
        <p:spPr>
          <a:xfrm>
            <a:off x="409574" y="419107"/>
            <a:ext cx="4972051" cy="369332"/>
          </a:xfrm>
          <a:prstGeom prst="rect">
            <a:avLst/>
          </a:prstGeom>
          <a:noFill/>
        </p:spPr>
        <p:txBody>
          <a:bodyPr wrap="square" rtlCol="0">
            <a:spAutoFit/>
          </a:bodyPr>
          <a:lstStyle/>
          <a:p>
            <a:r>
              <a:rPr lang="en-IN" dirty="0">
                <a:solidFill>
                  <a:schemeClr val="tx2">
                    <a:lumMod val="60000"/>
                    <a:lumOff val="40000"/>
                  </a:schemeClr>
                </a:solidFill>
              </a:rPr>
              <a:t>PAGE: INVESTORS REPORT</a:t>
            </a:r>
          </a:p>
        </p:txBody>
      </p:sp>
      <p:pic>
        <p:nvPicPr>
          <p:cNvPr id="5" name="Picture 4">
            <a:extLst>
              <a:ext uri="{FF2B5EF4-FFF2-40B4-BE49-F238E27FC236}">
                <a16:creationId xmlns:a16="http://schemas.microsoft.com/office/drawing/2014/main" id="{A2C5DF65-8F19-4B6C-A916-A01654461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58" y="1247776"/>
            <a:ext cx="2907542" cy="4848224"/>
          </a:xfrm>
          <a:prstGeom prst="rect">
            <a:avLst/>
          </a:prstGeom>
        </p:spPr>
      </p:pic>
      <p:pic>
        <p:nvPicPr>
          <p:cNvPr id="7" name="Picture 6">
            <a:extLst>
              <a:ext uri="{FF2B5EF4-FFF2-40B4-BE49-F238E27FC236}">
                <a16:creationId xmlns:a16="http://schemas.microsoft.com/office/drawing/2014/main" id="{6F194281-7D33-468D-B55B-D517C0C72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775" y="1247777"/>
            <a:ext cx="2819400" cy="4848224"/>
          </a:xfrm>
          <a:prstGeom prst="rect">
            <a:avLst/>
          </a:prstGeom>
        </p:spPr>
      </p:pic>
      <p:pic>
        <p:nvPicPr>
          <p:cNvPr id="9" name="Picture 8">
            <a:extLst>
              <a:ext uri="{FF2B5EF4-FFF2-40B4-BE49-F238E27FC236}">
                <a16:creationId xmlns:a16="http://schemas.microsoft.com/office/drawing/2014/main" id="{7B546139-1E57-4166-8784-6464D46215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8849" y="1247776"/>
            <a:ext cx="2907542" cy="4848224"/>
          </a:xfrm>
          <a:prstGeom prst="rect">
            <a:avLst/>
          </a:prstGeom>
        </p:spPr>
      </p:pic>
      <p:pic>
        <p:nvPicPr>
          <p:cNvPr id="11" name="Picture 10">
            <a:extLst>
              <a:ext uri="{FF2B5EF4-FFF2-40B4-BE49-F238E27FC236}">
                <a16:creationId xmlns:a16="http://schemas.microsoft.com/office/drawing/2014/main" id="{D302D287-C2D6-404A-AC50-BAAE39B5A1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1125" y="1247777"/>
            <a:ext cx="3012317" cy="4848224"/>
          </a:xfrm>
          <a:prstGeom prst="rect">
            <a:avLst/>
          </a:prstGeom>
        </p:spPr>
      </p:pic>
    </p:spTree>
    <p:extLst>
      <p:ext uri="{BB962C8B-B14F-4D97-AF65-F5344CB8AC3E}">
        <p14:creationId xmlns:p14="http://schemas.microsoft.com/office/powerpoint/2010/main" val="1280799537"/>
      </p:ext>
    </p:extLst>
  </p:cSld>
  <p:clrMapOvr>
    <a:masterClrMapping/>
  </p:clrMapOvr>
  <p:transition spd="med" advTm="3000">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lumOff val="15000"/>
              </a:schemeClr>
            </a:gs>
            <a:gs pos="31000">
              <a:schemeClr val="tx1">
                <a:lumMod val="75000"/>
                <a:lumOff val="25000"/>
              </a:schemeClr>
            </a:gs>
            <a:gs pos="63000">
              <a:schemeClr val="tx1">
                <a:lumMod val="65000"/>
                <a:lumOff val="35000"/>
              </a:schemeClr>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C7EB4D-3AA8-41C3-BF05-9AC4F3AE5199}"/>
              </a:ext>
            </a:extLst>
          </p:cNvPr>
          <p:cNvSpPr>
            <a:spLocks noChangeArrowheads="1"/>
          </p:cNvSpPr>
          <p:nvPr/>
        </p:nvSpPr>
        <p:spPr bwMode="auto">
          <a:xfrm>
            <a:off x="-19050" y="-238125"/>
            <a:ext cx="41402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204BE5B6-BC64-4DCB-88EE-B187FA092D9B}"/>
              </a:ext>
            </a:extLst>
          </p:cNvPr>
          <p:cNvSpPr txBox="1"/>
          <p:nvPr/>
        </p:nvSpPr>
        <p:spPr>
          <a:xfrm>
            <a:off x="409574" y="419107"/>
            <a:ext cx="4972051" cy="400110"/>
          </a:xfrm>
          <a:prstGeom prst="rect">
            <a:avLst/>
          </a:prstGeom>
          <a:noFill/>
        </p:spPr>
        <p:txBody>
          <a:bodyPr wrap="square" rtlCol="0">
            <a:spAutoFit/>
          </a:bodyPr>
          <a:lstStyle/>
          <a:p>
            <a:r>
              <a:rPr lang="en-IN" sz="2000" dirty="0">
                <a:solidFill>
                  <a:schemeClr val="tx2">
                    <a:lumMod val="60000"/>
                    <a:lumOff val="40000"/>
                  </a:schemeClr>
                </a:solidFill>
              </a:rPr>
              <a:t>PAGE: CAREER REPORT</a:t>
            </a:r>
          </a:p>
        </p:txBody>
      </p:sp>
      <p:pic>
        <p:nvPicPr>
          <p:cNvPr id="6" name="Picture 5">
            <a:extLst>
              <a:ext uri="{FF2B5EF4-FFF2-40B4-BE49-F238E27FC236}">
                <a16:creationId xmlns:a16="http://schemas.microsoft.com/office/drawing/2014/main" id="{A2D35256-CF7B-4BD5-92AF-D71849431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8" y="1302795"/>
            <a:ext cx="2983487" cy="4909464"/>
          </a:xfrm>
          <a:prstGeom prst="rect">
            <a:avLst/>
          </a:prstGeom>
        </p:spPr>
      </p:pic>
      <p:pic>
        <p:nvPicPr>
          <p:cNvPr id="10" name="Picture 9">
            <a:extLst>
              <a:ext uri="{FF2B5EF4-FFF2-40B4-BE49-F238E27FC236}">
                <a16:creationId xmlns:a16="http://schemas.microsoft.com/office/drawing/2014/main" id="{565D45FE-FC3E-4EBF-8132-18048319D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1275" y="1302795"/>
            <a:ext cx="3050925" cy="4909464"/>
          </a:xfrm>
          <a:prstGeom prst="rect">
            <a:avLst/>
          </a:prstGeom>
        </p:spPr>
      </p:pic>
      <p:pic>
        <p:nvPicPr>
          <p:cNvPr id="13" name="Picture 12">
            <a:extLst>
              <a:ext uri="{FF2B5EF4-FFF2-40B4-BE49-F238E27FC236}">
                <a16:creationId xmlns:a16="http://schemas.microsoft.com/office/drawing/2014/main" id="{82AC775A-80E4-4F11-9537-7F5DA5C6DC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4040" y="1312320"/>
            <a:ext cx="2776610" cy="4909464"/>
          </a:xfrm>
          <a:prstGeom prst="rect">
            <a:avLst/>
          </a:prstGeom>
        </p:spPr>
      </p:pic>
      <p:pic>
        <p:nvPicPr>
          <p:cNvPr id="15" name="Picture 14">
            <a:extLst>
              <a:ext uri="{FF2B5EF4-FFF2-40B4-BE49-F238E27FC236}">
                <a16:creationId xmlns:a16="http://schemas.microsoft.com/office/drawing/2014/main" id="{16F9B6F3-2842-44DC-8CF7-DC16656470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2490" y="1312320"/>
            <a:ext cx="2983488" cy="4918989"/>
          </a:xfrm>
          <a:prstGeom prst="rect">
            <a:avLst/>
          </a:prstGeom>
        </p:spPr>
      </p:pic>
    </p:spTree>
    <p:extLst>
      <p:ext uri="{BB962C8B-B14F-4D97-AF65-F5344CB8AC3E}">
        <p14:creationId xmlns:p14="http://schemas.microsoft.com/office/powerpoint/2010/main" val="298800450"/>
      </p:ext>
    </p:extLst>
  </p:cSld>
  <p:clrMapOvr>
    <a:masterClrMapping/>
  </p:clrMapOvr>
  <p:transition spd="med" advTm="3000">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lumOff val="15000"/>
              </a:schemeClr>
            </a:gs>
            <a:gs pos="31000">
              <a:schemeClr val="tx1">
                <a:lumMod val="75000"/>
                <a:lumOff val="25000"/>
              </a:schemeClr>
            </a:gs>
            <a:gs pos="63000">
              <a:schemeClr val="tx1">
                <a:lumMod val="65000"/>
                <a:lumOff val="35000"/>
              </a:schemeClr>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C7EB4D-3AA8-41C3-BF05-9AC4F3AE5199}"/>
              </a:ext>
            </a:extLst>
          </p:cNvPr>
          <p:cNvSpPr>
            <a:spLocks noChangeArrowheads="1"/>
          </p:cNvSpPr>
          <p:nvPr/>
        </p:nvSpPr>
        <p:spPr bwMode="auto">
          <a:xfrm>
            <a:off x="-19050" y="-238125"/>
            <a:ext cx="41402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204BE5B6-BC64-4DCB-88EE-B187FA092D9B}"/>
              </a:ext>
            </a:extLst>
          </p:cNvPr>
          <p:cNvSpPr txBox="1"/>
          <p:nvPr/>
        </p:nvSpPr>
        <p:spPr>
          <a:xfrm>
            <a:off x="409574" y="419107"/>
            <a:ext cx="4972051" cy="400110"/>
          </a:xfrm>
          <a:prstGeom prst="rect">
            <a:avLst/>
          </a:prstGeom>
          <a:noFill/>
        </p:spPr>
        <p:txBody>
          <a:bodyPr wrap="square" rtlCol="0">
            <a:spAutoFit/>
          </a:bodyPr>
          <a:lstStyle/>
          <a:p>
            <a:r>
              <a:rPr lang="en-IN" sz="2000" dirty="0">
                <a:solidFill>
                  <a:schemeClr val="tx2">
                    <a:lumMod val="60000"/>
                    <a:lumOff val="40000"/>
                  </a:schemeClr>
                </a:solidFill>
              </a:rPr>
              <a:t>PAGE: APPLY NOW REPORT</a:t>
            </a:r>
          </a:p>
        </p:txBody>
      </p:sp>
      <p:pic>
        <p:nvPicPr>
          <p:cNvPr id="5" name="Picture 4">
            <a:extLst>
              <a:ext uri="{FF2B5EF4-FFF2-40B4-BE49-F238E27FC236}">
                <a16:creationId xmlns:a16="http://schemas.microsoft.com/office/drawing/2014/main" id="{E660A2C1-32FA-4271-B0CA-973F5A498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66" y="1306617"/>
            <a:ext cx="3059760" cy="4856058"/>
          </a:xfrm>
          <a:prstGeom prst="rect">
            <a:avLst/>
          </a:prstGeom>
        </p:spPr>
      </p:pic>
      <p:pic>
        <p:nvPicPr>
          <p:cNvPr id="8" name="Picture 7">
            <a:extLst>
              <a:ext uri="{FF2B5EF4-FFF2-40B4-BE49-F238E27FC236}">
                <a16:creationId xmlns:a16="http://schemas.microsoft.com/office/drawing/2014/main" id="{2C9F23EC-607D-4F68-819A-FE7C146286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0959" y="1306617"/>
            <a:ext cx="2826696" cy="4856058"/>
          </a:xfrm>
          <a:prstGeom prst="rect">
            <a:avLst/>
          </a:prstGeom>
        </p:spPr>
      </p:pic>
      <p:pic>
        <p:nvPicPr>
          <p:cNvPr id="11" name="Picture 10">
            <a:extLst>
              <a:ext uri="{FF2B5EF4-FFF2-40B4-BE49-F238E27FC236}">
                <a16:creationId xmlns:a16="http://schemas.microsoft.com/office/drawing/2014/main" id="{706F3364-2737-4950-967F-6F971A5E3C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306615"/>
            <a:ext cx="2926326" cy="4856057"/>
          </a:xfrm>
          <a:prstGeom prst="rect">
            <a:avLst/>
          </a:prstGeom>
        </p:spPr>
      </p:pic>
      <p:pic>
        <p:nvPicPr>
          <p:cNvPr id="14" name="Picture 13">
            <a:extLst>
              <a:ext uri="{FF2B5EF4-FFF2-40B4-BE49-F238E27FC236}">
                <a16:creationId xmlns:a16="http://schemas.microsoft.com/office/drawing/2014/main" id="{A5EE8361-221D-4C34-99DE-3A0C806BE2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0671" y="1306615"/>
            <a:ext cx="2957221" cy="4856056"/>
          </a:xfrm>
          <a:prstGeom prst="rect">
            <a:avLst/>
          </a:prstGeom>
        </p:spPr>
      </p:pic>
    </p:spTree>
    <p:extLst>
      <p:ext uri="{BB962C8B-B14F-4D97-AF65-F5344CB8AC3E}">
        <p14:creationId xmlns:p14="http://schemas.microsoft.com/office/powerpoint/2010/main" val="2942646312"/>
      </p:ext>
    </p:extLst>
  </p:cSld>
  <p:clrMapOvr>
    <a:masterClrMapping/>
  </p:clrMapOvr>
  <p:transition spd="med" advTm="3000">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lumOff val="15000"/>
              </a:schemeClr>
            </a:gs>
            <a:gs pos="31000">
              <a:schemeClr val="tx1">
                <a:lumMod val="75000"/>
                <a:lumOff val="25000"/>
              </a:schemeClr>
            </a:gs>
            <a:gs pos="63000">
              <a:schemeClr val="tx1">
                <a:lumMod val="65000"/>
                <a:lumOff val="35000"/>
              </a:schemeClr>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C7EB4D-3AA8-41C3-BF05-9AC4F3AE5199}"/>
              </a:ext>
            </a:extLst>
          </p:cNvPr>
          <p:cNvSpPr>
            <a:spLocks noChangeArrowheads="1"/>
          </p:cNvSpPr>
          <p:nvPr/>
        </p:nvSpPr>
        <p:spPr bwMode="auto">
          <a:xfrm>
            <a:off x="-19050" y="-238125"/>
            <a:ext cx="41402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076056C1-90A2-45C3-AFD1-10ABF6054121}"/>
              </a:ext>
            </a:extLst>
          </p:cNvPr>
          <p:cNvSpPr txBox="1"/>
          <p:nvPr/>
        </p:nvSpPr>
        <p:spPr>
          <a:xfrm>
            <a:off x="228601" y="210235"/>
            <a:ext cx="11963399" cy="960648"/>
          </a:xfrm>
          <a:prstGeom prst="rect">
            <a:avLst/>
          </a:prstGeom>
          <a:noFill/>
        </p:spPr>
        <p:txBody>
          <a:bodyPr wrap="square">
            <a:spAutoFit/>
          </a:bodyPr>
          <a:lstStyle/>
          <a:p>
            <a:pPr>
              <a:lnSpc>
                <a:spcPct val="150000"/>
              </a:lnSpc>
            </a:pPr>
            <a:r>
              <a:rPr lang="en-US" sz="2000" b="0" i="0" u="none" strike="noStrike" dirty="0">
                <a:solidFill>
                  <a:schemeClr val="accent4">
                    <a:lumMod val="60000"/>
                    <a:lumOff val="40000"/>
                  </a:schemeClr>
                </a:solidFill>
                <a:effectLst/>
                <a:latin typeface="Arial" panose="020B0604020202020204" pitchFamily="34" charset="0"/>
              </a:rPr>
              <a:t>TASK 4 Identify common website design mistakes to avoid, such as cluttered layouts and slow loading times</a:t>
            </a:r>
            <a:r>
              <a:rPr lang="en-US" sz="1800" b="0" i="0" u="none" strike="noStrike" dirty="0">
                <a:solidFill>
                  <a:srgbClr val="000000"/>
                </a:solidFill>
                <a:effectLst/>
                <a:latin typeface="Arial" panose="020B0604020202020204" pitchFamily="34" charset="0"/>
              </a:rPr>
              <a:t>.</a:t>
            </a:r>
            <a:endParaRPr lang="en-IN" dirty="0"/>
          </a:p>
        </p:txBody>
      </p:sp>
      <p:sp>
        <p:nvSpPr>
          <p:cNvPr id="12" name="TextBox 11">
            <a:extLst>
              <a:ext uri="{FF2B5EF4-FFF2-40B4-BE49-F238E27FC236}">
                <a16:creationId xmlns:a16="http://schemas.microsoft.com/office/drawing/2014/main" id="{CD99A03B-0836-402B-8731-F360F0116F4D}"/>
              </a:ext>
            </a:extLst>
          </p:cNvPr>
          <p:cNvSpPr txBox="1"/>
          <p:nvPr/>
        </p:nvSpPr>
        <p:spPr>
          <a:xfrm>
            <a:off x="647700" y="1333500"/>
            <a:ext cx="10896600" cy="5035353"/>
          </a:xfrm>
          <a:prstGeom prst="rect">
            <a:avLst/>
          </a:prstGeom>
          <a:noFill/>
        </p:spPr>
        <p:txBody>
          <a:bodyPr wrap="square">
            <a:spAutoFit/>
          </a:bodyPr>
          <a:lstStyle/>
          <a:p>
            <a:pPr algn="just">
              <a:lnSpc>
                <a:spcPct val="150000"/>
              </a:lnSpc>
              <a:buFont typeface="+mj-lt"/>
              <a:buAutoNum type="arabicPeriod"/>
            </a:pPr>
            <a:r>
              <a:rPr lang="en-US" b="1" i="0" dirty="0">
                <a:solidFill>
                  <a:schemeClr val="bg1"/>
                </a:solidFill>
                <a:effectLst/>
                <a:latin typeface="Söhne"/>
              </a:rPr>
              <a:t>Poor Navigation:</a:t>
            </a:r>
            <a:endParaRPr lang="en-US" b="0" i="0" dirty="0">
              <a:solidFill>
                <a:schemeClr val="bg1"/>
              </a:solidFill>
              <a:effectLst/>
              <a:latin typeface="Söhne"/>
            </a:endParaRPr>
          </a:p>
          <a:p>
            <a:pPr marL="742950" lvl="1" indent="-285750" algn="just">
              <a:lnSpc>
                <a:spcPct val="150000"/>
              </a:lnSpc>
              <a:buFont typeface="+mj-lt"/>
              <a:buAutoNum type="arabicPeriod"/>
            </a:pPr>
            <a:r>
              <a:rPr lang="en-US" b="0" i="0" dirty="0">
                <a:solidFill>
                  <a:schemeClr val="bg1"/>
                </a:solidFill>
                <a:effectLst/>
                <a:latin typeface="Söhne"/>
              </a:rPr>
              <a:t>Ensure intuitive navigation with clear menus and navigation bars.</a:t>
            </a:r>
          </a:p>
          <a:p>
            <a:pPr marL="742950" lvl="1" indent="-285750" algn="just">
              <a:lnSpc>
                <a:spcPct val="150000"/>
              </a:lnSpc>
              <a:buFont typeface="+mj-lt"/>
              <a:buAutoNum type="arabicPeriod"/>
            </a:pPr>
            <a:r>
              <a:rPr lang="en-US" b="0" i="0" dirty="0">
                <a:solidFill>
                  <a:schemeClr val="bg1"/>
                </a:solidFill>
                <a:effectLst/>
                <a:latin typeface="Söhne"/>
              </a:rPr>
              <a:t>Use descriptive labels and categories to help users find what they're looking for quickly.</a:t>
            </a:r>
          </a:p>
          <a:p>
            <a:pPr marL="742950" lvl="1" indent="-285750" algn="just">
              <a:lnSpc>
                <a:spcPct val="150000"/>
              </a:lnSpc>
              <a:buFont typeface="+mj-lt"/>
              <a:buAutoNum type="arabicPeriod"/>
            </a:pPr>
            <a:r>
              <a:rPr lang="en-US" b="0" i="0" dirty="0">
                <a:solidFill>
                  <a:schemeClr val="bg1"/>
                </a:solidFill>
                <a:effectLst/>
                <a:latin typeface="Söhne"/>
              </a:rPr>
              <a:t>Avoid excessive nesting of menus or dropdowns, which can confuse users.</a:t>
            </a:r>
          </a:p>
          <a:p>
            <a:pPr algn="just">
              <a:lnSpc>
                <a:spcPct val="150000"/>
              </a:lnSpc>
              <a:buFont typeface="+mj-lt"/>
              <a:buAutoNum type="arabicPeriod"/>
            </a:pPr>
            <a:r>
              <a:rPr lang="en-US" b="1" i="0" dirty="0">
                <a:solidFill>
                  <a:schemeClr val="bg1"/>
                </a:solidFill>
                <a:effectLst/>
                <a:latin typeface="Söhne"/>
              </a:rPr>
              <a:t>Slow Loading Times:</a:t>
            </a:r>
            <a:endParaRPr lang="en-US" b="0" i="0" dirty="0">
              <a:solidFill>
                <a:schemeClr val="bg1"/>
              </a:solidFill>
              <a:effectLst/>
              <a:latin typeface="Söhne"/>
            </a:endParaRPr>
          </a:p>
          <a:p>
            <a:pPr marL="742950" lvl="1" indent="-285750" algn="just">
              <a:lnSpc>
                <a:spcPct val="150000"/>
              </a:lnSpc>
              <a:buFont typeface="+mj-lt"/>
              <a:buAutoNum type="arabicPeriod"/>
            </a:pPr>
            <a:r>
              <a:rPr lang="en-US" b="0" i="0" dirty="0">
                <a:solidFill>
                  <a:schemeClr val="bg1"/>
                </a:solidFill>
                <a:effectLst/>
                <a:latin typeface="Söhne"/>
              </a:rPr>
              <a:t>Optimize images and multimedia files to reduce loading times.</a:t>
            </a:r>
          </a:p>
          <a:p>
            <a:pPr marL="742950" lvl="1" indent="-285750" algn="just">
              <a:lnSpc>
                <a:spcPct val="150000"/>
              </a:lnSpc>
              <a:buFont typeface="+mj-lt"/>
              <a:buAutoNum type="arabicPeriod"/>
            </a:pPr>
            <a:r>
              <a:rPr lang="en-US" b="0" i="0" dirty="0">
                <a:solidFill>
                  <a:schemeClr val="bg1"/>
                </a:solidFill>
                <a:effectLst/>
                <a:latin typeface="Söhne"/>
              </a:rPr>
              <a:t>Minimize HTTP requests by combining CSS and JavaScript files.</a:t>
            </a:r>
          </a:p>
          <a:p>
            <a:pPr marL="742950" lvl="1" indent="-285750" algn="just">
              <a:lnSpc>
                <a:spcPct val="150000"/>
              </a:lnSpc>
              <a:buFont typeface="+mj-lt"/>
              <a:buAutoNum type="arabicPeriod"/>
            </a:pPr>
            <a:r>
              <a:rPr lang="en-US" b="0" i="0" dirty="0">
                <a:solidFill>
                  <a:schemeClr val="bg1"/>
                </a:solidFill>
                <a:effectLst/>
                <a:latin typeface="Söhne"/>
              </a:rPr>
              <a:t>Use caching and content delivery networks (CDNs) to speed up website performance.</a:t>
            </a:r>
          </a:p>
          <a:p>
            <a:pPr algn="just">
              <a:lnSpc>
                <a:spcPct val="150000"/>
              </a:lnSpc>
              <a:buFont typeface="+mj-lt"/>
              <a:buAutoNum type="arabicPeriod"/>
            </a:pPr>
            <a:r>
              <a:rPr lang="en-US" b="1" i="0" dirty="0">
                <a:solidFill>
                  <a:schemeClr val="bg1"/>
                </a:solidFill>
                <a:effectLst/>
                <a:latin typeface="Söhne"/>
              </a:rPr>
              <a:t>Unresponsive Design:</a:t>
            </a:r>
            <a:endParaRPr lang="en-US" b="0" i="0" dirty="0">
              <a:solidFill>
                <a:schemeClr val="bg1"/>
              </a:solidFill>
              <a:effectLst/>
              <a:latin typeface="Söhne"/>
            </a:endParaRPr>
          </a:p>
          <a:p>
            <a:pPr marL="742950" lvl="1" indent="-285750" algn="just">
              <a:lnSpc>
                <a:spcPct val="150000"/>
              </a:lnSpc>
              <a:buFont typeface="+mj-lt"/>
              <a:buAutoNum type="arabicPeriod"/>
            </a:pPr>
            <a:r>
              <a:rPr lang="en-US" b="0" i="0" dirty="0">
                <a:solidFill>
                  <a:schemeClr val="bg1"/>
                </a:solidFill>
                <a:effectLst/>
                <a:latin typeface="Söhne"/>
              </a:rPr>
              <a:t>Ensure your website is responsive and accessible across various devices and screen sizes.</a:t>
            </a:r>
          </a:p>
          <a:p>
            <a:pPr marL="742950" lvl="1" indent="-285750" algn="just">
              <a:lnSpc>
                <a:spcPct val="150000"/>
              </a:lnSpc>
              <a:buFont typeface="+mj-lt"/>
              <a:buAutoNum type="arabicPeriod"/>
            </a:pPr>
            <a:r>
              <a:rPr lang="en-US" b="0" i="0" dirty="0">
                <a:solidFill>
                  <a:schemeClr val="bg1"/>
                </a:solidFill>
                <a:effectLst/>
                <a:latin typeface="Söhne"/>
              </a:rPr>
              <a:t>Test your website on different browsers and devices to ensure compatibility.</a:t>
            </a:r>
          </a:p>
          <a:p>
            <a:pPr marL="742950" lvl="1" indent="-285750" algn="just">
              <a:lnSpc>
                <a:spcPct val="150000"/>
              </a:lnSpc>
              <a:buFont typeface="+mj-lt"/>
              <a:buAutoNum type="arabicPeriod"/>
            </a:pPr>
            <a:r>
              <a:rPr lang="en-US" b="0" i="0" dirty="0">
                <a:solidFill>
                  <a:schemeClr val="bg1"/>
                </a:solidFill>
                <a:effectLst/>
                <a:latin typeface="Söhne"/>
              </a:rPr>
              <a:t>Use responsive design frameworks like Bootstrap or Foundation to build mobile-friendly layouts</a:t>
            </a:r>
            <a:r>
              <a:rPr lang="en-US" b="0" i="0" dirty="0">
                <a:solidFill>
                  <a:srgbClr val="ECECEC"/>
                </a:solidFill>
                <a:effectLst/>
                <a:latin typeface="Söhne"/>
              </a:rPr>
              <a:t>.</a:t>
            </a:r>
          </a:p>
        </p:txBody>
      </p:sp>
    </p:spTree>
    <p:extLst>
      <p:ext uri="{BB962C8B-B14F-4D97-AF65-F5344CB8AC3E}">
        <p14:creationId xmlns:p14="http://schemas.microsoft.com/office/powerpoint/2010/main" val="3241762464"/>
      </p:ext>
    </p:extLst>
  </p:cSld>
  <p:clrMapOvr>
    <a:masterClrMapping/>
  </p:clrMapOvr>
  <p:transition spd="med" advTm="3000">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lumOff val="15000"/>
              </a:schemeClr>
            </a:gs>
            <a:gs pos="31000">
              <a:schemeClr val="tx1">
                <a:lumMod val="75000"/>
                <a:lumOff val="25000"/>
              </a:schemeClr>
            </a:gs>
            <a:gs pos="63000">
              <a:schemeClr val="tx1">
                <a:lumMod val="65000"/>
                <a:lumOff val="35000"/>
              </a:schemeClr>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C7EB4D-3AA8-41C3-BF05-9AC4F3AE5199}"/>
              </a:ext>
            </a:extLst>
          </p:cNvPr>
          <p:cNvSpPr>
            <a:spLocks noChangeArrowheads="1"/>
          </p:cNvSpPr>
          <p:nvPr/>
        </p:nvSpPr>
        <p:spPr bwMode="auto">
          <a:xfrm>
            <a:off x="-19050" y="-238125"/>
            <a:ext cx="41402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4B3B80F-30E7-4807-ADC8-3F83718A6118}"/>
              </a:ext>
            </a:extLst>
          </p:cNvPr>
          <p:cNvSpPr txBox="1"/>
          <p:nvPr/>
        </p:nvSpPr>
        <p:spPr>
          <a:xfrm>
            <a:off x="876300" y="720867"/>
            <a:ext cx="10877550" cy="5035353"/>
          </a:xfrm>
          <a:prstGeom prst="rect">
            <a:avLst/>
          </a:prstGeom>
          <a:noFill/>
        </p:spPr>
        <p:txBody>
          <a:bodyPr wrap="square">
            <a:spAutoFit/>
          </a:bodyPr>
          <a:lstStyle/>
          <a:p>
            <a:pPr algn="just">
              <a:lnSpc>
                <a:spcPct val="150000"/>
              </a:lnSpc>
            </a:pPr>
            <a:r>
              <a:rPr lang="en-US" b="1" dirty="0">
                <a:solidFill>
                  <a:srgbClr val="ECECEC"/>
                </a:solidFill>
                <a:latin typeface="Söhne"/>
              </a:rPr>
              <a:t>4.</a:t>
            </a:r>
            <a:r>
              <a:rPr lang="en-US" b="1" i="0" dirty="0">
                <a:solidFill>
                  <a:schemeClr val="bg1"/>
                </a:solidFill>
                <a:effectLst/>
                <a:latin typeface="Söhne"/>
              </a:rPr>
              <a:t>Inconsistent Branding:</a:t>
            </a:r>
            <a:endParaRPr lang="en-US" b="0" i="0" dirty="0">
              <a:solidFill>
                <a:schemeClr val="bg1"/>
              </a:solidFill>
              <a:effectLst/>
              <a:latin typeface="Söhne"/>
            </a:endParaRPr>
          </a:p>
          <a:p>
            <a:pPr marL="742950" lvl="1" indent="-285750" algn="just">
              <a:lnSpc>
                <a:spcPct val="150000"/>
              </a:lnSpc>
              <a:buFont typeface="+mj-lt"/>
              <a:buAutoNum type="arabicPeriod"/>
            </a:pPr>
            <a:r>
              <a:rPr lang="en-US" b="0" i="0" dirty="0">
                <a:solidFill>
                  <a:schemeClr val="bg1"/>
                </a:solidFill>
                <a:effectLst/>
                <a:latin typeface="Söhne"/>
              </a:rPr>
              <a:t>Maintain consistency in branding elements such as colors, fonts, and logos across all pages.</a:t>
            </a:r>
          </a:p>
          <a:p>
            <a:pPr marL="742950" lvl="1" indent="-285750" algn="just">
              <a:lnSpc>
                <a:spcPct val="150000"/>
              </a:lnSpc>
              <a:buFont typeface="+mj-lt"/>
              <a:buAutoNum type="arabicPeriod"/>
            </a:pPr>
            <a:r>
              <a:rPr lang="en-US" b="0" i="0" dirty="0">
                <a:solidFill>
                  <a:schemeClr val="bg1"/>
                </a:solidFill>
                <a:effectLst/>
                <a:latin typeface="Söhne"/>
              </a:rPr>
              <a:t>Use a cohesive design theme that reflects your brand identity and values.</a:t>
            </a:r>
          </a:p>
          <a:p>
            <a:pPr marL="742950" lvl="1" indent="-285750" algn="just">
              <a:lnSpc>
                <a:spcPct val="150000"/>
              </a:lnSpc>
              <a:buFont typeface="+mj-lt"/>
              <a:buAutoNum type="arabicPeriod"/>
            </a:pPr>
            <a:r>
              <a:rPr lang="en-US" b="0" i="0" dirty="0">
                <a:solidFill>
                  <a:schemeClr val="bg1"/>
                </a:solidFill>
                <a:effectLst/>
                <a:latin typeface="Söhne"/>
              </a:rPr>
              <a:t>Avoid mixing conflicting design styles or themes that can confuse visitors.</a:t>
            </a:r>
          </a:p>
          <a:p>
            <a:pPr algn="just">
              <a:lnSpc>
                <a:spcPct val="150000"/>
              </a:lnSpc>
            </a:pPr>
            <a:r>
              <a:rPr lang="en-US" b="1" i="0" dirty="0">
                <a:solidFill>
                  <a:schemeClr val="bg1"/>
                </a:solidFill>
                <a:effectLst/>
                <a:latin typeface="Söhne"/>
              </a:rPr>
              <a:t>5.Poor Readability:</a:t>
            </a:r>
            <a:endParaRPr lang="en-US" b="0" i="0" dirty="0">
              <a:solidFill>
                <a:schemeClr val="bg1"/>
              </a:solidFill>
              <a:effectLst/>
              <a:latin typeface="Söhne"/>
            </a:endParaRPr>
          </a:p>
          <a:p>
            <a:pPr marL="742950" lvl="1" indent="-285750" algn="just">
              <a:lnSpc>
                <a:spcPct val="150000"/>
              </a:lnSpc>
              <a:buFont typeface="+mj-lt"/>
              <a:buAutoNum type="arabicPeriod"/>
            </a:pPr>
            <a:r>
              <a:rPr lang="en-US" b="0" i="0" dirty="0">
                <a:solidFill>
                  <a:schemeClr val="bg1"/>
                </a:solidFill>
                <a:effectLst/>
                <a:latin typeface="Söhne"/>
              </a:rPr>
              <a:t>Use legible fonts and font sizes for body text and headings.</a:t>
            </a:r>
          </a:p>
          <a:p>
            <a:pPr marL="742950" lvl="1" indent="-285750" algn="just">
              <a:lnSpc>
                <a:spcPct val="150000"/>
              </a:lnSpc>
              <a:buFont typeface="+mj-lt"/>
              <a:buAutoNum type="arabicPeriod"/>
            </a:pPr>
            <a:r>
              <a:rPr lang="en-US" b="0" i="0" dirty="0">
                <a:solidFill>
                  <a:schemeClr val="bg1"/>
                </a:solidFill>
                <a:effectLst/>
                <a:latin typeface="Söhne"/>
              </a:rPr>
              <a:t>Ensure sufficient color contrast between text and background for readability.</a:t>
            </a:r>
          </a:p>
          <a:p>
            <a:pPr marL="742950" lvl="1" indent="-285750" algn="just">
              <a:lnSpc>
                <a:spcPct val="150000"/>
              </a:lnSpc>
              <a:buFont typeface="+mj-lt"/>
              <a:buAutoNum type="arabicPeriod"/>
            </a:pPr>
            <a:r>
              <a:rPr lang="en-US" b="0" i="0" dirty="0">
                <a:solidFill>
                  <a:schemeClr val="bg1"/>
                </a:solidFill>
                <a:effectLst/>
                <a:latin typeface="Söhne"/>
              </a:rPr>
              <a:t>Break up long paragraphs into shorter, digestible chunks for easier reading.</a:t>
            </a:r>
          </a:p>
          <a:p>
            <a:pPr algn="just">
              <a:lnSpc>
                <a:spcPct val="150000"/>
              </a:lnSpc>
            </a:pPr>
            <a:r>
              <a:rPr lang="en-US" b="1" i="0" dirty="0">
                <a:solidFill>
                  <a:schemeClr val="bg1"/>
                </a:solidFill>
                <a:effectLst/>
                <a:latin typeface="Söhne"/>
              </a:rPr>
              <a:t>6.Lack of Call-to-Action (CTA):</a:t>
            </a:r>
            <a:endParaRPr lang="en-US" b="0" i="0" dirty="0">
              <a:solidFill>
                <a:schemeClr val="bg1"/>
              </a:solidFill>
              <a:effectLst/>
              <a:latin typeface="Söhne"/>
            </a:endParaRPr>
          </a:p>
          <a:p>
            <a:pPr marL="742950" lvl="1" indent="-285750" algn="just">
              <a:lnSpc>
                <a:spcPct val="150000"/>
              </a:lnSpc>
              <a:buFont typeface="+mj-lt"/>
              <a:buAutoNum type="arabicPeriod"/>
            </a:pPr>
            <a:r>
              <a:rPr lang="en-US" b="0" i="0" dirty="0">
                <a:solidFill>
                  <a:schemeClr val="bg1"/>
                </a:solidFill>
                <a:effectLst/>
                <a:latin typeface="Söhne"/>
              </a:rPr>
              <a:t>Include clear and compelling CTAs throughout your website to guide users towards desired actions.</a:t>
            </a:r>
          </a:p>
          <a:p>
            <a:pPr marL="742950" lvl="1" indent="-285750" algn="just">
              <a:lnSpc>
                <a:spcPct val="150000"/>
              </a:lnSpc>
              <a:buFont typeface="+mj-lt"/>
              <a:buAutoNum type="arabicPeriod"/>
            </a:pPr>
            <a:r>
              <a:rPr lang="en-US" b="0" i="0" dirty="0">
                <a:solidFill>
                  <a:schemeClr val="bg1"/>
                </a:solidFill>
                <a:effectLst/>
                <a:latin typeface="Söhne"/>
              </a:rPr>
              <a:t>Use persuasive language and placement to encourage user engagement, such as "Sign Up Now" or "Learn More".</a:t>
            </a:r>
          </a:p>
        </p:txBody>
      </p:sp>
    </p:spTree>
    <p:extLst>
      <p:ext uri="{BB962C8B-B14F-4D97-AF65-F5344CB8AC3E}">
        <p14:creationId xmlns:p14="http://schemas.microsoft.com/office/powerpoint/2010/main" val="2604277625"/>
      </p:ext>
    </p:extLst>
  </p:cSld>
  <p:clrMapOvr>
    <a:masterClrMapping/>
  </p:clrMapOvr>
  <p:transition spd="med" advTm="3000">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lumOff val="15000"/>
              </a:schemeClr>
            </a:gs>
            <a:gs pos="31000">
              <a:schemeClr val="tx1">
                <a:lumMod val="75000"/>
                <a:lumOff val="25000"/>
              </a:schemeClr>
            </a:gs>
            <a:gs pos="63000">
              <a:schemeClr val="tx1">
                <a:lumMod val="65000"/>
                <a:lumOff val="35000"/>
              </a:schemeClr>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C7EB4D-3AA8-41C3-BF05-9AC4F3AE5199}"/>
              </a:ext>
            </a:extLst>
          </p:cNvPr>
          <p:cNvSpPr>
            <a:spLocks noChangeArrowheads="1"/>
          </p:cNvSpPr>
          <p:nvPr/>
        </p:nvSpPr>
        <p:spPr bwMode="auto">
          <a:xfrm>
            <a:off x="-19050" y="-238125"/>
            <a:ext cx="41402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8D35C02D-76A4-4F6B-B8F1-34B41CDEE8E2}"/>
              </a:ext>
            </a:extLst>
          </p:cNvPr>
          <p:cNvSpPr txBox="1"/>
          <p:nvPr/>
        </p:nvSpPr>
        <p:spPr>
          <a:xfrm>
            <a:off x="123825" y="400735"/>
            <a:ext cx="12287250" cy="400110"/>
          </a:xfrm>
          <a:prstGeom prst="rect">
            <a:avLst/>
          </a:prstGeom>
          <a:noFill/>
        </p:spPr>
        <p:txBody>
          <a:bodyPr wrap="square">
            <a:spAutoFit/>
          </a:bodyPr>
          <a:lstStyle/>
          <a:p>
            <a:r>
              <a:rPr lang="en-US" sz="2000" b="0" i="0" u="none" strike="noStrike" dirty="0">
                <a:solidFill>
                  <a:schemeClr val="accent4">
                    <a:lumMod val="60000"/>
                    <a:lumOff val="40000"/>
                  </a:schemeClr>
                </a:solidFill>
                <a:effectLst/>
                <a:latin typeface="Arial" panose="020B0604020202020204" pitchFamily="34" charset="0"/>
              </a:rPr>
              <a:t>TASK 5 Provide a list of best practices for creating visually appealing and user-friendly website designs</a:t>
            </a:r>
            <a:r>
              <a:rPr lang="en-US" sz="1800" b="0" i="0" u="none" strike="noStrike" dirty="0">
                <a:solidFill>
                  <a:srgbClr val="000000"/>
                </a:solidFill>
                <a:effectLst/>
                <a:latin typeface="Arial" panose="020B0604020202020204" pitchFamily="34" charset="0"/>
              </a:rPr>
              <a:t>.</a:t>
            </a:r>
            <a:endParaRPr lang="en-IN" dirty="0"/>
          </a:p>
        </p:txBody>
      </p:sp>
      <p:sp>
        <p:nvSpPr>
          <p:cNvPr id="7" name="TextBox 6">
            <a:extLst>
              <a:ext uri="{FF2B5EF4-FFF2-40B4-BE49-F238E27FC236}">
                <a16:creationId xmlns:a16="http://schemas.microsoft.com/office/drawing/2014/main" id="{06FEE1D5-3D6B-4AB1-86D6-864C0A32D14E}"/>
              </a:ext>
            </a:extLst>
          </p:cNvPr>
          <p:cNvSpPr txBox="1"/>
          <p:nvPr/>
        </p:nvSpPr>
        <p:spPr>
          <a:xfrm>
            <a:off x="608409" y="1006414"/>
            <a:ext cx="11318081" cy="5450851"/>
          </a:xfrm>
          <a:prstGeom prst="rect">
            <a:avLst/>
          </a:prstGeom>
          <a:noFill/>
        </p:spPr>
        <p:txBody>
          <a:bodyPr wrap="square">
            <a:spAutoFit/>
          </a:bodyPr>
          <a:lstStyle/>
          <a:p>
            <a:pPr algn="just">
              <a:lnSpc>
                <a:spcPct val="150000"/>
              </a:lnSpc>
              <a:buFont typeface="+mj-lt"/>
              <a:buAutoNum type="arabicPeriod"/>
            </a:pPr>
            <a:r>
              <a:rPr lang="en-US" b="1" i="0" dirty="0">
                <a:solidFill>
                  <a:srgbClr val="ECECEC"/>
                </a:solidFill>
                <a:effectLst/>
                <a:latin typeface="Söhne"/>
              </a:rPr>
              <a:t>Simplify Navigation:</a:t>
            </a:r>
            <a:endParaRPr lang="en-US" b="0" i="0" dirty="0">
              <a:solidFill>
                <a:srgbClr val="ECECEC"/>
              </a:solidFill>
              <a:effectLst/>
              <a:latin typeface="Söhne"/>
            </a:endParaRPr>
          </a:p>
          <a:p>
            <a:pPr marL="742950" lvl="1" indent="-285750" algn="just">
              <a:lnSpc>
                <a:spcPct val="150000"/>
              </a:lnSpc>
              <a:buFont typeface="+mj-lt"/>
              <a:buAutoNum type="arabicPeriod"/>
            </a:pPr>
            <a:r>
              <a:rPr lang="en-US" b="0" i="0" dirty="0">
                <a:solidFill>
                  <a:srgbClr val="ECECEC"/>
                </a:solidFill>
                <a:effectLst/>
                <a:latin typeface="Söhne"/>
              </a:rPr>
              <a:t>Use clear and intuitive navigation menus to help users easily find the information they need.</a:t>
            </a:r>
          </a:p>
          <a:p>
            <a:pPr marL="742950" lvl="1" indent="-285750" algn="just">
              <a:lnSpc>
                <a:spcPct val="150000"/>
              </a:lnSpc>
              <a:buFont typeface="+mj-lt"/>
              <a:buAutoNum type="arabicPeriod"/>
            </a:pPr>
            <a:r>
              <a:rPr lang="en-US" b="0" i="0" dirty="0">
                <a:solidFill>
                  <a:srgbClr val="ECECEC"/>
                </a:solidFill>
                <a:effectLst/>
                <a:latin typeface="Söhne"/>
              </a:rPr>
              <a:t>Limit the number of menu items and organize them logically to reduce cognitive load.</a:t>
            </a:r>
          </a:p>
          <a:p>
            <a:pPr algn="just">
              <a:lnSpc>
                <a:spcPct val="150000"/>
              </a:lnSpc>
              <a:buFont typeface="+mj-lt"/>
              <a:buAutoNum type="arabicPeriod"/>
            </a:pPr>
            <a:r>
              <a:rPr lang="en-US" b="1" i="0" dirty="0">
                <a:solidFill>
                  <a:srgbClr val="ECECEC"/>
                </a:solidFill>
                <a:effectLst/>
                <a:latin typeface="Söhne"/>
              </a:rPr>
              <a:t>Prioritize Content Hierarchy:</a:t>
            </a:r>
            <a:endParaRPr lang="en-US" b="0" i="0" dirty="0">
              <a:solidFill>
                <a:srgbClr val="ECECEC"/>
              </a:solidFill>
              <a:effectLst/>
              <a:latin typeface="Söhne"/>
            </a:endParaRPr>
          </a:p>
          <a:p>
            <a:pPr marL="742950" lvl="1" indent="-285750" algn="just">
              <a:lnSpc>
                <a:spcPct val="150000"/>
              </a:lnSpc>
              <a:buFont typeface="+mj-lt"/>
              <a:buAutoNum type="arabicPeriod"/>
            </a:pPr>
            <a:r>
              <a:rPr lang="en-US" b="0" i="0" dirty="0">
                <a:solidFill>
                  <a:srgbClr val="ECECEC"/>
                </a:solidFill>
                <a:effectLst/>
                <a:latin typeface="Söhne"/>
              </a:rPr>
              <a:t>Use visual hierarchy to emphasize important content and guide users' attention.</a:t>
            </a:r>
          </a:p>
          <a:p>
            <a:pPr marL="742950" lvl="1" indent="-285750" algn="just">
              <a:lnSpc>
                <a:spcPct val="150000"/>
              </a:lnSpc>
              <a:buFont typeface="+mj-lt"/>
              <a:buAutoNum type="arabicPeriod"/>
            </a:pPr>
            <a:r>
              <a:rPr lang="en-US" b="0" i="0" dirty="0">
                <a:solidFill>
                  <a:srgbClr val="ECECEC"/>
                </a:solidFill>
                <a:effectLst/>
                <a:latin typeface="Söhne"/>
              </a:rPr>
              <a:t>Use larger fonts, bolder colors, and strategic placement to highlight key messages and calls-to-action.</a:t>
            </a:r>
          </a:p>
          <a:p>
            <a:pPr algn="just">
              <a:lnSpc>
                <a:spcPct val="150000"/>
              </a:lnSpc>
              <a:buFont typeface="+mj-lt"/>
              <a:buAutoNum type="arabicPeriod"/>
            </a:pPr>
            <a:r>
              <a:rPr lang="en-US" b="1" i="0" dirty="0">
                <a:solidFill>
                  <a:srgbClr val="ECECEC"/>
                </a:solidFill>
                <a:effectLst/>
                <a:latin typeface="Söhne"/>
              </a:rPr>
              <a:t>Optimize Readability:</a:t>
            </a:r>
            <a:endParaRPr lang="en-US" b="0" i="0" dirty="0">
              <a:solidFill>
                <a:srgbClr val="ECECEC"/>
              </a:solidFill>
              <a:effectLst/>
              <a:latin typeface="Söhne"/>
            </a:endParaRPr>
          </a:p>
          <a:p>
            <a:pPr marL="742950" lvl="1" indent="-285750" algn="just">
              <a:lnSpc>
                <a:spcPct val="150000"/>
              </a:lnSpc>
              <a:buFont typeface="+mj-lt"/>
              <a:buAutoNum type="arabicPeriod"/>
            </a:pPr>
            <a:r>
              <a:rPr lang="en-US" b="0" i="0" dirty="0">
                <a:solidFill>
                  <a:srgbClr val="ECECEC"/>
                </a:solidFill>
                <a:effectLst/>
                <a:latin typeface="Söhne"/>
              </a:rPr>
              <a:t>Choose legible fonts and appropriate font sizes for both desktop and mobile devices.</a:t>
            </a:r>
          </a:p>
          <a:p>
            <a:pPr marL="742950" lvl="1" indent="-285750" algn="just">
              <a:lnSpc>
                <a:spcPct val="150000"/>
              </a:lnSpc>
              <a:buFont typeface="+mj-lt"/>
              <a:buAutoNum type="arabicPeriod"/>
            </a:pPr>
            <a:r>
              <a:rPr lang="en-US" b="0" i="0" dirty="0">
                <a:solidFill>
                  <a:srgbClr val="ECECEC"/>
                </a:solidFill>
                <a:effectLst/>
                <a:latin typeface="Söhne"/>
              </a:rPr>
              <a:t>Ensure sufficient contrast between text and background colors to enhance readability, especially for users with visual impairments.</a:t>
            </a:r>
          </a:p>
          <a:p>
            <a:pPr algn="just">
              <a:lnSpc>
                <a:spcPct val="150000"/>
              </a:lnSpc>
              <a:buFont typeface="+mj-lt"/>
              <a:buAutoNum type="arabicPeriod"/>
            </a:pPr>
            <a:r>
              <a:rPr lang="en-US" b="1" i="0" dirty="0">
                <a:solidFill>
                  <a:srgbClr val="ECECEC"/>
                </a:solidFill>
                <a:effectLst/>
                <a:latin typeface="Söhne"/>
              </a:rPr>
              <a:t>Use Consistent Branding:</a:t>
            </a:r>
            <a:endParaRPr lang="en-US" b="0" i="0" dirty="0">
              <a:solidFill>
                <a:srgbClr val="ECECEC"/>
              </a:solidFill>
              <a:effectLst/>
              <a:latin typeface="Söhne"/>
            </a:endParaRPr>
          </a:p>
          <a:p>
            <a:pPr marL="742950" lvl="1" indent="-285750" algn="just">
              <a:lnSpc>
                <a:spcPct val="150000"/>
              </a:lnSpc>
              <a:buFont typeface="+mj-lt"/>
              <a:buAutoNum type="arabicPeriod"/>
            </a:pPr>
            <a:r>
              <a:rPr lang="en-US" b="0" i="0" dirty="0">
                <a:solidFill>
                  <a:srgbClr val="ECECEC"/>
                </a:solidFill>
                <a:effectLst/>
                <a:latin typeface="Söhne"/>
              </a:rPr>
              <a:t>Maintain consistency in branding elements such as colors, fonts, and logos across all pages.</a:t>
            </a:r>
          </a:p>
          <a:p>
            <a:pPr marL="742950" lvl="1" indent="-285750" algn="just">
              <a:lnSpc>
                <a:spcPct val="150000"/>
              </a:lnSpc>
              <a:buFont typeface="+mj-lt"/>
              <a:buAutoNum type="arabicPeriod"/>
            </a:pPr>
            <a:r>
              <a:rPr lang="en-US" b="0" i="0" dirty="0">
                <a:solidFill>
                  <a:srgbClr val="ECECEC"/>
                </a:solidFill>
                <a:effectLst/>
                <a:latin typeface="Söhne"/>
              </a:rPr>
              <a:t>Use a cohesive design theme that reflects your brand identity and values.</a:t>
            </a:r>
          </a:p>
        </p:txBody>
      </p:sp>
    </p:spTree>
    <p:extLst>
      <p:ext uri="{BB962C8B-B14F-4D97-AF65-F5344CB8AC3E}">
        <p14:creationId xmlns:p14="http://schemas.microsoft.com/office/powerpoint/2010/main" val="2578581732"/>
      </p:ext>
    </p:extLst>
  </p:cSld>
  <p:clrMapOvr>
    <a:masterClrMapping/>
  </p:clrMapOvr>
  <p:transition spd="med" advTm="3000">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lumOff val="15000"/>
              </a:schemeClr>
            </a:gs>
            <a:gs pos="31000">
              <a:schemeClr val="tx1">
                <a:lumMod val="75000"/>
                <a:lumOff val="25000"/>
              </a:schemeClr>
            </a:gs>
            <a:gs pos="63000">
              <a:schemeClr val="tx1">
                <a:lumMod val="65000"/>
                <a:lumOff val="35000"/>
              </a:schemeClr>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C7EB4D-3AA8-41C3-BF05-9AC4F3AE5199}"/>
              </a:ext>
            </a:extLst>
          </p:cNvPr>
          <p:cNvSpPr>
            <a:spLocks noChangeArrowheads="1"/>
          </p:cNvSpPr>
          <p:nvPr/>
        </p:nvSpPr>
        <p:spPr bwMode="auto">
          <a:xfrm>
            <a:off x="-19050" y="-238125"/>
            <a:ext cx="41402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8948F57-422C-487E-B906-A2A481DA6953}"/>
              </a:ext>
            </a:extLst>
          </p:cNvPr>
          <p:cNvSpPr txBox="1"/>
          <p:nvPr/>
        </p:nvSpPr>
        <p:spPr>
          <a:xfrm>
            <a:off x="485775" y="612845"/>
            <a:ext cx="10820399" cy="5450851"/>
          </a:xfrm>
          <a:prstGeom prst="rect">
            <a:avLst/>
          </a:prstGeom>
          <a:noFill/>
        </p:spPr>
        <p:txBody>
          <a:bodyPr wrap="square">
            <a:spAutoFit/>
          </a:bodyPr>
          <a:lstStyle/>
          <a:p>
            <a:pPr algn="just">
              <a:lnSpc>
                <a:spcPct val="150000"/>
              </a:lnSpc>
            </a:pPr>
            <a:r>
              <a:rPr lang="en-US" b="1" i="0" dirty="0">
                <a:solidFill>
                  <a:srgbClr val="ECECEC"/>
                </a:solidFill>
                <a:effectLst/>
                <a:latin typeface="Söhne"/>
              </a:rPr>
              <a:t>5.Utilize White Space:</a:t>
            </a:r>
            <a:endParaRPr lang="en-US" b="0" i="0" dirty="0">
              <a:solidFill>
                <a:srgbClr val="ECECEC"/>
              </a:solidFill>
              <a:effectLst/>
              <a:latin typeface="Söhne"/>
            </a:endParaRPr>
          </a:p>
          <a:p>
            <a:pPr marL="742950" lvl="1" indent="-285750" algn="just">
              <a:lnSpc>
                <a:spcPct val="150000"/>
              </a:lnSpc>
              <a:buFont typeface="+mj-lt"/>
              <a:buAutoNum type="arabicPeriod"/>
            </a:pPr>
            <a:r>
              <a:rPr lang="en-US" b="0" i="0" dirty="0">
                <a:solidFill>
                  <a:srgbClr val="ECECEC"/>
                </a:solidFill>
                <a:effectLst/>
                <a:latin typeface="Söhne"/>
              </a:rPr>
              <a:t>Use white space effectively to improve visual clarity and reduce clutter.</a:t>
            </a:r>
          </a:p>
          <a:p>
            <a:pPr marL="742950" lvl="1" indent="-285750" algn="just">
              <a:lnSpc>
                <a:spcPct val="150000"/>
              </a:lnSpc>
              <a:buFont typeface="+mj-lt"/>
              <a:buAutoNum type="arabicPeriod"/>
            </a:pPr>
            <a:r>
              <a:rPr lang="en-US" b="0" i="0" dirty="0">
                <a:solidFill>
                  <a:srgbClr val="ECECEC"/>
                </a:solidFill>
                <a:effectLst/>
                <a:latin typeface="Söhne"/>
              </a:rPr>
              <a:t>Allow adequate spacing between elements to enhance readability and user experience.</a:t>
            </a:r>
          </a:p>
          <a:p>
            <a:pPr algn="just">
              <a:lnSpc>
                <a:spcPct val="150000"/>
              </a:lnSpc>
            </a:pPr>
            <a:r>
              <a:rPr lang="en-US" b="1" i="0" dirty="0">
                <a:solidFill>
                  <a:srgbClr val="ECECEC"/>
                </a:solidFill>
                <a:effectLst/>
                <a:latin typeface="Söhne"/>
              </a:rPr>
              <a:t>6.Optimize Images and Multimedia:</a:t>
            </a:r>
            <a:endParaRPr lang="en-US" b="0" i="0" dirty="0">
              <a:solidFill>
                <a:srgbClr val="ECECEC"/>
              </a:solidFill>
              <a:effectLst/>
              <a:latin typeface="Söhne"/>
            </a:endParaRPr>
          </a:p>
          <a:p>
            <a:pPr marL="742950" lvl="1" indent="-285750" algn="just">
              <a:lnSpc>
                <a:spcPct val="150000"/>
              </a:lnSpc>
              <a:buFont typeface="+mj-lt"/>
              <a:buAutoNum type="arabicPeriod"/>
            </a:pPr>
            <a:r>
              <a:rPr lang="en-US" b="0" i="0" dirty="0">
                <a:solidFill>
                  <a:srgbClr val="ECECEC"/>
                </a:solidFill>
                <a:effectLst/>
                <a:latin typeface="Söhne"/>
              </a:rPr>
              <a:t>Use high-quality images and multimedia content to enhance visual appeal.</a:t>
            </a:r>
          </a:p>
          <a:p>
            <a:pPr marL="742950" lvl="1" indent="-285750" algn="just">
              <a:lnSpc>
                <a:spcPct val="150000"/>
              </a:lnSpc>
              <a:buFont typeface="+mj-lt"/>
              <a:buAutoNum type="arabicPeriod"/>
            </a:pPr>
            <a:r>
              <a:rPr lang="en-US" b="0" i="0" dirty="0">
                <a:solidFill>
                  <a:srgbClr val="ECECEC"/>
                </a:solidFill>
                <a:effectLst/>
                <a:latin typeface="Söhne"/>
              </a:rPr>
              <a:t>Optimize file sizes to minimize loading times and improve website performance.</a:t>
            </a:r>
          </a:p>
          <a:p>
            <a:pPr algn="just">
              <a:lnSpc>
                <a:spcPct val="150000"/>
              </a:lnSpc>
            </a:pPr>
            <a:r>
              <a:rPr lang="en-US" b="1" i="0" dirty="0">
                <a:solidFill>
                  <a:srgbClr val="ECECEC"/>
                </a:solidFill>
                <a:effectLst/>
                <a:latin typeface="Söhne"/>
              </a:rPr>
              <a:t>7.Ensure Mobile Responsiveness:</a:t>
            </a:r>
            <a:endParaRPr lang="en-US" b="0" i="0" dirty="0">
              <a:solidFill>
                <a:srgbClr val="ECECEC"/>
              </a:solidFill>
              <a:effectLst/>
              <a:latin typeface="Söhne"/>
            </a:endParaRPr>
          </a:p>
          <a:p>
            <a:pPr marL="742950" lvl="1" indent="-285750" algn="just">
              <a:lnSpc>
                <a:spcPct val="150000"/>
              </a:lnSpc>
              <a:buFont typeface="+mj-lt"/>
              <a:buAutoNum type="arabicPeriod"/>
            </a:pPr>
            <a:r>
              <a:rPr lang="en-US" b="0" i="0" dirty="0">
                <a:solidFill>
                  <a:srgbClr val="ECECEC"/>
                </a:solidFill>
                <a:effectLst/>
                <a:latin typeface="Söhne"/>
              </a:rPr>
              <a:t>Design websites with a mobile-first approach to ensure compatibility across various devices and screen sizes.</a:t>
            </a:r>
          </a:p>
          <a:p>
            <a:pPr marL="742950" lvl="1" indent="-285750" algn="just">
              <a:lnSpc>
                <a:spcPct val="150000"/>
              </a:lnSpc>
              <a:buFont typeface="+mj-lt"/>
              <a:buAutoNum type="arabicPeriod"/>
            </a:pPr>
            <a:r>
              <a:rPr lang="en-US" b="0" i="0" dirty="0">
                <a:solidFill>
                  <a:srgbClr val="ECECEC"/>
                </a:solidFill>
                <a:effectLst/>
                <a:latin typeface="Söhne"/>
              </a:rPr>
              <a:t>Use responsive design techniques to adapt layout and content based on screen resolution.</a:t>
            </a:r>
          </a:p>
          <a:p>
            <a:pPr algn="just">
              <a:lnSpc>
                <a:spcPct val="150000"/>
              </a:lnSpc>
            </a:pPr>
            <a:r>
              <a:rPr lang="en-US" b="1" i="0" dirty="0">
                <a:solidFill>
                  <a:srgbClr val="ECECEC"/>
                </a:solidFill>
                <a:effectLst/>
                <a:latin typeface="Söhne"/>
              </a:rPr>
              <a:t>8.Incorporate Visual Consistency:</a:t>
            </a:r>
            <a:endParaRPr lang="en-US" b="0" i="0" dirty="0">
              <a:solidFill>
                <a:srgbClr val="ECECEC"/>
              </a:solidFill>
              <a:effectLst/>
              <a:latin typeface="Söhne"/>
            </a:endParaRPr>
          </a:p>
          <a:p>
            <a:pPr marL="742950" lvl="1" indent="-285750" algn="just">
              <a:lnSpc>
                <a:spcPct val="150000"/>
              </a:lnSpc>
              <a:buFont typeface="+mj-lt"/>
              <a:buAutoNum type="arabicPeriod"/>
            </a:pPr>
            <a:r>
              <a:rPr lang="en-US" b="0" i="0" dirty="0">
                <a:solidFill>
                  <a:srgbClr val="ECECEC"/>
                </a:solidFill>
                <a:effectLst/>
                <a:latin typeface="Söhne"/>
              </a:rPr>
              <a:t>Maintain visual consistency in layout, color scheme, and typography throughout the website.</a:t>
            </a:r>
          </a:p>
          <a:p>
            <a:pPr marL="742950" lvl="1" indent="-285750" algn="just">
              <a:lnSpc>
                <a:spcPct val="150000"/>
              </a:lnSpc>
              <a:buFont typeface="+mj-lt"/>
              <a:buAutoNum type="arabicPeriod"/>
            </a:pPr>
            <a:r>
              <a:rPr lang="en-US" b="0" i="0" dirty="0">
                <a:solidFill>
                  <a:srgbClr val="ECECEC"/>
                </a:solidFill>
                <a:effectLst/>
                <a:latin typeface="Söhne"/>
              </a:rPr>
              <a:t>Use grids and alignment to create a harmonious and balanced design</a:t>
            </a:r>
          </a:p>
        </p:txBody>
      </p:sp>
    </p:spTree>
    <p:extLst>
      <p:ext uri="{BB962C8B-B14F-4D97-AF65-F5344CB8AC3E}">
        <p14:creationId xmlns:p14="http://schemas.microsoft.com/office/powerpoint/2010/main" val="1369952069"/>
      </p:ext>
    </p:extLst>
  </p:cSld>
  <p:clrMapOvr>
    <a:masterClrMapping/>
  </p:clrMapOvr>
  <p:transition spd="med" advTm="3000">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lumOff val="15000"/>
              </a:schemeClr>
            </a:gs>
            <a:gs pos="31000">
              <a:schemeClr val="tx1">
                <a:lumMod val="75000"/>
                <a:lumOff val="25000"/>
              </a:schemeClr>
            </a:gs>
            <a:gs pos="63000">
              <a:schemeClr val="tx1">
                <a:lumMod val="65000"/>
                <a:lumOff val="35000"/>
              </a:schemeClr>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C7EB4D-3AA8-41C3-BF05-9AC4F3AE5199}"/>
              </a:ext>
            </a:extLst>
          </p:cNvPr>
          <p:cNvSpPr>
            <a:spLocks noChangeArrowheads="1"/>
          </p:cNvSpPr>
          <p:nvPr/>
        </p:nvSpPr>
        <p:spPr bwMode="auto">
          <a:xfrm>
            <a:off x="-19050" y="-238125"/>
            <a:ext cx="41402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77C7CAE6-A310-4062-A93E-F07C08DEB3F6}"/>
              </a:ext>
            </a:extLst>
          </p:cNvPr>
          <p:cNvSpPr txBox="1"/>
          <p:nvPr/>
        </p:nvSpPr>
        <p:spPr>
          <a:xfrm>
            <a:off x="3143250" y="2333625"/>
            <a:ext cx="6276975" cy="1569660"/>
          </a:xfrm>
          <a:prstGeom prst="rect">
            <a:avLst/>
          </a:prstGeom>
          <a:noFill/>
        </p:spPr>
        <p:txBody>
          <a:bodyPr wrap="square" rtlCol="0">
            <a:spAutoFit/>
          </a:bodyPr>
          <a:lstStyle/>
          <a:p>
            <a:r>
              <a:rPr lang="en-IN" sz="9600" dirty="0">
                <a:latin typeface="Sitka Banner" pitchFamily="2" charset="0"/>
              </a:rPr>
              <a:t>THANK YOU</a:t>
            </a:r>
          </a:p>
        </p:txBody>
      </p:sp>
    </p:spTree>
    <p:extLst>
      <p:ext uri="{BB962C8B-B14F-4D97-AF65-F5344CB8AC3E}">
        <p14:creationId xmlns:p14="http://schemas.microsoft.com/office/powerpoint/2010/main" val="573914519"/>
      </p:ext>
    </p:extLst>
  </p:cSld>
  <p:clrMapOvr>
    <a:masterClrMapping/>
  </p:clrMapOvr>
  <p:transition spd="med" advTm="3000">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lumOff val="15000"/>
              </a:schemeClr>
            </a:gs>
            <a:gs pos="31000">
              <a:schemeClr val="tx1">
                <a:lumMod val="75000"/>
                <a:lumOff val="25000"/>
              </a:schemeClr>
            </a:gs>
            <a:gs pos="63000">
              <a:schemeClr val="tx1">
                <a:lumMod val="65000"/>
                <a:lumOff val="35000"/>
              </a:schemeClr>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A24EA8-D326-4B69-9273-8D6591DE05B0}"/>
              </a:ext>
            </a:extLst>
          </p:cNvPr>
          <p:cNvSpPr txBox="1"/>
          <p:nvPr/>
        </p:nvSpPr>
        <p:spPr>
          <a:xfrm>
            <a:off x="4943475" y="386834"/>
            <a:ext cx="2343150" cy="400110"/>
          </a:xfrm>
          <a:prstGeom prst="rect">
            <a:avLst/>
          </a:prstGeom>
          <a:noFill/>
        </p:spPr>
        <p:txBody>
          <a:bodyPr wrap="square">
            <a:spAutoFit/>
          </a:bodyPr>
          <a:lstStyle/>
          <a:p>
            <a:r>
              <a:rPr lang="en-IN" sz="2000" b="1" i="0" u="none" strike="noStrike" dirty="0">
                <a:solidFill>
                  <a:srgbClr val="000000"/>
                </a:solidFill>
                <a:effectLst/>
                <a:latin typeface="Arial" panose="020B0604020202020204" pitchFamily="34" charset="0"/>
              </a:rPr>
              <a:t>Project Overview</a:t>
            </a:r>
            <a:endParaRPr lang="en-IN" sz="2000" dirty="0"/>
          </a:p>
        </p:txBody>
      </p:sp>
      <p:sp>
        <p:nvSpPr>
          <p:cNvPr id="3" name="Rectangle 1">
            <a:extLst>
              <a:ext uri="{FF2B5EF4-FFF2-40B4-BE49-F238E27FC236}">
                <a16:creationId xmlns:a16="http://schemas.microsoft.com/office/drawing/2014/main" id="{72277778-02F6-47A9-A245-852A58BEA673}"/>
              </a:ext>
            </a:extLst>
          </p:cNvPr>
          <p:cNvSpPr>
            <a:spLocks noChangeArrowheads="1"/>
          </p:cNvSpPr>
          <p:nvPr/>
        </p:nvSpPr>
        <p:spPr bwMode="auto">
          <a:xfrm>
            <a:off x="1038223" y="1146260"/>
            <a:ext cx="10353677" cy="440120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lumMod val="20000"/>
                    <a:lumOff val="80000"/>
                  </a:schemeClr>
                </a:solidFill>
                <a:effectLst/>
                <a:latin typeface="Sitka Banner" pitchFamily="2" charset="0"/>
              </a:rPr>
              <a:t>In this immersive project, you'll dive deep into the intricacies of website design, exploring the fundamental elements that make websites tick. From understanding the inner workings of websites to deciphering the essential design principles, you'll uncover the key ingredients necessary to create a standout online presence.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1">
                  <a:lumMod val="20000"/>
                  <a:lumOff val="80000"/>
                </a:schemeClr>
              </a:solidFill>
              <a:effectLst/>
              <a:latin typeface="Sitka Banner"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lumMod val="20000"/>
                    <a:lumOff val="80000"/>
                  </a:schemeClr>
                </a:solidFill>
                <a:effectLst/>
                <a:latin typeface="Sitka Banner" pitchFamily="2" charset="0"/>
              </a:rPr>
              <a:t>But it won't stop there. Through a series of hands-on activities and real-time exercises, you'll put theory into practice as you roll up your sleeves and build websites and landing pages from scratch. Armed with a toolkit of digital marketing strategies and best practices in website design, you'll breathe life into your creations, turning ideas into interactive digital experiences.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1">
                  <a:lumMod val="20000"/>
                  <a:lumOff val="80000"/>
                </a:schemeClr>
              </a:solidFill>
              <a:effectLst/>
              <a:latin typeface="Sitka Banner"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2000" b="0" i="0" dirty="0">
                <a:solidFill>
                  <a:schemeClr val="accent1">
                    <a:lumMod val="20000"/>
                    <a:lumOff val="80000"/>
                  </a:schemeClr>
                </a:solidFill>
                <a:effectLst/>
                <a:latin typeface="Sitka Banner" pitchFamily="2" charset="0"/>
              </a:rPr>
              <a:t>As a Digital Marketing Intern, exploring the fundamentals of digital marketing as this project is designed to help you understand website dynamics and essential design principles, enabling you to create compelling web presences. Through practical tasks, you'll learn to build websites and landing pages from scratch, applying digital marketing strategies for effective online engagement.</a:t>
            </a:r>
            <a:endParaRPr kumimoji="0" lang="en-US" altLang="en-US" sz="2000" b="0" i="0" u="none" strike="noStrike" cap="none" normalizeH="0" baseline="0" dirty="0">
              <a:ln>
                <a:noFill/>
              </a:ln>
              <a:solidFill>
                <a:schemeClr val="accent1">
                  <a:lumMod val="20000"/>
                  <a:lumOff val="80000"/>
                </a:schemeClr>
              </a:solidFill>
              <a:effectLst/>
              <a:latin typeface="Sitka Banner" pitchFamily="2" charset="0"/>
            </a:endParaRPr>
          </a:p>
        </p:txBody>
      </p:sp>
      <p:sp>
        <p:nvSpPr>
          <p:cNvPr id="4" name="Rectangle 2">
            <a:extLst>
              <a:ext uri="{FF2B5EF4-FFF2-40B4-BE49-F238E27FC236}">
                <a16:creationId xmlns:a16="http://schemas.microsoft.com/office/drawing/2014/main" id="{7DC7EB4D-3AA8-41C3-BF05-9AC4F3AE5199}"/>
              </a:ext>
            </a:extLst>
          </p:cNvPr>
          <p:cNvSpPr>
            <a:spLocks noChangeArrowheads="1"/>
          </p:cNvSpPr>
          <p:nvPr/>
        </p:nvSpPr>
        <p:spPr bwMode="auto">
          <a:xfrm>
            <a:off x="0" y="0"/>
            <a:ext cx="41402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0516264"/>
      </p:ext>
    </p:extLst>
  </p:cSld>
  <p:clrMapOvr>
    <a:masterClrMapping/>
  </p:clrMapOvr>
  <p:transition spd="med" advTm="3000">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lumOff val="15000"/>
              </a:schemeClr>
            </a:gs>
            <a:gs pos="31000">
              <a:schemeClr val="tx1">
                <a:lumMod val="75000"/>
                <a:lumOff val="25000"/>
              </a:schemeClr>
            </a:gs>
            <a:gs pos="63000">
              <a:schemeClr val="tx1">
                <a:lumMod val="65000"/>
                <a:lumOff val="35000"/>
              </a:schemeClr>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C7EB4D-3AA8-41C3-BF05-9AC4F3AE5199}"/>
              </a:ext>
            </a:extLst>
          </p:cNvPr>
          <p:cNvSpPr>
            <a:spLocks noChangeArrowheads="1"/>
          </p:cNvSpPr>
          <p:nvPr/>
        </p:nvSpPr>
        <p:spPr bwMode="auto">
          <a:xfrm>
            <a:off x="0" y="0"/>
            <a:ext cx="41402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D3B07877-5B04-47F6-9228-523DE5503861}"/>
              </a:ext>
            </a:extLst>
          </p:cNvPr>
          <p:cNvSpPr txBox="1"/>
          <p:nvPr/>
        </p:nvSpPr>
        <p:spPr>
          <a:xfrm>
            <a:off x="280987" y="184336"/>
            <a:ext cx="11630025" cy="784830"/>
          </a:xfrm>
          <a:prstGeom prst="rect">
            <a:avLst/>
          </a:prstGeom>
          <a:noFill/>
        </p:spPr>
        <p:txBody>
          <a:bodyPr wrap="square" rtlCol="0">
            <a:spAutoFit/>
          </a:bodyPr>
          <a:lstStyle/>
          <a:p>
            <a:pPr algn="just">
              <a:lnSpc>
                <a:spcPct val="150000"/>
              </a:lnSpc>
            </a:pPr>
            <a:r>
              <a:rPr lang="en-US" dirty="0">
                <a:solidFill>
                  <a:schemeClr val="accent4">
                    <a:lumMod val="40000"/>
                    <a:lumOff val="60000"/>
                  </a:schemeClr>
                </a:solidFill>
                <a:latin typeface="Bahnschrift Light" panose="020B0502040204020203" pitchFamily="34" charset="0"/>
              </a:rPr>
              <a:t>TASK 1 </a:t>
            </a:r>
            <a:r>
              <a:rPr lang="en-US" b="0" i="0" u="none" strike="noStrike" dirty="0">
                <a:solidFill>
                  <a:schemeClr val="accent4">
                    <a:lumMod val="40000"/>
                    <a:lumOff val="60000"/>
                  </a:schemeClr>
                </a:solidFill>
                <a:effectLst/>
                <a:latin typeface="Bahnschrift Light" panose="020B0502040204020203" pitchFamily="34" charset="0"/>
              </a:rPr>
              <a:t>Understand their products or services and create short descriptions for a  minimum of 3 and a </a:t>
            </a:r>
          </a:p>
          <a:p>
            <a:r>
              <a:rPr lang="en-US" b="0" i="0" u="none" strike="noStrike" dirty="0">
                <a:solidFill>
                  <a:schemeClr val="accent4">
                    <a:lumMod val="40000"/>
                    <a:lumOff val="60000"/>
                  </a:schemeClr>
                </a:solidFill>
                <a:effectLst/>
                <a:latin typeface="Bahnschrift Light" panose="020B0502040204020203" pitchFamily="34" charset="0"/>
              </a:rPr>
              <a:t>maximum of 5 products or services.</a:t>
            </a:r>
            <a:r>
              <a:rPr lang="en-US" dirty="0">
                <a:solidFill>
                  <a:schemeClr val="accent4">
                    <a:lumMod val="40000"/>
                    <a:lumOff val="60000"/>
                  </a:schemeClr>
                </a:solidFill>
                <a:latin typeface="Bahnschrift Light" panose="020B0502040204020203" pitchFamily="34" charset="0"/>
              </a:rPr>
              <a:t> </a:t>
            </a:r>
            <a:endParaRPr lang="en-IN" dirty="0">
              <a:solidFill>
                <a:schemeClr val="accent4">
                  <a:lumMod val="40000"/>
                  <a:lumOff val="60000"/>
                </a:schemeClr>
              </a:solidFill>
              <a:latin typeface="Bahnschrift Light" panose="020B0502040204020203" pitchFamily="34" charset="0"/>
            </a:endParaRPr>
          </a:p>
        </p:txBody>
      </p:sp>
      <p:sp>
        <p:nvSpPr>
          <p:cNvPr id="5" name="TextBox 4">
            <a:extLst>
              <a:ext uri="{FF2B5EF4-FFF2-40B4-BE49-F238E27FC236}">
                <a16:creationId xmlns:a16="http://schemas.microsoft.com/office/drawing/2014/main" id="{6937763F-2C4A-4F85-A6BC-117F883B1AF0}"/>
              </a:ext>
            </a:extLst>
          </p:cNvPr>
          <p:cNvSpPr txBox="1"/>
          <p:nvPr/>
        </p:nvSpPr>
        <p:spPr>
          <a:xfrm>
            <a:off x="466724" y="1219972"/>
            <a:ext cx="11258550" cy="461665"/>
          </a:xfrm>
          <a:prstGeom prst="rect">
            <a:avLst/>
          </a:prstGeom>
          <a:noFill/>
        </p:spPr>
        <p:txBody>
          <a:bodyPr wrap="square" rtlCol="0">
            <a:spAutoFit/>
          </a:bodyPr>
          <a:lstStyle/>
          <a:p>
            <a:r>
              <a:rPr lang="en-US" sz="2400" dirty="0">
                <a:solidFill>
                  <a:schemeClr val="accent1">
                    <a:lumMod val="20000"/>
                    <a:lumOff val="80000"/>
                  </a:schemeClr>
                </a:solidFill>
              </a:rPr>
              <a:t>Certainly, Here I’m considering myself as a digital marketing intern at Infosys company</a:t>
            </a:r>
            <a:endParaRPr lang="en-IN" sz="2400" dirty="0">
              <a:solidFill>
                <a:schemeClr val="accent1">
                  <a:lumMod val="20000"/>
                  <a:lumOff val="80000"/>
                </a:schemeClr>
              </a:solidFill>
            </a:endParaRPr>
          </a:p>
        </p:txBody>
      </p:sp>
      <p:sp>
        <p:nvSpPr>
          <p:cNvPr id="10" name="TextBox 9">
            <a:extLst>
              <a:ext uri="{FF2B5EF4-FFF2-40B4-BE49-F238E27FC236}">
                <a16:creationId xmlns:a16="http://schemas.microsoft.com/office/drawing/2014/main" id="{04306554-7B86-4319-9B1C-DD877EC27F2B}"/>
              </a:ext>
            </a:extLst>
          </p:cNvPr>
          <p:cNvSpPr txBox="1"/>
          <p:nvPr/>
        </p:nvSpPr>
        <p:spPr>
          <a:xfrm>
            <a:off x="704849" y="1699555"/>
            <a:ext cx="10563225" cy="5035353"/>
          </a:xfrm>
          <a:prstGeom prst="rect">
            <a:avLst/>
          </a:prstGeom>
          <a:noFill/>
        </p:spPr>
        <p:txBody>
          <a:bodyPr wrap="square">
            <a:spAutoFit/>
          </a:bodyPr>
          <a:lstStyle/>
          <a:p>
            <a:pPr algn="just">
              <a:lnSpc>
                <a:spcPct val="150000"/>
              </a:lnSpc>
              <a:buFont typeface="+mj-lt"/>
              <a:buAutoNum type="arabicPeriod"/>
            </a:pPr>
            <a:r>
              <a:rPr lang="en-US" b="1" i="0" dirty="0">
                <a:solidFill>
                  <a:schemeClr val="bg1"/>
                </a:solidFill>
                <a:effectLst/>
                <a:latin typeface="Söhne"/>
              </a:rPr>
              <a:t>Infosys Digital Innovation Services:</a:t>
            </a:r>
            <a:r>
              <a:rPr lang="en-US" b="1" dirty="0">
                <a:solidFill>
                  <a:schemeClr val="bg1"/>
                </a:solidFill>
                <a:latin typeface="Söhne"/>
              </a:rPr>
              <a:t> </a:t>
            </a:r>
            <a:r>
              <a:rPr lang="en-US" b="0" i="0" dirty="0">
                <a:solidFill>
                  <a:schemeClr val="bg1"/>
                </a:solidFill>
                <a:effectLst/>
                <a:latin typeface="Söhne"/>
              </a:rPr>
              <a:t>Infosys Digital Innovation Services empower businesses to embrace digital transformation and drive innovation. Leveraging cutting-edge technologies such as AI, IoT, blockchain, and cloud computing, Infosys helps organizations reimagine their operations, enhance customer experiences, and accelerate growth in the digital age. From strategy and consulting to implementation and support, Infosys provides end-to-end solutions tailored to meet the evolving needs of businesses across industries.</a:t>
            </a:r>
          </a:p>
          <a:p>
            <a:pPr algn="just">
              <a:lnSpc>
                <a:spcPct val="150000"/>
              </a:lnSpc>
              <a:buFont typeface="+mj-lt"/>
              <a:buAutoNum type="arabicPeriod"/>
            </a:pPr>
            <a:endParaRPr lang="en-US" b="0" i="0" dirty="0">
              <a:solidFill>
                <a:srgbClr val="ECECEC"/>
              </a:solidFill>
              <a:effectLst/>
              <a:latin typeface="Söhne"/>
            </a:endParaRPr>
          </a:p>
          <a:p>
            <a:pPr algn="just">
              <a:lnSpc>
                <a:spcPct val="150000"/>
              </a:lnSpc>
              <a:buFont typeface="+mj-lt"/>
              <a:buAutoNum type="arabicPeriod"/>
            </a:pPr>
            <a:r>
              <a:rPr lang="en-US" b="1" i="0" dirty="0">
                <a:solidFill>
                  <a:schemeClr val="bg1"/>
                </a:solidFill>
                <a:effectLst/>
                <a:latin typeface="Söhne"/>
              </a:rPr>
              <a:t>Infosys Cloud Services: </a:t>
            </a:r>
            <a:r>
              <a:rPr lang="en-US" b="0" i="0" dirty="0">
                <a:solidFill>
                  <a:schemeClr val="bg1"/>
                </a:solidFill>
                <a:effectLst/>
                <a:latin typeface="Söhne"/>
              </a:rPr>
              <a:t>Infosys Cloud Services offer comprehensive cloud solutions to help enterprises modernize their IT infrastructure, optimize costs, and achieve agility and scalability. With expertise in leading cloud platforms such as AWS, Microsoft Azure, and Google Cloud Platform, Infosys enables businesses to migrate, deploy, and manage workloads in the cloud securely and efficiently. From cloud strategy and migration to application development and management, Infosys empowers organizations to harness the full potential of cloud computing for innovation and growth</a:t>
            </a:r>
          </a:p>
        </p:txBody>
      </p:sp>
    </p:spTree>
    <p:extLst>
      <p:ext uri="{BB962C8B-B14F-4D97-AF65-F5344CB8AC3E}">
        <p14:creationId xmlns:p14="http://schemas.microsoft.com/office/powerpoint/2010/main" val="3526114503"/>
      </p:ext>
    </p:extLst>
  </p:cSld>
  <p:clrMapOvr>
    <a:masterClrMapping/>
  </p:clrMapOvr>
  <p:transition spd="med" advTm="3000">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lumOff val="15000"/>
              </a:schemeClr>
            </a:gs>
            <a:gs pos="31000">
              <a:schemeClr val="tx1">
                <a:lumMod val="75000"/>
                <a:lumOff val="25000"/>
              </a:schemeClr>
            </a:gs>
            <a:gs pos="63000">
              <a:schemeClr val="tx1">
                <a:lumMod val="65000"/>
                <a:lumOff val="35000"/>
              </a:schemeClr>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C7EB4D-3AA8-41C3-BF05-9AC4F3AE5199}"/>
              </a:ext>
            </a:extLst>
          </p:cNvPr>
          <p:cNvSpPr>
            <a:spLocks noChangeArrowheads="1"/>
          </p:cNvSpPr>
          <p:nvPr/>
        </p:nvSpPr>
        <p:spPr bwMode="auto">
          <a:xfrm>
            <a:off x="0" y="0"/>
            <a:ext cx="41402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9A84638-A74B-4D9A-9322-22938DE0852D}"/>
              </a:ext>
            </a:extLst>
          </p:cNvPr>
          <p:cNvSpPr txBox="1"/>
          <p:nvPr/>
        </p:nvSpPr>
        <p:spPr>
          <a:xfrm>
            <a:off x="600075" y="649665"/>
            <a:ext cx="11220450" cy="5450851"/>
          </a:xfrm>
          <a:prstGeom prst="rect">
            <a:avLst/>
          </a:prstGeom>
          <a:noFill/>
        </p:spPr>
        <p:txBody>
          <a:bodyPr wrap="square">
            <a:spAutoFit/>
          </a:bodyPr>
          <a:lstStyle/>
          <a:p>
            <a:pPr algn="just">
              <a:lnSpc>
                <a:spcPct val="150000"/>
              </a:lnSpc>
            </a:pPr>
            <a:r>
              <a:rPr lang="en-US" b="1" i="0" dirty="0">
                <a:solidFill>
                  <a:schemeClr val="bg1"/>
                </a:solidFill>
                <a:effectLst/>
                <a:latin typeface="Söhne"/>
              </a:rPr>
              <a:t>3.Infosys AI and Analytics Solutions:</a:t>
            </a:r>
            <a:r>
              <a:rPr lang="en-US" b="0" i="0" dirty="0">
                <a:solidFill>
                  <a:schemeClr val="bg1"/>
                </a:solidFill>
                <a:effectLst/>
                <a:latin typeface="Söhne"/>
              </a:rPr>
              <a:t> Infosys AI and Analytics Solutions harness the power of data and artificial intelligence to drive insights, enhance decision-making, and unlock new opportunities for businesses. With advanced analytics capabilities and machine learning algorithms, Infosys helps organizations extract actionable insights from data, predict trends, and optimize operations across various domains such as finance, healthcare, retail, and manufacturing. From data integration and visualization to predictive modeling and cognitive automation, Infosys delivers customized solutions to drive business value and competitive advantage.</a:t>
            </a:r>
          </a:p>
          <a:p>
            <a:pPr algn="just">
              <a:lnSpc>
                <a:spcPct val="150000"/>
              </a:lnSpc>
            </a:pPr>
            <a:endParaRPr lang="en-US" b="0" i="0" dirty="0">
              <a:solidFill>
                <a:schemeClr val="bg1"/>
              </a:solidFill>
              <a:effectLst/>
              <a:latin typeface="Söhne"/>
            </a:endParaRPr>
          </a:p>
          <a:p>
            <a:pPr algn="just">
              <a:lnSpc>
                <a:spcPct val="150000"/>
              </a:lnSpc>
            </a:pPr>
            <a:r>
              <a:rPr lang="en-US" b="1" i="0" dirty="0">
                <a:solidFill>
                  <a:schemeClr val="bg1"/>
                </a:solidFill>
                <a:effectLst/>
                <a:latin typeface="Söhne"/>
              </a:rPr>
              <a:t>4.Infosys Blockchain Solutions:</a:t>
            </a:r>
            <a:r>
              <a:rPr lang="en-US" b="0" i="0" dirty="0">
                <a:solidFill>
                  <a:schemeClr val="bg1"/>
                </a:solidFill>
                <a:effectLst/>
                <a:latin typeface="Söhne"/>
              </a:rPr>
              <a:t> Infosys Blockchain Solutions enable businesses to harness the transformative potential of blockchain technology to drive transparency, security, and efficiency across industries. With expertise in distributed ledger technology, smart contracts, and decentralized applications, Infosys helps organizations streamline processes, reduce friction in transactions, and foster trust among stakeholders. From supply chain management and financial services to healthcare and logistics, Infosys offers tailored blockchain solutions to address diverse business challenges and unlock new opportunities for innovation and collaboration</a:t>
            </a:r>
            <a:endParaRPr lang="en-IN" dirty="0">
              <a:solidFill>
                <a:schemeClr val="bg1"/>
              </a:solidFill>
            </a:endParaRPr>
          </a:p>
        </p:txBody>
      </p:sp>
    </p:spTree>
    <p:extLst>
      <p:ext uri="{BB962C8B-B14F-4D97-AF65-F5344CB8AC3E}">
        <p14:creationId xmlns:p14="http://schemas.microsoft.com/office/powerpoint/2010/main" val="4104919807"/>
      </p:ext>
    </p:extLst>
  </p:cSld>
  <p:clrMapOvr>
    <a:masterClrMapping/>
  </p:clrMapOvr>
  <p:transition spd="med" advTm="3000">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lumOff val="15000"/>
              </a:schemeClr>
            </a:gs>
            <a:gs pos="31000">
              <a:schemeClr val="tx1">
                <a:lumMod val="75000"/>
                <a:lumOff val="25000"/>
              </a:schemeClr>
            </a:gs>
            <a:gs pos="63000">
              <a:schemeClr val="tx1">
                <a:lumMod val="65000"/>
                <a:lumOff val="35000"/>
              </a:schemeClr>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C7EB4D-3AA8-41C3-BF05-9AC4F3AE5199}"/>
              </a:ext>
            </a:extLst>
          </p:cNvPr>
          <p:cNvSpPr>
            <a:spLocks noChangeArrowheads="1"/>
          </p:cNvSpPr>
          <p:nvPr/>
        </p:nvSpPr>
        <p:spPr bwMode="auto">
          <a:xfrm>
            <a:off x="-19050" y="-238125"/>
            <a:ext cx="41402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23CCEF1E-9B59-4F69-8F10-3D1BE26DB200}"/>
              </a:ext>
            </a:extLst>
          </p:cNvPr>
          <p:cNvSpPr txBox="1"/>
          <p:nvPr/>
        </p:nvSpPr>
        <p:spPr>
          <a:xfrm>
            <a:off x="371474" y="334060"/>
            <a:ext cx="10801351" cy="369332"/>
          </a:xfrm>
          <a:prstGeom prst="rect">
            <a:avLst/>
          </a:prstGeom>
          <a:noFill/>
        </p:spPr>
        <p:txBody>
          <a:bodyPr wrap="square">
            <a:spAutoFit/>
          </a:bodyPr>
          <a:lstStyle/>
          <a:p>
            <a:r>
              <a:rPr lang="en-US" sz="1800" b="0" i="0" u="none" strike="noStrike" dirty="0">
                <a:solidFill>
                  <a:schemeClr val="accent4">
                    <a:lumMod val="40000"/>
                    <a:lumOff val="60000"/>
                  </a:schemeClr>
                </a:solidFill>
                <a:effectLst/>
                <a:latin typeface="Arial" panose="020B0604020202020204" pitchFamily="34" charset="0"/>
              </a:rPr>
              <a:t>TASK 2 Determine the platform on which the website is developed (Use online tools to identify).</a:t>
            </a:r>
            <a:endParaRPr lang="en-IN" dirty="0">
              <a:solidFill>
                <a:schemeClr val="accent4">
                  <a:lumMod val="40000"/>
                  <a:lumOff val="60000"/>
                </a:schemeClr>
              </a:solidFill>
            </a:endParaRPr>
          </a:p>
        </p:txBody>
      </p:sp>
      <p:sp>
        <p:nvSpPr>
          <p:cNvPr id="6" name="TextBox 5">
            <a:extLst>
              <a:ext uri="{FF2B5EF4-FFF2-40B4-BE49-F238E27FC236}">
                <a16:creationId xmlns:a16="http://schemas.microsoft.com/office/drawing/2014/main" id="{805677A8-F458-493D-B30C-DFAA03009927}"/>
              </a:ext>
            </a:extLst>
          </p:cNvPr>
          <p:cNvSpPr txBox="1"/>
          <p:nvPr/>
        </p:nvSpPr>
        <p:spPr>
          <a:xfrm>
            <a:off x="666751" y="600075"/>
            <a:ext cx="10648950" cy="5866350"/>
          </a:xfrm>
          <a:prstGeom prst="rect">
            <a:avLst/>
          </a:prstGeom>
          <a:noFill/>
        </p:spPr>
        <p:txBody>
          <a:bodyPr wrap="square" rtlCol="0">
            <a:spAutoFit/>
          </a:bodyPr>
          <a:lstStyle/>
          <a:p>
            <a:pPr algn="just">
              <a:lnSpc>
                <a:spcPct val="150000"/>
              </a:lnSpc>
            </a:pPr>
            <a:br>
              <a:rPr lang="en-US" dirty="0"/>
            </a:br>
            <a:r>
              <a:rPr lang="en-US" b="0" i="0" dirty="0">
                <a:solidFill>
                  <a:schemeClr val="bg1"/>
                </a:solidFill>
                <a:effectLst/>
                <a:latin typeface="Söhne"/>
              </a:rPr>
              <a:t>According to the analysis conducted using the WAPPALYZER online tool, it has been identified that the Infosys website is built using </a:t>
            </a:r>
            <a:r>
              <a:rPr lang="en-US" b="0" i="0" dirty="0">
                <a:solidFill>
                  <a:schemeClr val="bg1"/>
                </a:solidFill>
                <a:effectLst/>
                <a:highlight>
                  <a:srgbClr val="008080"/>
                </a:highlight>
                <a:latin typeface="Söhne"/>
              </a:rPr>
              <a:t>ADOBE EXPERIENCE MANAGER </a:t>
            </a:r>
            <a:r>
              <a:rPr lang="en-US" b="0" i="0" dirty="0">
                <a:solidFill>
                  <a:schemeClr val="bg1"/>
                </a:solidFill>
                <a:effectLst/>
                <a:latin typeface="Söhne"/>
              </a:rPr>
              <a:t>(AEM). This platform, known for its robust content management capabilities, allows organizations like Infosys to create, manage, and optimize digital experiences across multiple channels and devices. With Adobe Experience Manager, Infosys can efficiently deliver personalized and engaging content to its audience while maintaining consistency and scalability across its digital ecosystem. </a:t>
            </a:r>
            <a:endParaRPr lang="en-US" dirty="0">
              <a:solidFill>
                <a:schemeClr val="bg1"/>
              </a:solidFill>
              <a:latin typeface="Söhne"/>
            </a:endParaRPr>
          </a:p>
          <a:p>
            <a:pPr algn="just">
              <a:lnSpc>
                <a:spcPct val="150000"/>
              </a:lnSpc>
            </a:pPr>
            <a:r>
              <a:rPr lang="en-US" b="0" i="0" dirty="0">
                <a:solidFill>
                  <a:schemeClr val="bg1"/>
                </a:solidFill>
                <a:effectLst/>
                <a:latin typeface="Söhne"/>
              </a:rPr>
              <a:t>It's noted that </a:t>
            </a:r>
            <a:r>
              <a:rPr lang="en-US" b="0" i="0" dirty="0" err="1">
                <a:solidFill>
                  <a:schemeClr val="bg1"/>
                </a:solidFill>
                <a:effectLst/>
                <a:latin typeface="Söhne"/>
              </a:rPr>
              <a:t>Wappalyzer</a:t>
            </a:r>
            <a:r>
              <a:rPr lang="en-US" b="0" i="0" dirty="0">
                <a:solidFill>
                  <a:schemeClr val="bg1"/>
                </a:solidFill>
                <a:effectLst/>
                <a:latin typeface="Söhne"/>
              </a:rPr>
              <a:t> provided additional insights regarding the tools used in the Infosys website. Through the shared images, it's evident that the website employs a variety of technologies and frameworks to enhance its functionality and user experience. These tools may include JavaScript frameworks like React.js or Angular.js, CSS preprocessors like Sass or LESS, and server-side technologies such as Apache and Node.js. Additionally, content delivery networks (CDNs) and analytics platforms may also be in use to optimize website performance and track user behavior. By leveraging a diverse set of tools and technologies, Infosys demonstrates its commitment to delivering a seamless and feature-rich online experience for its visitors.</a:t>
            </a:r>
            <a:endParaRPr lang="en-IN" dirty="0">
              <a:solidFill>
                <a:schemeClr val="bg1"/>
              </a:solidFill>
            </a:endParaRPr>
          </a:p>
        </p:txBody>
      </p:sp>
    </p:spTree>
    <p:extLst>
      <p:ext uri="{BB962C8B-B14F-4D97-AF65-F5344CB8AC3E}">
        <p14:creationId xmlns:p14="http://schemas.microsoft.com/office/powerpoint/2010/main" val="2645816305"/>
      </p:ext>
    </p:extLst>
  </p:cSld>
  <p:clrMapOvr>
    <a:masterClrMapping/>
  </p:clrMapOvr>
  <p:transition spd="med" advTm="3000">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lumOff val="15000"/>
              </a:schemeClr>
            </a:gs>
            <a:gs pos="31000">
              <a:schemeClr val="tx1">
                <a:lumMod val="75000"/>
                <a:lumOff val="25000"/>
              </a:schemeClr>
            </a:gs>
            <a:gs pos="63000">
              <a:schemeClr val="tx1">
                <a:lumMod val="65000"/>
                <a:lumOff val="35000"/>
              </a:schemeClr>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C7EB4D-3AA8-41C3-BF05-9AC4F3AE5199}"/>
              </a:ext>
            </a:extLst>
          </p:cNvPr>
          <p:cNvSpPr>
            <a:spLocks noChangeArrowheads="1"/>
          </p:cNvSpPr>
          <p:nvPr/>
        </p:nvSpPr>
        <p:spPr bwMode="auto">
          <a:xfrm>
            <a:off x="-19050" y="-238125"/>
            <a:ext cx="41402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BBFD22DD-6456-4D4E-97BF-8CD7736FF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849" y="1028699"/>
            <a:ext cx="8650351" cy="4457702"/>
          </a:xfrm>
          <a:prstGeom prst="rect">
            <a:avLst/>
          </a:prstGeom>
        </p:spPr>
      </p:pic>
    </p:spTree>
    <p:extLst>
      <p:ext uri="{BB962C8B-B14F-4D97-AF65-F5344CB8AC3E}">
        <p14:creationId xmlns:p14="http://schemas.microsoft.com/office/powerpoint/2010/main" val="970917189"/>
      </p:ext>
    </p:extLst>
  </p:cSld>
  <p:clrMapOvr>
    <a:masterClrMapping/>
  </p:clrMapOvr>
  <p:transition spd="med" advTm="3000">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lumOff val="15000"/>
              </a:schemeClr>
            </a:gs>
            <a:gs pos="31000">
              <a:schemeClr val="tx1">
                <a:lumMod val="75000"/>
                <a:lumOff val="25000"/>
              </a:schemeClr>
            </a:gs>
            <a:gs pos="63000">
              <a:schemeClr val="tx1">
                <a:lumMod val="65000"/>
                <a:lumOff val="35000"/>
              </a:schemeClr>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C7EB4D-3AA8-41C3-BF05-9AC4F3AE5199}"/>
              </a:ext>
            </a:extLst>
          </p:cNvPr>
          <p:cNvSpPr>
            <a:spLocks noChangeArrowheads="1"/>
          </p:cNvSpPr>
          <p:nvPr/>
        </p:nvSpPr>
        <p:spPr bwMode="auto">
          <a:xfrm>
            <a:off x="-19050" y="-238125"/>
            <a:ext cx="41402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0AE9CAD-32D2-4882-AD84-E06E77A85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60" y="990600"/>
            <a:ext cx="3233815" cy="4657722"/>
          </a:xfrm>
          <a:prstGeom prst="rect">
            <a:avLst/>
          </a:prstGeom>
        </p:spPr>
      </p:pic>
      <p:pic>
        <p:nvPicPr>
          <p:cNvPr id="6" name="Picture 5">
            <a:extLst>
              <a:ext uri="{FF2B5EF4-FFF2-40B4-BE49-F238E27FC236}">
                <a16:creationId xmlns:a16="http://schemas.microsoft.com/office/drawing/2014/main" id="{D7058AF9-F913-449C-8CFB-866B38CFE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8891" y="990600"/>
            <a:ext cx="3320634" cy="4657724"/>
          </a:xfrm>
          <a:prstGeom prst="rect">
            <a:avLst/>
          </a:prstGeom>
        </p:spPr>
      </p:pic>
      <p:pic>
        <p:nvPicPr>
          <p:cNvPr id="8" name="Picture 7">
            <a:extLst>
              <a:ext uri="{FF2B5EF4-FFF2-40B4-BE49-F238E27FC236}">
                <a16:creationId xmlns:a16="http://schemas.microsoft.com/office/drawing/2014/main" id="{144F85C5-A620-4381-A8F7-6A2D27F19E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9748" y="904875"/>
            <a:ext cx="3216952" cy="4743447"/>
          </a:xfrm>
          <a:prstGeom prst="rect">
            <a:avLst/>
          </a:prstGeom>
        </p:spPr>
      </p:pic>
    </p:spTree>
    <p:extLst>
      <p:ext uri="{BB962C8B-B14F-4D97-AF65-F5344CB8AC3E}">
        <p14:creationId xmlns:p14="http://schemas.microsoft.com/office/powerpoint/2010/main" val="1155843532"/>
      </p:ext>
    </p:extLst>
  </p:cSld>
  <p:clrMapOvr>
    <a:masterClrMapping/>
  </p:clrMapOvr>
  <p:transition spd="med" advTm="3000">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lumOff val="15000"/>
              </a:schemeClr>
            </a:gs>
            <a:gs pos="31000">
              <a:schemeClr val="tx1">
                <a:lumMod val="75000"/>
                <a:lumOff val="25000"/>
              </a:schemeClr>
            </a:gs>
            <a:gs pos="63000">
              <a:schemeClr val="tx1">
                <a:lumMod val="65000"/>
                <a:lumOff val="35000"/>
              </a:schemeClr>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C7EB4D-3AA8-41C3-BF05-9AC4F3AE5199}"/>
              </a:ext>
            </a:extLst>
          </p:cNvPr>
          <p:cNvSpPr>
            <a:spLocks noChangeArrowheads="1"/>
          </p:cNvSpPr>
          <p:nvPr/>
        </p:nvSpPr>
        <p:spPr bwMode="auto">
          <a:xfrm>
            <a:off x="-19050" y="-238125"/>
            <a:ext cx="41402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FEC3FDAC-C475-4184-B3A0-79E5BC3D61E0}"/>
              </a:ext>
            </a:extLst>
          </p:cNvPr>
          <p:cNvSpPr txBox="1"/>
          <p:nvPr/>
        </p:nvSpPr>
        <p:spPr>
          <a:xfrm>
            <a:off x="428623" y="362635"/>
            <a:ext cx="11583651" cy="400110"/>
          </a:xfrm>
          <a:prstGeom prst="rect">
            <a:avLst/>
          </a:prstGeom>
          <a:noFill/>
        </p:spPr>
        <p:txBody>
          <a:bodyPr wrap="square">
            <a:spAutoFit/>
          </a:bodyPr>
          <a:lstStyle/>
          <a:p>
            <a:r>
              <a:rPr lang="en-US" sz="2000" b="0" i="0" u="none" strike="noStrike" dirty="0">
                <a:solidFill>
                  <a:schemeClr val="accent4">
                    <a:lumMod val="60000"/>
                    <a:lumOff val="40000"/>
                  </a:schemeClr>
                </a:solidFill>
                <a:effectLst/>
                <a:latin typeface="Arial" panose="020B0604020202020204" pitchFamily="34" charset="0"/>
              </a:rPr>
              <a:t>TASK 3 Test the website's responsive design and mobile optimization (using lighthouse testing tool) </a:t>
            </a:r>
            <a:endParaRPr lang="en-IN" sz="2000" dirty="0">
              <a:solidFill>
                <a:schemeClr val="accent4">
                  <a:lumMod val="60000"/>
                  <a:lumOff val="40000"/>
                </a:schemeClr>
              </a:solidFill>
            </a:endParaRPr>
          </a:p>
        </p:txBody>
      </p:sp>
      <p:sp>
        <p:nvSpPr>
          <p:cNvPr id="14" name="TextBox 13">
            <a:extLst>
              <a:ext uri="{FF2B5EF4-FFF2-40B4-BE49-F238E27FC236}">
                <a16:creationId xmlns:a16="http://schemas.microsoft.com/office/drawing/2014/main" id="{5D9DB3BA-01CD-404D-98B4-90B0AA14F669}"/>
              </a:ext>
            </a:extLst>
          </p:cNvPr>
          <p:cNvSpPr txBox="1"/>
          <p:nvPr/>
        </p:nvSpPr>
        <p:spPr>
          <a:xfrm>
            <a:off x="428624" y="994172"/>
            <a:ext cx="4943476" cy="369332"/>
          </a:xfrm>
          <a:prstGeom prst="rect">
            <a:avLst/>
          </a:prstGeom>
          <a:noFill/>
        </p:spPr>
        <p:txBody>
          <a:bodyPr wrap="square" rtlCol="0">
            <a:spAutoFit/>
          </a:bodyPr>
          <a:lstStyle/>
          <a:p>
            <a:r>
              <a:rPr lang="en-IN" dirty="0">
                <a:solidFill>
                  <a:schemeClr val="tx2">
                    <a:lumMod val="60000"/>
                    <a:lumOff val="40000"/>
                  </a:schemeClr>
                </a:solidFill>
              </a:rPr>
              <a:t>PAGE:NAVIGATE YOUR NEXT REPORT </a:t>
            </a:r>
          </a:p>
        </p:txBody>
      </p:sp>
      <p:pic>
        <p:nvPicPr>
          <p:cNvPr id="28" name="Picture 27">
            <a:extLst>
              <a:ext uri="{FF2B5EF4-FFF2-40B4-BE49-F238E27FC236}">
                <a16:creationId xmlns:a16="http://schemas.microsoft.com/office/drawing/2014/main" id="{17620C7A-925A-479C-982F-73C0C8867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41" y="1594916"/>
            <a:ext cx="2877699" cy="4705350"/>
          </a:xfrm>
          <a:prstGeom prst="rect">
            <a:avLst/>
          </a:prstGeom>
        </p:spPr>
      </p:pic>
      <p:pic>
        <p:nvPicPr>
          <p:cNvPr id="32" name="Picture 31">
            <a:extLst>
              <a:ext uri="{FF2B5EF4-FFF2-40B4-BE49-F238E27FC236}">
                <a16:creationId xmlns:a16="http://schemas.microsoft.com/office/drawing/2014/main" id="{8DD9F711-2424-4709-AE03-AB2D333A0A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6701" y="1594916"/>
            <a:ext cx="3010103" cy="4705350"/>
          </a:xfrm>
          <a:prstGeom prst="rect">
            <a:avLst/>
          </a:prstGeom>
        </p:spPr>
      </p:pic>
      <p:pic>
        <p:nvPicPr>
          <p:cNvPr id="34" name="Picture 33">
            <a:extLst>
              <a:ext uri="{FF2B5EF4-FFF2-40B4-BE49-F238E27FC236}">
                <a16:creationId xmlns:a16="http://schemas.microsoft.com/office/drawing/2014/main" id="{AF0C020B-9861-4765-872E-D7D6F86492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9126" y="1594919"/>
            <a:ext cx="2863850" cy="4705349"/>
          </a:xfrm>
          <a:prstGeom prst="rect">
            <a:avLst/>
          </a:prstGeom>
        </p:spPr>
      </p:pic>
      <p:pic>
        <p:nvPicPr>
          <p:cNvPr id="37" name="Picture 36">
            <a:extLst>
              <a:ext uri="{FF2B5EF4-FFF2-40B4-BE49-F238E27FC236}">
                <a16:creationId xmlns:a16="http://schemas.microsoft.com/office/drawing/2014/main" id="{0EFBBA1E-391C-4982-9ED2-2DC3F04C99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8425" y="1594916"/>
            <a:ext cx="2863850" cy="4705352"/>
          </a:xfrm>
          <a:prstGeom prst="rect">
            <a:avLst/>
          </a:prstGeom>
        </p:spPr>
      </p:pic>
    </p:spTree>
    <p:extLst>
      <p:ext uri="{BB962C8B-B14F-4D97-AF65-F5344CB8AC3E}">
        <p14:creationId xmlns:p14="http://schemas.microsoft.com/office/powerpoint/2010/main" val="1669008426"/>
      </p:ext>
    </p:extLst>
  </p:cSld>
  <p:clrMapOvr>
    <a:masterClrMapping/>
  </p:clrMapOvr>
  <p:transition spd="med" advTm="3000">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lumOff val="15000"/>
              </a:schemeClr>
            </a:gs>
            <a:gs pos="31000">
              <a:schemeClr val="tx1">
                <a:lumMod val="75000"/>
                <a:lumOff val="25000"/>
              </a:schemeClr>
            </a:gs>
            <a:gs pos="63000">
              <a:schemeClr val="tx1">
                <a:lumMod val="65000"/>
                <a:lumOff val="35000"/>
              </a:schemeClr>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C7EB4D-3AA8-41C3-BF05-9AC4F3AE5199}"/>
              </a:ext>
            </a:extLst>
          </p:cNvPr>
          <p:cNvSpPr>
            <a:spLocks noChangeArrowheads="1"/>
          </p:cNvSpPr>
          <p:nvPr/>
        </p:nvSpPr>
        <p:spPr bwMode="auto">
          <a:xfrm>
            <a:off x="-19050" y="-238125"/>
            <a:ext cx="41402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204BE5B6-BC64-4DCB-88EE-B187FA092D9B}"/>
              </a:ext>
            </a:extLst>
          </p:cNvPr>
          <p:cNvSpPr txBox="1"/>
          <p:nvPr/>
        </p:nvSpPr>
        <p:spPr>
          <a:xfrm>
            <a:off x="409574" y="419107"/>
            <a:ext cx="4972051" cy="369332"/>
          </a:xfrm>
          <a:prstGeom prst="rect">
            <a:avLst/>
          </a:prstGeom>
          <a:noFill/>
        </p:spPr>
        <p:txBody>
          <a:bodyPr wrap="square" rtlCol="0">
            <a:spAutoFit/>
          </a:bodyPr>
          <a:lstStyle/>
          <a:p>
            <a:r>
              <a:rPr lang="en-IN" dirty="0">
                <a:solidFill>
                  <a:schemeClr val="tx2">
                    <a:lumMod val="60000"/>
                    <a:lumOff val="40000"/>
                  </a:schemeClr>
                </a:solidFill>
              </a:rPr>
              <a:t>PAGE: INFOSYS KNOWLEDGE INSTITUTE REPORT</a:t>
            </a:r>
          </a:p>
        </p:txBody>
      </p:sp>
      <p:pic>
        <p:nvPicPr>
          <p:cNvPr id="17" name="Picture 16">
            <a:extLst>
              <a:ext uri="{FF2B5EF4-FFF2-40B4-BE49-F238E27FC236}">
                <a16:creationId xmlns:a16="http://schemas.microsoft.com/office/drawing/2014/main" id="{A2D14B86-BA7D-407A-A49D-A2D852C22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 y="1228724"/>
            <a:ext cx="2857500" cy="4865644"/>
          </a:xfrm>
          <a:prstGeom prst="rect">
            <a:avLst/>
          </a:prstGeom>
        </p:spPr>
      </p:pic>
      <p:pic>
        <p:nvPicPr>
          <p:cNvPr id="19" name="Picture 18">
            <a:extLst>
              <a:ext uri="{FF2B5EF4-FFF2-40B4-BE49-F238E27FC236}">
                <a16:creationId xmlns:a16="http://schemas.microsoft.com/office/drawing/2014/main" id="{A58A55C0-CF58-4289-B3F9-C07F5AF2B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5385" y="1228724"/>
            <a:ext cx="2938115" cy="4865644"/>
          </a:xfrm>
          <a:prstGeom prst="rect">
            <a:avLst/>
          </a:prstGeom>
        </p:spPr>
      </p:pic>
      <p:pic>
        <p:nvPicPr>
          <p:cNvPr id="21" name="Picture 20">
            <a:extLst>
              <a:ext uri="{FF2B5EF4-FFF2-40B4-BE49-F238E27FC236}">
                <a16:creationId xmlns:a16="http://schemas.microsoft.com/office/drawing/2014/main" id="{55E12BBC-AEF4-45B3-8DF5-D50034D364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5285" y="1228724"/>
            <a:ext cx="2938115" cy="4865644"/>
          </a:xfrm>
          <a:prstGeom prst="rect">
            <a:avLst/>
          </a:prstGeom>
        </p:spPr>
      </p:pic>
      <p:pic>
        <p:nvPicPr>
          <p:cNvPr id="23" name="Picture 22">
            <a:extLst>
              <a:ext uri="{FF2B5EF4-FFF2-40B4-BE49-F238E27FC236}">
                <a16:creationId xmlns:a16="http://schemas.microsoft.com/office/drawing/2014/main" id="{5379E599-C60D-4495-BAB4-7B11BCB5FD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2878" y="1228724"/>
            <a:ext cx="2890722" cy="4865644"/>
          </a:xfrm>
          <a:prstGeom prst="rect">
            <a:avLst/>
          </a:prstGeom>
        </p:spPr>
      </p:pic>
    </p:spTree>
    <p:extLst>
      <p:ext uri="{BB962C8B-B14F-4D97-AF65-F5344CB8AC3E}">
        <p14:creationId xmlns:p14="http://schemas.microsoft.com/office/powerpoint/2010/main" val="4069087473"/>
      </p:ext>
    </p:extLst>
  </p:cSld>
  <p:clrMapOvr>
    <a:masterClrMapping/>
  </p:clrMapOvr>
  <p:transition spd="med" advTm="3000">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496</TotalTime>
  <Words>1423</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Bahnschrift Light</vt:lpstr>
      <vt:lpstr>Bodoni MT</vt:lpstr>
      <vt:lpstr>Book Antiqua</vt:lpstr>
      <vt:lpstr>Calibri</vt:lpstr>
      <vt:lpstr>Calibri Light</vt:lpstr>
      <vt:lpstr>Sitka Banner</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SOWMIYA RAVI</dc:creator>
  <cp:lastModifiedBy>SOWMIYA RAVI</cp:lastModifiedBy>
  <cp:revision>31</cp:revision>
  <dcterms:created xsi:type="dcterms:W3CDTF">2024-02-29T09:48:32Z</dcterms:created>
  <dcterms:modified xsi:type="dcterms:W3CDTF">2024-02-29T18:07:29Z</dcterms:modified>
</cp:coreProperties>
</file>