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ocuments\Sowmiya.S%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[Sowmiya.S Excel.xlsx]Sheet5!PivotTable4</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Sheet5!$B$4:$B$5</c:f>
              <c:strCache>
                <c:ptCount val="1"/>
                <c:pt idx="0">
                  <c:v>Fixed Term</c:v>
                </c:pt>
              </c:strCache>
            </c:strRef>
          </c:tx>
          <c:spPr>
            <a:solidFill>
              <a:schemeClr val="accent1"/>
            </a:solidFill>
            <a:ln>
              <a:noFill/>
            </a:ln>
            <a:effectLst/>
            <a:sp3d/>
          </c:spPr>
          <c:invertIfNegative val="0"/>
          <c:cat>
            <c:strRef>
              <c:f>Sheet5!$A$6:$A$19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Sheet5!$B$6:$B$19</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CC36-477A-A6A6-3FADD67E6F5C}"/>
            </c:ext>
          </c:extLst>
        </c:ser>
        <c:ser>
          <c:idx val="1"/>
          <c:order val="1"/>
          <c:tx>
            <c:strRef>
              <c:f>Sheet5!$C$4:$C$5</c:f>
              <c:strCache>
                <c:ptCount val="1"/>
                <c:pt idx="0">
                  <c:v>Permanent</c:v>
                </c:pt>
              </c:strCache>
            </c:strRef>
          </c:tx>
          <c:spPr>
            <a:solidFill>
              <a:schemeClr val="accent2"/>
            </a:solidFill>
            <a:ln>
              <a:noFill/>
            </a:ln>
            <a:effectLst/>
            <a:sp3d/>
          </c:spPr>
          <c:invertIfNegative val="0"/>
          <c:cat>
            <c:strRef>
              <c:f>Sheet5!$A$6:$A$19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Sheet5!$C$6:$C$19</c:f>
              <c:numCache>
                <c:formatCode>General</c:formatCode>
                <c:ptCount val="13"/>
                <c:pt idx="0">
                  <c:v>13</c:v>
                </c:pt>
                <c:pt idx="1">
                  <c:v>15</c:v>
                </c:pt>
                <c:pt idx="2">
                  <c:v>6</c:v>
                </c:pt>
                <c:pt idx="3">
                  <c:v>7</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1-CC36-477A-A6A6-3FADD67E6F5C}"/>
            </c:ext>
          </c:extLst>
        </c:ser>
        <c:ser>
          <c:idx val="2"/>
          <c:order val="2"/>
          <c:tx>
            <c:strRef>
              <c:f>Sheet5!$D$4:$D$5</c:f>
              <c:strCache>
                <c:ptCount val="1"/>
                <c:pt idx="0">
                  <c:v>Temporary</c:v>
                </c:pt>
              </c:strCache>
            </c:strRef>
          </c:tx>
          <c:spPr>
            <a:solidFill>
              <a:schemeClr val="accent3"/>
            </a:solidFill>
            <a:ln>
              <a:noFill/>
            </a:ln>
            <a:effectLst/>
            <a:sp3d/>
          </c:spPr>
          <c:invertIfNegative val="0"/>
          <c:cat>
            <c:strRef>
              <c:f>Sheet5!$A$6:$A$19</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Sheet5!$D$6:$D$19</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9</c:v>
                </c:pt>
              </c:numCache>
            </c:numRef>
          </c:val>
          <c:extLst>
            <c:ext xmlns:c16="http://schemas.microsoft.com/office/drawing/2014/chart" uri="{C3380CC4-5D6E-409C-BE32-E72D297353CC}">
              <c16:uniqueId val="{00000002-CC36-477A-A6A6-3FADD67E6F5C}"/>
            </c:ext>
          </c:extLst>
        </c:ser>
        <c:dLbls>
          <c:showLegendKey val="0"/>
          <c:showVal val="0"/>
          <c:showCatName val="0"/>
          <c:showSerName val="0"/>
          <c:showPercent val="0"/>
          <c:showBubbleSize val="0"/>
        </c:dLbls>
        <c:gapWidth val="150"/>
        <c:shape val="box"/>
        <c:axId val="449799600"/>
        <c:axId val="449802064"/>
        <c:axId val="0"/>
      </c:bar3DChart>
      <c:catAx>
        <c:axId val="4497996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802064"/>
        <c:crosses val="autoZero"/>
        <c:auto val="1"/>
        <c:lblAlgn val="ctr"/>
        <c:lblOffset val="100"/>
        <c:noMultiLvlLbl val="0"/>
      </c:catAx>
      <c:valAx>
        <c:axId val="4498020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799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A3B97D-2107-4CE7-B5DB-AE7322D23A81}" type="datetimeFigureOut">
              <a:rPr lang="en-US" smtClean="0"/>
              <a:t>8/30/2024</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923561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3B97D-2107-4CE7-B5DB-AE7322D23A81}"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2867353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3B97D-2107-4CE7-B5DB-AE7322D23A81}"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1730781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3B97D-2107-4CE7-B5DB-AE7322D23A81}"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E2A-EACD-4B08-82C0-CCB87B9A5AA7}"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906437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3B97D-2107-4CE7-B5DB-AE7322D23A81}"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3624718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3B97D-2107-4CE7-B5DB-AE7322D23A81}"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1047986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3B97D-2107-4CE7-B5DB-AE7322D23A81}" type="datetimeFigureOut">
              <a:rPr lang="en-US" smtClean="0"/>
              <a:t>8/30/2024</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2001951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3B97D-2107-4CE7-B5DB-AE7322D23A81}"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4275651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3B97D-2107-4CE7-B5DB-AE7322D23A81}"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156249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A3B97D-2107-4CE7-B5DB-AE7322D23A81}" type="datetimeFigureOut">
              <a:rPr lang="en-US" smtClean="0"/>
              <a:t>8/30/2024</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4219277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3B97D-2107-4CE7-B5DB-AE7322D23A81}"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140569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3B97D-2107-4CE7-B5DB-AE7322D23A81}"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392073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3B97D-2107-4CE7-B5DB-AE7322D23A81}"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7177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3B97D-2107-4CE7-B5DB-AE7322D23A81}"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3463998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3B97D-2107-4CE7-B5DB-AE7322D23A81}"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301701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3B97D-2107-4CE7-B5DB-AE7322D23A81}"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121687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3B97D-2107-4CE7-B5DB-AE7322D23A81}"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62E2A-EACD-4B08-82C0-CCB87B9A5AA7}" type="slidenum">
              <a:rPr lang="en-US" smtClean="0"/>
              <a:t>‹#›</a:t>
            </a:fld>
            <a:endParaRPr lang="en-US"/>
          </a:p>
        </p:txBody>
      </p:sp>
    </p:spTree>
    <p:extLst>
      <p:ext uri="{BB962C8B-B14F-4D97-AF65-F5344CB8AC3E}">
        <p14:creationId xmlns:p14="http://schemas.microsoft.com/office/powerpoint/2010/main" val="415251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3B97D-2107-4CE7-B5DB-AE7322D23A81}" type="datetimeFigureOut">
              <a:rPr lang="en-US" smtClean="0"/>
              <a:t>8/30/2024</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0F62E2A-EACD-4B08-82C0-CCB87B9A5AA7}" type="slidenum">
              <a:rPr lang="en-US" smtClean="0"/>
              <a:t>‹#›</a:t>
            </a:fld>
            <a:endParaRPr lang="en-US"/>
          </a:p>
        </p:txBody>
      </p:sp>
    </p:spTree>
    <p:extLst>
      <p:ext uri="{BB962C8B-B14F-4D97-AF65-F5344CB8AC3E}">
        <p14:creationId xmlns:p14="http://schemas.microsoft.com/office/powerpoint/2010/main" val="147116377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371600"/>
            <a:ext cx="7162800" cy="3048000"/>
          </a:xfrm>
        </p:spPr>
        <p:txBody>
          <a:bodyPr>
            <a:normAutofit/>
          </a:bodyPr>
          <a:lstStyle/>
          <a:p>
            <a:r>
              <a:rPr lang="en-US" sz="1800" dirty="0">
                <a:solidFill>
                  <a:schemeClr val="bg2"/>
                </a:solidFill>
              </a:rPr>
              <a:t>NAME: SOWMIYA S</a:t>
            </a:r>
            <a:br>
              <a:rPr lang="en-US" sz="1800" dirty="0">
                <a:solidFill>
                  <a:schemeClr val="bg2"/>
                </a:solidFill>
              </a:rPr>
            </a:br>
            <a:br>
              <a:rPr lang="en-US" sz="1800" dirty="0">
                <a:solidFill>
                  <a:schemeClr val="bg2"/>
                </a:solidFill>
              </a:rPr>
            </a:br>
            <a:r>
              <a:rPr lang="en-US" sz="1800" dirty="0">
                <a:solidFill>
                  <a:schemeClr val="bg2"/>
                </a:solidFill>
              </a:rPr>
              <a:t>REGISTER NO: 312209941</a:t>
            </a:r>
            <a:br>
              <a:rPr lang="en-US" sz="1800" dirty="0">
                <a:solidFill>
                  <a:schemeClr val="bg2"/>
                </a:solidFill>
              </a:rPr>
            </a:br>
            <a:br>
              <a:rPr lang="en-US" sz="1800" dirty="0">
                <a:solidFill>
                  <a:schemeClr val="bg2"/>
                </a:solidFill>
              </a:rPr>
            </a:br>
            <a:r>
              <a:rPr lang="en-US" sz="1800" dirty="0">
                <a:solidFill>
                  <a:schemeClr val="bg2"/>
                </a:solidFill>
              </a:rPr>
              <a:t>DEPARTMENT: B.COM BANK MANAGEMENT</a:t>
            </a:r>
            <a:br>
              <a:rPr lang="en-US" sz="1800" dirty="0">
                <a:solidFill>
                  <a:schemeClr val="bg2"/>
                </a:solidFill>
              </a:rPr>
            </a:br>
            <a:br>
              <a:rPr lang="en-US" sz="1800" dirty="0">
                <a:solidFill>
                  <a:schemeClr val="bg2"/>
                </a:solidFill>
              </a:rPr>
            </a:br>
            <a:r>
              <a:rPr lang="en-US" sz="1800" dirty="0">
                <a:solidFill>
                  <a:schemeClr val="bg2"/>
                </a:solidFill>
              </a:rPr>
              <a:t>COLLEGE: VALLIAMMAL COLLEGE FOR WOMEN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lumMod val="75000"/>
                  </a:schemeClr>
                </a:solidFill>
              </a:rPr>
              <a:t>MODELLING</a:t>
            </a:r>
          </a:p>
        </p:txBody>
      </p:sp>
      <p:sp>
        <p:nvSpPr>
          <p:cNvPr id="3" name="Content Placeholder 2"/>
          <p:cNvSpPr>
            <a:spLocks noGrp="1"/>
          </p:cNvSpPr>
          <p:nvPr>
            <p:ph idx="1"/>
          </p:nvPr>
        </p:nvSpPr>
        <p:spPr>
          <a:xfrm>
            <a:off x="685800" y="1905000"/>
            <a:ext cx="7599759" cy="3886201"/>
          </a:xfrm>
        </p:spPr>
        <p:txBody>
          <a:bodyPr>
            <a:noAutofit/>
          </a:bodyPr>
          <a:lstStyle/>
          <a:p>
            <a:pPr>
              <a:buFont typeface="Wingdings" pitchFamily="2" charset="2"/>
              <a:buChar char="Ø"/>
            </a:pPr>
            <a:r>
              <a:rPr lang="en-US" sz="1400" dirty="0">
                <a:solidFill>
                  <a:schemeClr val="accent3">
                    <a:lumMod val="75000"/>
                  </a:schemeClr>
                </a:solidFill>
              </a:rPr>
              <a:t>DATA COLLECTION  </a:t>
            </a:r>
          </a:p>
          <a:p>
            <a:pPr>
              <a:buFont typeface="Arial" pitchFamily="34" charset="0"/>
              <a:buChar char="•"/>
            </a:pPr>
            <a:r>
              <a:rPr lang="en-US" sz="1400" dirty="0">
                <a:solidFill>
                  <a:schemeClr val="bg2"/>
                </a:solidFill>
              </a:rPr>
              <a:t>Identification</a:t>
            </a:r>
          </a:p>
          <a:p>
            <a:pPr>
              <a:buFont typeface="Arial" pitchFamily="34" charset="0"/>
              <a:buChar char="•"/>
            </a:pPr>
            <a:r>
              <a:rPr lang="en-US" sz="1400" dirty="0">
                <a:solidFill>
                  <a:schemeClr val="bg2"/>
                </a:solidFill>
              </a:rPr>
              <a:t>Gathering</a:t>
            </a:r>
          </a:p>
          <a:p>
            <a:pPr>
              <a:buFont typeface="Arial" pitchFamily="34" charset="0"/>
              <a:buChar char="•"/>
            </a:pPr>
            <a:r>
              <a:rPr lang="en-US" sz="1400" dirty="0">
                <a:solidFill>
                  <a:schemeClr val="bg2"/>
                </a:solidFill>
              </a:rPr>
              <a:t>Preparation</a:t>
            </a:r>
          </a:p>
          <a:p>
            <a:pPr>
              <a:buFont typeface="Wingdings" pitchFamily="2" charset="2"/>
              <a:buChar char="Ø"/>
            </a:pPr>
            <a:r>
              <a:rPr lang="en-US" sz="1400" dirty="0">
                <a:solidFill>
                  <a:schemeClr val="accent3">
                    <a:lumMod val="75000"/>
                  </a:schemeClr>
                </a:solidFill>
              </a:rPr>
              <a:t>DATA CLEANING</a:t>
            </a:r>
          </a:p>
          <a:p>
            <a:pPr>
              <a:buFont typeface="Arial" pitchFamily="34" charset="0"/>
              <a:buChar char="•"/>
            </a:pPr>
            <a:r>
              <a:rPr lang="en-US" sz="1400" dirty="0">
                <a:solidFill>
                  <a:schemeClr val="bg2"/>
                </a:solidFill>
              </a:rPr>
              <a:t>Standardization</a:t>
            </a:r>
          </a:p>
          <a:p>
            <a:pPr>
              <a:buFont typeface="Arial" pitchFamily="34" charset="0"/>
              <a:buChar char="•"/>
            </a:pPr>
            <a:r>
              <a:rPr lang="en-US" sz="1400" dirty="0">
                <a:solidFill>
                  <a:schemeClr val="bg2"/>
                </a:solidFill>
              </a:rPr>
              <a:t>Correction</a:t>
            </a:r>
          </a:p>
          <a:p>
            <a:pPr>
              <a:buFont typeface="Arial" pitchFamily="34" charset="0"/>
              <a:buChar char="•"/>
            </a:pPr>
            <a:r>
              <a:rPr lang="en-US" sz="1400" dirty="0">
                <a:solidFill>
                  <a:schemeClr val="bg2"/>
                </a:solidFill>
              </a:rPr>
              <a:t>Validation</a:t>
            </a:r>
          </a:p>
          <a:p>
            <a:pPr>
              <a:buFont typeface="Wingdings" pitchFamily="2" charset="2"/>
              <a:buChar char="Ø"/>
            </a:pPr>
            <a:r>
              <a:rPr lang="en-US" sz="1400" dirty="0">
                <a:solidFill>
                  <a:srgbClr val="C00000"/>
                </a:solidFill>
              </a:rPr>
              <a:t>SUMMARY</a:t>
            </a:r>
          </a:p>
          <a:p>
            <a:pPr>
              <a:buFont typeface="Arial" pitchFamily="34" charset="0"/>
              <a:buChar char="•"/>
            </a:pPr>
            <a:r>
              <a:rPr lang="en-US" sz="1400" dirty="0"/>
              <a:t>Data analysis involves examining ,transforming and modeling data to extract insights , identify patterns ,and support decision -making.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1143000"/>
          </a:xfrm>
        </p:spPr>
        <p:txBody>
          <a:bodyPr/>
          <a:lstStyle/>
          <a:p>
            <a:r>
              <a:rPr lang="en-US" dirty="0">
                <a:solidFill>
                  <a:schemeClr val="accent3">
                    <a:lumMod val="75000"/>
                  </a:schemeClr>
                </a:solidFill>
              </a:rPr>
              <a:t>RESULT</a:t>
            </a:r>
          </a:p>
        </p:txBody>
      </p:sp>
      <p:graphicFrame>
        <p:nvGraphicFramePr>
          <p:cNvPr id="7" name="Content Placeholder 6">
            <a:extLst>
              <a:ext uri="{FF2B5EF4-FFF2-40B4-BE49-F238E27FC236}">
                <a16:creationId xmlns:a16="http://schemas.microsoft.com/office/drawing/2014/main" id="{80AB9482-1565-20E4-2D4E-BD52CFB81798}"/>
              </a:ext>
            </a:extLst>
          </p:cNvPr>
          <p:cNvGraphicFramePr>
            <a:graphicFrameLocks noGrp="1"/>
          </p:cNvGraphicFramePr>
          <p:nvPr>
            <p:ph idx="1"/>
            <p:extLst>
              <p:ext uri="{D42A27DB-BD31-4B8C-83A1-F6EECF244321}">
                <p14:modId xmlns:p14="http://schemas.microsoft.com/office/powerpoint/2010/main" val="2436620945"/>
              </p:ext>
            </p:extLst>
          </p:nvPr>
        </p:nvGraphicFramePr>
        <p:xfrm>
          <a:off x="855663" y="1447800"/>
          <a:ext cx="74295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1143000"/>
          </a:xfrm>
        </p:spPr>
        <p:txBody>
          <a:bodyPr/>
          <a:lstStyle/>
          <a:p>
            <a:r>
              <a:rPr lang="en-US" dirty="0">
                <a:solidFill>
                  <a:schemeClr val="accent3">
                    <a:lumMod val="75000"/>
                  </a:schemeClr>
                </a:solidFill>
              </a:rPr>
              <a:t>CONCLUSION</a:t>
            </a:r>
          </a:p>
        </p:txBody>
      </p:sp>
      <p:sp>
        <p:nvSpPr>
          <p:cNvPr id="3" name="Content Placeholder 2"/>
          <p:cNvSpPr>
            <a:spLocks noGrp="1"/>
          </p:cNvSpPr>
          <p:nvPr>
            <p:ph idx="1"/>
          </p:nvPr>
        </p:nvSpPr>
        <p:spPr/>
        <p:txBody>
          <a:bodyPr>
            <a:normAutofit fontScale="85000" lnSpcReduction="20000"/>
          </a:bodyPr>
          <a:lstStyle/>
          <a:p>
            <a:pPr>
              <a:lnSpc>
                <a:spcPct val="100000"/>
              </a:lnSpc>
            </a:pPr>
            <a:r>
              <a:rPr lang="en-IN" spc="-1" dirty="0">
                <a:solidFill>
                  <a:schemeClr val="bg2"/>
                </a:solidFill>
                <a:latin typeface="Bodoni MT" panose="02070603080606020203"/>
              </a:rPr>
              <a:t> IN CONCLUSION, the employee data analysis conducted using Excel </a:t>
            </a:r>
            <a:endParaRPr lang="en-IN" spc="-1" dirty="0">
              <a:solidFill>
                <a:schemeClr val="bg2"/>
              </a:solidFill>
              <a:latin typeface="Arial" panose="020B0604020202020204"/>
            </a:endParaRPr>
          </a:p>
          <a:p>
            <a:pPr>
              <a:lnSpc>
                <a:spcPct val="100000"/>
              </a:lnSpc>
            </a:pPr>
            <a:r>
              <a:rPr lang="en-IN" spc="-1" dirty="0">
                <a:solidFill>
                  <a:schemeClr val="bg2"/>
                </a:solidFill>
                <a:latin typeface="Bodoni MT" panose="02070603080606020203"/>
              </a:rPr>
              <a:t>    Provided valuable insights into workforce trends enabling more </a:t>
            </a:r>
            <a:endParaRPr lang="en-IN" spc="-1" dirty="0">
              <a:solidFill>
                <a:schemeClr val="bg2"/>
              </a:solidFill>
              <a:latin typeface="Arial" panose="020B0604020202020204"/>
            </a:endParaRPr>
          </a:p>
          <a:p>
            <a:pPr>
              <a:lnSpc>
                <a:spcPct val="100000"/>
              </a:lnSpc>
            </a:pPr>
            <a:r>
              <a:rPr lang="en-IN" spc="-1" dirty="0">
                <a:solidFill>
                  <a:schemeClr val="bg2"/>
                </a:solidFill>
                <a:latin typeface="Bodoni MT" panose="02070603080606020203"/>
              </a:rPr>
              <a:t>    Informed decision-making.         </a:t>
            </a:r>
            <a:endParaRPr lang="en-IN" spc="-1" dirty="0">
              <a:solidFill>
                <a:schemeClr val="bg2"/>
              </a:solidFill>
              <a:latin typeface="Arial" panose="020B0604020202020204"/>
            </a:endParaRPr>
          </a:p>
          <a:p>
            <a:pPr>
              <a:lnSpc>
                <a:spcPct val="100000"/>
              </a:lnSpc>
            </a:pPr>
            <a:r>
              <a:rPr lang="en-IN" spc="-1" dirty="0">
                <a:solidFill>
                  <a:schemeClr val="bg2"/>
                </a:solidFill>
                <a:latin typeface="Bodoni MT" panose="02070603080606020203"/>
              </a:rPr>
              <a:t>           The use of Excel allowed efficient data organization, visualization</a:t>
            </a:r>
            <a:endParaRPr lang="en-IN" spc="-1" dirty="0">
              <a:solidFill>
                <a:schemeClr val="bg2"/>
              </a:solidFill>
              <a:latin typeface="Arial" panose="020B0604020202020204"/>
            </a:endParaRPr>
          </a:p>
          <a:p>
            <a:pPr>
              <a:lnSpc>
                <a:spcPct val="100000"/>
              </a:lnSpc>
            </a:pPr>
            <a:r>
              <a:rPr lang="en-IN" spc="-1" dirty="0">
                <a:solidFill>
                  <a:schemeClr val="bg2"/>
                </a:solidFill>
                <a:latin typeface="Bodoni MT" panose="02070603080606020203"/>
              </a:rPr>
              <a:t>    and reporting,   ultimately helping to enhance HR strategies, improve</a:t>
            </a:r>
            <a:endParaRPr lang="en-IN" spc="-1" dirty="0">
              <a:solidFill>
                <a:schemeClr val="bg2"/>
              </a:solidFill>
              <a:latin typeface="Arial" panose="020B0604020202020204"/>
            </a:endParaRPr>
          </a:p>
          <a:p>
            <a:pPr>
              <a:lnSpc>
                <a:spcPct val="100000"/>
              </a:lnSpc>
            </a:pPr>
            <a:r>
              <a:rPr lang="en-IN" spc="-1" dirty="0">
                <a:solidFill>
                  <a:schemeClr val="bg2"/>
                </a:solidFill>
                <a:latin typeface="Bodoni MT" panose="02070603080606020203"/>
              </a:rPr>
              <a:t>    and employee satisfaction and optimize overall organizational </a:t>
            </a:r>
            <a:endParaRPr lang="en-IN" spc="-1" dirty="0">
              <a:solidFill>
                <a:schemeClr val="bg2"/>
              </a:solidFill>
              <a:latin typeface="Arial" panose="020B0604020202020204"/>
            </a:endParaRPr>
          </a:p>
          <a:p>
            <a:pPr>
              <a:lnSpc>
                <a:spcPct val="100000"/>
              </a:lnSpc>
            </a:pPr>
            <a:r>
              <a:rPr lang="en-IN" spc="-1" dirty="0">
                <a:solidFill>
                  <a:schemeClr val="bg2"/>
                </a:solidFill>
                <a:latin typeface="Bodoni MT" panose="02070603080606020203"/>
              </a:rPr>
              <a:t>    performance.         </a:t>
            </a:r>
            <a:endParaRPr lang="en-IN" spc="-1" dirty="0">
              <a:solidFill>
                <a:schemeClr val="bg2"/>
              </a:solidFill>
              <a:latin typeface="Arial" panose="020B0604020202020204"/>
            </a:endParaRPr>
          </a:p>
          <a:p>
            <a:endParaRPr lang="en-US"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PROJECT TITLE</a:t>
            </a:r>
          </a:p>
        </p:txBody>
      </p:sp>
      <p:sp>
        <p:nvSpPr>
          <p:cNvPr id="3" name="Content Placeholder 2"/>
          <p:cNvSpPr>
            <a:spLocks noGrp="1"/>
          </p:cNvSpPr>
          <p:nvPr>
            <p:ph idx="1"/>
          </p:nvPr>
        </p:nvSpPr>
        <p:spPr>
          <a:xfrm>
            <a:off x="228600" y="838200"/>
            <a:ext cx="9144000" cy="3124200"/>
          </a:xfrm>
        </p:spPr>
        <p:txBody>
          <a:bodyPr>
            <a:normAutofit/>
          </a:bodyPr>
          <a:lstStyle/>
          <a:p>
            <a:pPr>
              <a:buNone/>
            </a:pPr>
            <a:endParaRPr lang="en-US" sz="1800" dirty="0">
              <a:solidFill>
                <a:schemeClr val="accent2">
                  <a:lumMod val="60000"/>
                  <a:lumOff val="40000"/>
                </a:schemeClr>
              </a:solidFill>
            </a:endParaRPr>
          </a:p>
          <a:p>
            <a:pPr>
              <a:buNone/>
            </a:pPr>
            <a:r>
              <a:rPr lang="en-US" sz="1800" dirty="0">
                <a:solidFill>
                  <a:schemeClr val="accent2">
                    <a:lumMod val="60000"/>
                    <a:lumOff val="40000"/>
                  </a:schemeClr>
                </a:solidFill>
              </a:rPr>
              <a:t>		</a:t>
            </a:r>
          </a:p>
          <a:p>
            <a:pPr>
              <a:buNone/>
            </a:pPr>
            <a:endParaRPr lang="en-US" sz="1800" dirty="0">
              <a:solidFill>
                <a:schemeClr val="accent2">
                  <a:lumMod val="60000"/>
                  <a:lumOff val="40000"/>
                </a:schemeClr>
              </a:solidFill>
            </a:endParaRPr>
          </a:p>
          <a:p>
            <a:pPr>
              <a:buNone/>
            </a:pPr>
            <a:r>
              <a:rPr lang="en-US" sz="3600" dirty="0">
                <a:solidFill>
                  <a:schemeClr val="bg2"/>
                </a:solidFill>
              </a:rPr>
              <a:t>EMPLOYEE PERFORMANCE ANALYSIS USING  EXCEL     </a:t>
            </a:r>
          </a:p>
        </p:txBody>
      </p:sp>
      <p:pic>
        <p:nvPicPr>
          <p:cNvPr id="4" name="Picture 3" descr="WhatsApp Image 2024-08-29 at 12.06.22 PM (1).jpeg"/>
          <p:cNvPicPr>
            <a:picLocks noChangeAspect="1"/>
          </p:cNvPicPr>
          <p:nvPr/>
        </p:nvPicPr>
        <p:blipFill>
          <a:blip r:embed="rId2"/>
          <a:stretch>
            <a:fillRect/>
          </a:stretch>
        </p:blipFill>
        <p:spPr>
          <a:xfrm>
            <a:off x="533400" y="3886200"/>
            <a:ext cx="2590800" cy="2743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AGENDA</a:t>
            </a: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v"/>
            </a:pPr>
            <a:r>
              <a:rPr lang="en-US" dirty="0">
                <a:solidFill>
                  <a:schemeClr val="bg2"/>
                </a:solidFill>
              </a:rPr>
              <a:t>PROBLEM STATEMENT</a:t>
            </a:r>
          </a:p>
          <a:p>
            <a:pPr>
              <a:buFont typeface="Wingdings" pitchFamily="2" charset="2"/>
              <a:buChar char="v"/>
            </a:pPr>
            <a:r>
              <a:rPr lang="en-US" dirty="0">
                <a:solidFill>
                  <a:schemeClr val="bg2"/>
                </a:solidFill>
              </a:rPr>
              <a:t>PROJECT OVERVIEW</a:t>
            </a:r>
          </a:p>
          <a:p>
            <a:pPr>
              <a:buFont typeface="Wingdings" pitchFamily="2" charset="2"/>
              <a:buChar char="v"/>
            </a:pPr>
            <a:r>
              <a:rPr lang="en-US" dirty="0">
                <a:solidFill>
                  <a:schemeClr val="bg2"/>
                </a:solidFill>
              </a:rPr>
              <a:t>END USERS</a:t>
            </a:r>
          </a:p>
          <a:p>
            <a:pPr>
              <a:buFont typeface="Wingdings" pitchFamily="2" charset="2"/>
              <a:buChar char="v"/>
            </a:pPr>
            <a:r>
              <a:rPr lang="en-US" dirty="0">
                <a:solidFill>
                  <a:schemeClr val="bg2"/>
                </a:solidFill>
              </a:rPr>
              <a:t>OUR SOLUTION AND PROPOSITION</a:t>
            </a:r>
          </a:p>
          <a:p>
            <a:pPr>
              <a:buFont typeface="Wingdings" pitchFamily="2" charset="2"/>
              <a:buChar char="v"/>
            </a:pPr>
            <a:r>
              <a:rPr lang="en-US" dirty="0">
                <a:solidFill>
                  <a:schemeClr val="bg2"/>
                </a:solidFill>
              </a:rPr>
              <a:t>DATA SET DESCRIPTION</a:t>
            </a:r>
          </a:p>
          <a:p>
            <a:pPr>
              <a:buFont typeface="Wingdings" pitchFamily="2" charset="2"/>
              <a:buChar char="v"/>
            </a:pPr>
            <a:r>
              <a:rPr lang="en-US" dirty="0">
                <a:solidFill>
                  <a:schemeClr val="bg2"/>
                </a:solidFill>
              </a:rPr>
              <a:t>MODELLING APPROACH</a:t>
            </a:r>
          </a:p>
          <a:p>
            <a:pPr>
              <a:buFont typeface="Wingdings" pitchFamily="2" charset="2"/>
              <a:buChar char="v"/>
            </a:pPr>
            <a:r>
              <a:rPr lang="en-US" dirty="0">
                <a:solidFill>
                  <a:schemeClr val="bg2"/>
                </a:solidFill>
              </a:rPr>
              <a:t>RESULTS AND DISCUSSION</a:t>
            </a:r>
          </a:p>
          <a:p>
            <a:pPr>
              <a:buFont typeface="Wingdings" pitchFamily="2" charset="2"/>
              <a:buChar char="v"/>
            </a:pPr>
            <a:r>
              <a:rPr lang="en-US" dirty="0">
                <a:solidFill>
                  <a:schemeClr val="bg2"/>
                </a:solidFill>
              </a:rPr>
              <a:t>CONCUSION</a:t>
            </a:r>
          </a:p>
        </p:txBody>
      </p:sp>
      <p:pic>
        <p:nvPicPr>
          <p:cNvPr id="5" name="Picture 4">
            <a:extLst>
              <a:ext uri="{FF2B5EF4-FFF2-40B4-BE49-F238E27FC236}">
                <a16:creationId xmlns:a16="http://schemas.microsoft.com/office/drawing/2014/main" id="{FCFC56AE-E336-3E80-00FF-D9AA1AFE1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3733800"/>
            <a:ext cx="2897944" cy="27150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PROBLEM STATMENT</a:t>
            </a:r>
          </a:p>
        </p:txBody>
      </p:sp>
      <p:sp>
        <p:nvSpPr>
          <p:cNvPr id="3" name="Content Placeholder 2"/>
          <p:cNvSpPr>
            <a:spLocks noGrp="1"/>
          </p:cNvSpPr>
          <p:nvPr>
            <p:ph idx="1"/>
          </p:nvPr>
        </p:nvSpPr>
        <p:spPr>
          <a:xfrm>
            <a:off x="457200" y="1676400"/>
            <a:ext cx="7828359" cy="4114801"/>
          </a:xfrm>
        </p:spPr>
        <p:txBody>
          <a:bodyPr/>
          <a:lstStyle/>
          <a:p>
            <a:pPr>
              <a:buFont typeface="Wingdings" pitchFamily="2" charset="2"/>
              <a:buChar char="Ø"/>
            </a:pPr>
            <a:r>
              <a:rPr lang="en-US" dirty="0">
                <a:solidFill>
                  <a:schemeClr val="bg2"/>
                </a:solidFill>
              </a:rPr>
              <a:t>To write a problem statement on employee performance, you need to identify the specific area of performance that is problematic, such as low productivity, high absenteeism, or poor quality of work.</a:t>
            </a:r>
          </a:p>
          <a:p>
            <a:pPr>
              <a:buFont typeface="Wingdings" pitchFamily="2" charset="2"/>
              <a:buChar char="Ø"/>
            </a:pPr>
            <a:r>
              <a:rPr lang="en-US" dirty="0">
                <a:solidFill>
                  <a:schemeClr val="bg2"/>
                </a:solidFill>
              </a:rPr>
              <a:t>It is effectively  </a:t>
            </a:r>
            <a:r>
              <a:rPr lang="en-US" dirty="0" err="1">
                <a:solidFill>
                  <a:schemeClr val="bg2"/>
                </a:solidFill>
              </a:rPr>
              <a:t>indentified</a:t>
            </a:r>
            <a:r>
              <a:rPr lang="en-US" dirty="0">
                <a:solidFill>
                  <a:schemeClr val="bg2"/>
                </a:solidFill>
              </a:rPr>
              <a:t> through key trends of PIVOT table</a:t>
            </a:r>
          </a:p>
        </p:txBody>
      </p:sp>
      <p:pic>
        <p:nvPicPr>
          <p:cNvPr id="4" name="Picture 3">
            <a:extLst>
              <a:ext uri="{FF2B5EF4-FFF2-40B4-BE49-F238E27FC236}">
                <a16:creationId xmlns:a16="http://schemas.microsoft.com/office/drawing/2014/main" id="{8A6438CB-8D30-1BCE-8E24-B9DC9E013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556" y="4164036"/>
            <a:ext cx="3043115" cy="25743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Project overview</a:t>
            </a:r>
          </a:p>
        </p:txBody>
      </p:sp>
      <p:sp>
        <p:nvSpPr>
          <p:cNvPr id="3" name="Content Placeholder 2"/>
          <p:cNvSpPr>
            <a:spLocks noGrp="1"/>
          </p:cNvSpPr>
          <p:nvPr>
            <p:ph idx="1"/>
          </p:nvPr>
        </p:nvSpPr>
        <p:spPr/>
        <p:txBody>
          <a:bodyPr/>
          <a:lstStyle/>
          <a:p>
            <a:pPr>
              <a:buFont typeface="Wingdings" pitchFamily="2" charset="2"/>
              <a:buChar char="Ø"/>
            </a:pPr>
            <a:r>
              <a:rPr lang="en-US" dirty="0">
                <a:solidFill>
                  <a:schemeClr val="bg2"/>
                </a:solidFill>
              </a:rPr>
              <a:t>Employee performance analysis involves evaluating various metrics such as productivity, efficiency, and output quality to assess individual and team performance. By leveraging data analytics, organizations can identify top performers, areas for improvement, and potential training needs.</a:t>
            </a:r>
          </a:p>
          <a:p>
            <a:pPr>
              <a:buFont typeface="Wingdings" pitchFamily="2" charset="2"/>
              <a:buChar char="Ø"/>
            </a:pPr>
            <a:endParaRPr lang="en-US"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End users</a:t>
            </a:r>
          </a:p>
        </p:txBody>
      </p:sp>
      <p:sp>
        <p:nvSpPr>
          <p:cNvPr id="3" name="Content Placeholder 2"/>
          <p:cNvSpPr>
            <a:spLocks noGrp="1"/>
          </p:cNvSpPr>
          <p:nvPr>
            <p:ph idx="1"/>
          </p:nvPr>
        </p:nvSpPr>
        <p:spPr/>
        <p:txBody>
          <a:bodyPr/>
          <a:lstStyle/>
          <a:p>
            <a:pPr>
              <a:buFont typeface="Wingdings" pitchFamily="2" charset="2"/>
              <a:buChar char="Ø"/>
            </a:pPr>
            <a:r>
              <a:rPr lang="en-US" dirty="0">
                <a:solidFill>
                  <a:schemeClr val="bg2"/>
                </a:solidFill>
              </a:rPr>
              <a:t>Summarize the areas in which the employee has excelled, either individually or on a team, and express  sincere appreciation for a job well done.</a:t>
            </a:r>
          </a:p>
        </p:txBody>
      </p:sp>
      <p:pic>
        <p:nvPicPr>
          <p:cNvPr id="4" name="Picture 3" descr="WhatsApp Image 2024-08-29 at 12.17.25 PM.jpeg"/>
          <p:cNvPicPr>
            <a:picLocks noChangeAspect="1"/>
          </p:cNvPicPr>
          <p:nvPr/>
        </p:nvPicPr>
        <p:blipFill>
          <a:blip r:embed="rId2"/>
          <a:stretch>
            <a:fillRect/>
          </a:stretch>
        </p:blipFill>
        <p:spPr>
          <a:xfrm>
            <a:off x="3733800" y="3886200"/>
            <a:ext cx="3817374" cy="2514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Our solution and its value proposition</a:t>
            </a:r>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Ø"/>
            </a:pPr>
            <a:r>
              <a:rPr lang="en-US" dirty="0">
                <a:solidFill>
                  <a:schemeClr val="bg2"/>
                </a:solidFill>
              </a:rPr>
              <a:t>Conditional formatting –highlights missing cells</a:t>
            </a:r>
          </a:p>
          <a:p>
            <a:pPr>
              <a:buFont typeface="Wingdings" pitchFamily="2" charset="2"/>
              <a:buChar char="Ø"/>
            </a:pPr>
            <a:endParaRPr lang="en-US" dirty="0">
              <a:solidFill>
                <a:schemeClr val="bg2"/>
              </a:solidFill>
            </a:endParaRPr>
          </a:p>
          <a:p>
            <a:pPr>
              <a:buFont typeface="Wingdings" pitchFamily="2" charset="2"/>
              <a:buChar char="Ø"/>
            </a:pPr>
            <a:r>
              <a:rPr lang="en-US" dirty="0">
                <a:solidFill>
                  <a:schemeClr val="bg2"/>
                </a:solidFill>
              </a:rPr>
              <a:t>Filter- helps to remove the empty cells</a:t>
            </a:r>
          </a:p>
          <a:p>
            <a:pPr>
              <a:buNone/>
            </a:pPr>
            <a:endParaRPr lang="en-US" dirty="0">
              <a:solidFill>
                <a:schemeClr val="bg2"/>
              </a:solidFill>
            </a:endParaRPr>
          </a:p>
          <a:p>
            <a:pPr>
              <a:buFont typeface="Wingdings" pitchFamily="2" charset="2"/>
              <a:buChar char="Ø"/>
            </a:pPr>
            <a:r>
              <a:rPr lang="en-US" dirty="0">
                <a:solidFill>
                  <a:schemeClr val="bg2"/>
                </a:solidFill>
              </a:rPr>
              <a:t>Formula- helps to identify the performance of employees</a:t>
            </a:r>
          </a:p>
          <a:p>
            <a:pPr>
              <a:buFont typeface="Wingdings" pitchFamily="2" charset="2"/>
              <a:buChar char="Ø"/>
            </a:pPr>
            <a:endParaRPr lang="en-US" dirty="0">
              <a:solidFill>
                <a:schemeClr val="bg2"/>
              </a:solidFill>
            </a:endParaRPr>
          </a:p>
          <a:p>
            <a:pPr>
              <a:buFont typeface="Wingdings" pitchFamily="2" charset="2"/>
              <a:buChar char="Ø"/>
            </a:pPr>
            <a:r>
              <a:rPr lang="en-US" dirty="0">
                <a:solidFill>
                  <a:schemeClr val="bg2"/>
                </a:solidFill>
              </a:rPr>
              <a:t>Pivot table- helps to summarize </a:t>
            </a:r>
          </a:p>
          <a:p>
            <a:pPr>
              <a:buFont typeface="Wingdings" pitchFamily="2" charset="2"/>
              <a:buChar char="Ø"/>
            </a:pPr>
            <a:endParaRPr lang="en-US" dirty="0">
              <a:solidFill>
                <a:schemeClr val="bg2"/>
              </a:solidFill>
            </a:endParaRPr>
          </a:p>
          <a:p>
            <a:pPr>
              <a:buFont typeface="Wingdings" pitchFamily="2" charset="2"/>
              <a:buChar char="Ø"/>
            </a:pPr>
            <a:r>
              <a:rPr lang="en-US" dirty="0">
                <a:solidFill>
                  <a:schemeClr val="bg2"/>
                </a:solidFill>
              </a:rPr>
              <a:t> Pie chart- shows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set description</a:t>
            </a:r>
          </a:p>
        </p:txBody>
      </p:sp>
      <p:sp>
        <p:nvSpPr>
          <p:cNvPr id="3" name="Content Placeholder 2"/>
          <p:cNvSpPr>
            <a:spLocks noGrp="1"/>
          </p:cNvSpPr>
          <p:nvPr>
            <p:ph idx="1"/>
          </p:nvPr>
        </p:nvSpPr>
        <p:spPr/>
        <p:txBody>
          <a:bodyPr>
            <a:normAutofit fontScale="62500" lnSpcReduction="20000"/>
          </a:bodyPr>
          <a:lstStyle/>
          <a:p>
            <a:pPr marL="457200" indent="-457200">
              <a:buFont typeface="+mj-lt"/>
              <a:buAutoNum type="arabicPeriod"/>
            </a:pPr>
            <a:r>
              <a:rPr lang="en-US" dirty="0">
                <a:solidFill>
                  <a:schemeClr val="bg2"/>
                </a:solidFill>
              </a:rPr>
              <a:t>Employee ID</a:t>
            </a:r>
          </a:p>
          <a:p>
            <a:pPr marL="457200" indent="-457200">
              <a:buFont typeface="+mj-lt"/>
              <a:buAutoNum type="arabicPeriod"/>
            </a:pPr>
            <a:r>
              <a:rPr lang="en-US" dirty="0">
                <a:solidFill>
                  <a:schemeClr val="bg2"/>
                </a:solidFill>
              </a:rPr>
              <a:t>First name</a:t>
            </a:r>
          </a:p>
          <a:p>
            <a:pPr marL="457200" indent="-457200">
              <a:buFont typeface="+mj-lt"/>
              <a:buAutoNum type="arabicPeriod"/>
            </a:pPr>
            <a:r>
              <a:rPr lang="en-US" dirty="0">
                <a:solidFill>
                  <a:schemeClr val="bg2"/>
                </a:solidFill>
              </a:rPr>
              <a:t>Last name</a:t>
            </a:r>
          </a:p>
          <a:p>
            <a:pPr marL="457200" indent="-457200">
              <a:buFont typeface="+mj-lt"/>
              <a:buAutoNum type="arabicPeriod"/>
            </a:pPr>
            <a:r>
              <a:rPr lang="en-US" dirty="0">
                <a:solidFill>
                  <a:schemeClr val="bg2"/>
                </a:solidFill>
              </a:rPr>
              <a:t>Business unit</a:t>
            </a:r>
          </a:p>
          <a:p>
            <a:pPr marL="457200" indent="-457200">
              <a:buFont typeface="+mj-lt"/>
              <a:buAutoNum type="arabicPeriod"/>
            </a:pPr>
            <a:r>
              <a:rPr lang="en-US" dirty="0">
                <a:solidFill>
                  <a:schemeClr val="bg2"/>
                </a:solidFill>
              </a:rPr>
              <a:t>Employee classification type</a:t>
            </a:r>
          </a:p>
          <a:p>
            <a:pPr marL="457200" indent="-457200">
              <a:buFont typeface="+mj-lt"/>
              <a:buAutoNum type="arabicPeriod"/>
            </a:pPr>
            <a:r>
              <a:rPr lang="en-US" dirty="0">
                <a:solidFill>
                  <a:schemeClr val="bg2"/>
                </a:solidFill>
              </a:rPr>
              <a:t>Employee type</a:t>
            </a:r>
          </a:p>
          <a:p>
            <a:pPr marL="457200" indent="-457200">
              <a:buFont typeface="+mj-lt"/>
              <a:buAutoNum type="arabicPeriod"/>
            </a:pPr>
            <a:r>
              <a:rPr lang="en-US" dirty="0">
                <a:solidFill>
                  <a:schemeClr val="bg2"/>
                </a:solidFill>
              </a:rPr>
              <a:t>Gender</a:t>
            </a:r>
          </a:p>
          <a:p>
            <a:pPr marL="457200" indent="-457200">
              <a:buFont typeface="+mj-lt"/>
              <a:buAutoNum type="arabicPeriod"/>
            </a:pPr>
            <a:r>
              <a:rPr lang="en-US" dirty="0">
                <a:solidFill>
                  <a:schemeClr val="bg2"/>
                </a:solidFill>
              </a:rPr>
              <a:t>Performance score</a:t>
            </a:r>
          </a:p>
          <a:p>
            <a:pPr marL="457200" indent="-457200">
              <a:buFont typeface="+mj-lt"/>
              <a:buAutoNum type="arabicPeriod"/>
            </a:pPr>
            <a:r>
              <a:rPr lang="en-US" dirty="0">
                <a:solidFill>
                  <a:schemeClr val="bg2"/>
                </a:solidFill>
              </a:rPr>
              <a:t>Current employee rate</a:t>
            </a:r>
          </a:p>
          <a:p>
            <a:pPr marL="457200" indent="-457200">
              <a:buFont typeface="+mj-lt"/>
              <a:buAutoNum type="arabicPeriod"/>
            </a:pPr>
            <a:r>
              <a:rPr lang="en-US" dirty="0">
                <a:solidFill>
                  <a:schemeClr val="bg2"/>
                </a:solidFill>
              </a:rPr>
              <a:t>Performance level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The “wow” in our solution</a:t>
            </a:r>
          </a:p>
        </p:txBody>
      </p:sp>
      <p:sp>
        <p:nvSpPr>
          <p:cNvPr id="3" name="Content Placeholder 2"/>
          <p:cNvSpPr>
            <a:spLocks noGrp="1"/>
          </p:cNvSpPr>
          <p:nvPr>
            <p:ph idx="1"/>
          </p:nvPr>
        </p:nvSpPr>
        <p:spPr/>
        <p:txBody>
          <a:bodyPr/>
          <a:lstStyle/>
          <a:p>
            <a:r>
              <a:rPr lang="en-US" dirty="0">
                <a:solidFill>
                  <a:schemeClr val="bg2"/>
                </a:solidFill>
              </a:rPr>
              <a:t>PERFORMANCE LEVEL</a:t>
            </a:r>
          </a:p>
          <a:p>
            <a:pPr>
              <a:buNone/>
            </a:pPr>
            <a:r>
              <a:rPr lang="en-US" dirty="0">
                <a:solidFill>
                  <a:schemeClr val="bg2"/>
                </a:solidFill>
              </a:rPr>
              <a:t>         =IFS(Z8&gt;=5,”VERYHIGH”, Z8&gt;=4,”HIGH”,</a:t>
            </a:r>
          </a:p>
          <a:p>
            <a:pPr>
              <a:buNone/>
            </a:pPr>
            <a:r>
              <a:rPr lang="en-US" dirty="0">
                <a:solidFill>
                  <a:schemeClr val="bg2"/>
                </a:solidFill>
              </a:rPr>
              <a:t>              Z8&gt;=3,”MED”,”TRUE”,”LOW”)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115</TotalTime>
  <Words>370</Words>
  <Application>Microsoft Office PowerPoint</Application>
  <PresentationFormat>On-screen Show (4:3)</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Bodoni MT</vt:lpstr>
      <vt:lpstr>Tw Cen MT</vt:lpstr>
      <vt:lpstr>Wingdings</vt:lpstr>
      <vt:lpstr>Circuit</vt:lpstr>
      <vt:lpstr>NAME: SOWMIYA S  REGISTER NO: 312209941  DEPARTMENT: B.COM BANK MANAGEMENT  COLLEGE: VALLIAMMAL COLLEGE FOR WOMEN </vt:lpstr>
      <vt:lpstr>PROJECT TITLE</vt:lpstr>
      <vt:lpstr>AGENDA</vt:lpstr>
      <vt:lpstr>PROBLEM STATMENT</vt:lpstr>
      <vt:lpstr>Project overview</vt:lpstr>
      <vt:lpstr>End users</vt:lpstr>
      <vt:lpstr>Our solution and its value proposition</vt:lpstr>
      <vt:lpstr>Data set description</vt:lpstr>
      <vt:lpstr>The “wow” in our solution</vt:lpstr>
      <vt:lpstr>MODELLING</vt:lpstr>
      <vt:lpstr>RESULT</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SOUNDHARYA S  REGISTER NO: 312209940  DEPARTMENT: B.COM BANK MANAGEMENT  COLLEGE: VALLIAMMAL COLLEGE FOR WOMEN</dc:title>
  <dc:creator>admin</dc:creator>
  <cp:lastModifiedBy>Bharath KumaR</cp:lastModifiedBy>
  <cp:revision>11</cp:revision>
  <dcterms:created xsi:type="dcterms:W3CDTF">2024-08-29T05:14:41Z</dcterms:created>
  <dcterms:modified xsi:type="dcterms:W3CDTF">2024-08-30T05:15:02Z</dcterms:modified>
</cp:coreProperties>
</file>