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1pPr>
    <a:lvl2pPr marL="457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2pPr>
    <a:lvl3pPr marL="914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3pPr>
    <a:lvl4pPr marL="13716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4pPr>
    <a:lvl5pPr marL="18288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5pPr>
    <a:lvl6pPr marL="22860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6pPr>
    <a:lvl7pPr marL="2743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7pPr>
    <a:lvl8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8pPr>
    <a:lvl9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8E8C54-9560-4C68-9420-A97ACD44DFC9}" v="20" dt="2024-09-30T06:23:06.4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6" autoAdjust="0"/>
    <p:restoredTop sz="100000" autoAdjust="0"/>
  </p:normalViewPr>
  <p:slideViewPr>
    <p:cSldViewPr snapToGrid="0" snapToObjects="1">
      <p:cViewPr varScale="1">
        <p:scale>
          <a:sx n="82" d="100"/>
          <a:sy n="82" d="100"/>
        </p:scale>
        <p:origin x="643"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hish raju" userId="cb1fd1a2fc545682" providerId="LiveId" clId="{FD8E8C54-9560-4C68-9420-A97ACD44DFC9}"/>
    <pc:docChg chg="undo custSel modSld">
      <pc:chgData name="sathish raju" userId="cb1fd1a2fc545682" providerId="LiveId" clId="{FD8E8C54-9560-4C68-9420-A97ACD44DFC9}" dt="2024-09-30T06:23:13.120" v="193" actId="14100"/>
      <pc:docMkLst>
        <pc:docMk/>
      </pc:docMkLst>
      <pc:sldChg chg="modSp mod">
        <pc:chgData name="sathish raju" userId="cb1fd1a2fc545682" providerId="LiveId" clId="{FD8E8C54-9560-4C68-9420-A97ACD44DFC9}" dt="2024-09-30T06:19:20.009" v="187" actId="20577"/>
        <pc:sldMkLst>
          <pc:docMk/>
          <pc:sldMk cId="0" sldId="256"/>
        </pc:sldMkLst>
        <pc:spChg chg="mod">
          <ac:chgData name="sathish raju" userId="cb1fd1a2fc545682" providerId="LiveId" clId="{FD8E8C54-9560-4C68-9420-A97ACD44DFC9}" dt="2024-09-30T06:19:20.009" v="187" actId="20577"/>
          <ac:spMkLst>
            <pc:docMk/>
            <pc:sldMk cId="0" sldId="256"/>
            <ac:spMk id="46" creationId="{00000000-0000-0000-0000-000000000000}"/>
          </ac:spMkLst>
        </pc:spChg>
      </pc:sldChg>
      <pc:sldChg chg="addSp delSp modSp mod">
        <pc:chgData name="sathish raju" userId="cb1fd1a2fc545682" providerId="LiveId" clId="{FD8E8C54-9560-4C68-9420-A97ACD44DFC9}" dt="2024-09-30T06:23:13.120" v="193" actId="14100"/>
        <pc:sldMkLst>
          <pc:docMk/>
          <pc:sldMk cId="0" sldId="266"/>
        </pc:sldMkLst>
        <pc:spChg chg="mod">
          <ac:chgData name="sathish raju" userId="cb1fd1a2fc545682" providerId="LiveId" clId="{FD8E8C54-9560-4C68-9420-A97ACD44DFC9}" dt="2024-09-30T05:20:04.471" v="98" actId="20577"/>
          <ac:spMkLst>
            <pc:docMk/>
            <pc:sldMk cId="0" sldId="266"/>
            <ac:spMk id="178" creationId="{00000000-0000-0000-0000-000000000000}"/>
          </ac:spMkLst>
        </pc:spChg>
        <pc:graphicFrameChg chg="add mod">
          <ac:chgData name="sathish raju" userId="cb1fd1a2fc545682" providerId="LiveId" clId="{FD8E8C54-9560-4C68-9420-A97ACD44DFC9}" dt="2024-09-30T06:23:13.120" v="193" actId="14100"/>
          <ac:graphicFrameMkLst>
            <pc:docMk/>
            <pc:sldMk cId="0" sldId="266"/>
            <ac:graphicFrameMk id="2" creationId="{2C5AEF61-8A15-DCB4-F076-C45E390E8565}"/>
          </ac:graphicFrameMkLst>
        </pc:graphicFrameChg>
        <pc:graphicFrameChg chg="add del mod">
          <ac:chgData name="sathish raju" userId="cb1fd1a2fc545682" providerId="LiveId" clId="{FD8E8C54-9560-4C68-9420-A97ACD44DFC9}" dt="2024-09-30T05:19:34.608" v="89" actId="21"/>
          <ac:graphicFrameMkLst>
            <pc:docMk/>
            <pc:sldMk cId="0" sldId="266"/>
            <ac:graphicFrameMk id="2" creationId="{DEEAD418-15A6-BC1E-CA20-78E5B29944EC}"/>
          </ac:graphicFrameMkLst>
        </pc:graphicFrameChg>
        <pc:graphicFrameChg chg="add del mod">
          <ac:chgData name="sathish raju" userId="cb1fd1a2fc545682" providerId="LiveId" clId="{FD8E8C54-9560-4C68-9420-A97ACD44DFC9}" dt="2024-09-30T05:45:48.163" v="149" actId="21"/>
          <ac:graphicFrameMkLst>
            <pc:docMk/>
            <pc:sldMk cId="0" sldId="266"/>
            <ac:graphicFrameMk id="2" creationId="{E3EB0800-9374-627F-DF6C-B23BE4D8E965}"/>
          </ac:graphicFrameMkLst>
        </pc:graphicFrameChg>
        <pc:graphicFrameChg chg="add del mod">
          <ac:chgData name="sathish raju" userId="cb1fd1a2fc545682" providerId="LiveId" clId="{FD8E8C54-9560-4C68-9420-A97ACD44DFC9}" dt="2024-09-30T06:19:28.516" v="188" actId="21"/>
          <ac:graphicFrameMkLst>
            <pc:docMk/>
            <pc:sldMk cId="0" sldId="266"/>
            <ac:graphicFrameMk id="3" creationId="{31EDC03E-B020-B649-AB94-6A998E86AA9E}"/>
          </ac:graphicFrameMkLst>
        </pc:graphicFrameChg>
        <pc:graphicFrameChg chg="add del mod">
          <ac:chgData name="sathish raju" userId="cb1fd1a2fc545682" providerId="LiveId" clId="{FD8E8C54-9560-4C68-9420-A97ACD44DFC9}" dt="2024-09-30T05:20:00.773" v="93" actId="21"/>
          <ac:graphicFrameMkLst>
            <pc:docMk/>
            <pc:sldMk cId="0" sldId="266"/>
            <ac:graphicFrameMk id="3" creationId="{DEEAD418-15A6-BC1E-CA20-78E5B29944EC}"/>
          </ac:graphicFrameMkLst>
        </pc:graphicFrameChg>
        <pc:graphicFrameChg chg="del">
          <ac:chgData name="sathish raju" userId="cb1fd1a2fc545682" providerId="LiveId" clId="{FD8E8C54-9560-4C68-9420-A97ACD44DFC9}" dt="2024-09-30T04:56:38.894" v="34" actId="21"/>
          <ac:graphicFrameMkLst>
            <pc:docMk/>
            <pc:sldMk cId="0" sldId="266"/>
            <ac:graphicFrameMk id="4" creationId="{14BC906F-C2B7-5D1C-1E89-40C211B80BAD}"/>
          </ac:graphicFrameMkLst>
        </pc:graphicFrameChg>
        <pc:graphicFrameChg chg="add mod modGraphic">
          <ac:chgData name="sathish raju" userId="cb1fd1a2fc545682" providerId="LiveId" clId="{FD8E8C54-9560-4C68-9420-A97ACD44DFC9}" dt="2024-09-30T05:20:24.306" v="102" actId="14100"/>
          <ac:graphicFrameMkLst>
            <pc:docMk/>
            <pc:sldMk cId="0" sldId="266"/>
            <ac:graphicFrameMk id="4" creationId="{C2229218-06D6-FCD1-1425-2138BE35D68C}"/>
          </ac:graphicFrameMkLst>
        </pc:graphicFrameChg>
        <pc:graphicFrameChg chg="add mod">
          <ac:chgData name="sathish raju" userId="cb1fd1a2fc545682" providerId="LiveId" clId="{FD8E8C54-9560-4C68-9420-A97ACD44DFC9}" dt="2024-09-30T05:20:24.949" v="103"/>
          <ac:graphicFrameMkLst>
            <pc:docMk/>
            <pc:sldMk cId="0" sldId="266"/>
            <ac:graphicFrameMk id="5" creationId="{E3EB0800-9374-627F-DF6C-B23BE4D8E965}"/>
          </ac:graphicFrameMkLst>
        </pc:graphicFrameChg>
        <pc:graphicFrameChg chg="add mod">
          <ac:chgData name="sathish raju" userId="cb1fd1a2fc545682" providerId="LiveId" clId="{FD8E8C54-9560-4C68-9420-A97ACD44DFC9}" dt="2024-09-30T05:20:28.376" v="105"/>
          <ac:graphicFrameMkLst>
            <pc:docMk/>
            <pc:sldMk cId="0" sldId="266"/>
            <ac:graphicFrameMk id="6" creationId="{7BCAFF4C-FCE9-16D0-874A-77E73D1FA1A5}"/>
          </ac:graphicFrameMkLst>
        </pc:graphicFrameChg>
        <pc:graphicFrameChg chg="add mod">
          <ac:chgData name="sathish raju" userId="cb1fd1a2fc545682" providerId="LiveId" clId="{FD8E8C54-9560-4C68-9420-A97ACD44DFC9}" dt="2024-09-30T05:20:29.851" v="106"/>
          <ac:graphicFrameMkLst>
            <pc:docMk/>
            <pc:sldMk cId="0" sldId="266"/>
            <ac:graphicFrameMk id="7" creationId="{E3EB0800-9374-627F-DF6C-B23BE4D8E965}"/>
          </ac:graphicFrameMkLst>
        </pc:graphicFrameChg>
        <pc:graphicFrameChg chg="add del mod">
          <ac:chgData name="sathish raju" userId="cb1fd1a2fc545682" providerId="LiveId" clId="{FD8E8C54-9560-4C68-9420-A97ACD44DFC9}" dt="2024-09-30T05:45:39.845" v="147" actId="21"/>
          <ac:graphicFrameMkLst>
            <pc:docMk/>
            <pc:sldMk cId="0" sldId="266"/>
            <ac:graphicFrameMk id="8" creationId="{E3EB0800-9374-627F-DF6C-B23BE4D8E965}"/>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cb1fd1a2fc545682/Desktop/IIIBCOMNM%20PROJECT/employee_data%20(1)%20(4)%20(3)%20sa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workingnote!$B$1</c:f>
              <c:strCache>
                <c:ptCount val="1"/>
                <c:pt idx="0">
                  <c:v>Sum of HIGH</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cat>
            <c:strRef>
              <c:f>workingnote!$A$2:$A$13</c:f>
              <c:strCache>
                <c:ptCount val="12"/>
                <c:pt idx="0">
                  <c:v>BPC</c:v>
                </c:pt>
                <c:pt idx="1">
                  <c:v>CCDR</c:v>
                </c:pt>
                <c:pt idx="2">
                  <c:v>EW</c:v>
                </c:pt>
                <c:pt idx="3">
                  <c:v>Grand Total</c:v>
                </c:pt>
                <c:pt idx="4">
                  <c:v>MSC</c:v>
                </c:pt>
                <c:pt idx="5">
                  <c:v>NEL</c:v>
                </c:pt>
                <c:pt idx="6">
                  <c:v>PL</c:v>
                </c:pt>
                <c:pt idx="7">
                  <c:v>PYZ</c:v>
                </c:pt>
                <c:pt idx="8">
                  <c:v>SVG</c:v>
                </c:pt>
                <c:pt idx="9">
                  <c:v>TNS</c:v>
                </c:pt>
                <c:pt idx="10">
                  <c:v>WBL</c:v>
                </c:pt>
                <c:pt idx="11">
                  <c:v>Grand Total</c:v>
                </c:pt>
              </c:strCache>
            </c:strRef>
          </c:cat>
          <c:val>
            <c:numRef>
              <c:f>workingnote!$B$2:$B$13</c:f>
              <c:numCache>
                <c:formatCode>General</c:formatCode>
                <c:ptCount val="12"/>
                <c:pt idx="0">
                  <c:v>16</c:v>
                </c:pt>
                <c:pt idx="1">
                  <c:v>18</c:v>
                </c:pt>
                <c:pt idx="2">
                  <c:v>21</c:v>
                </c:pt>
                <c:pt idx="3">
                  <c:v>220</c:v>
                </c:pt>
                <c:pt idx="4">
                  <c:v>17</c:v>
                </c:pt>
                <c:pt idx="5">
                  <c:v>21</c:v>
                </c:pt>
                <c:pt idx="6">
                  <c:v>34</c:v>
                </c:pt>
                <c:pt idx="7">
                  <c:v>26</c:v>
                </c:pt>
                <c:pt idx="8">
                  <c:v>26</c:v>
                </c:pt>
                <c:pt idx="9">
                  <c:v>21</c:v>
                </c:pt>
                <c:pt idx="10">
                  <c:v>20</c:v>
                </c:pt>
                <c:pt idx="11">
                  <c:v>440</c:v>
                </c:pt>
              </c:numCache>
            </c:numRef>
          </c:val>
          <c:smooth val="0"/>
          <c:extLst>
            <c:ext xmlns:c16="http://schemas.microsoft.com/office/drawing/2014/chart" uri="{C3380CC4-5D6E-409C-BE32-E72D297353CC}">
              <c16:uniqueId val="{00000001-641E-4C29-BEAB-707D4808A895}"/>
            </c:ext>
          </c:extLst>
        </c:ser>
        <c:ser>
          <c:idx val="1"/>
          <c:order val="1"/>
          <c:tx>
            <c:strRef>
              <c:f>workingnote!$C$1</c:f>
              <c:strCache>
                <c:ptCount val="1"/>
                <c:pt idx="0">
                  <c:v>Sum of LOW</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workingnote!$A$2:$A$13</c:f>
              <c:strCache>
                <c:ptCount val="12"/>
                <c:pt idx="0">
                  <c:v>BPC</c:v>
                </c:pt>
                <c:pt idx="1">
                  <c:v>CCDR</c:v>
                </c:pt>
                <c:pt idx="2">
                  <c:v>EW</c:v>
                </c:pt>
                <c:pt idx="3">
                  <c:v>Grand Total</c:v>
                </c:pt>
                <c:pt idx="4">
                  <c:v>MSC</c:v>
                </c:pt>
                <c:pt idx="5">
                  <c:v>NEL</c:v>
                </c:pt>
                <c:pt idx="6">
                  <c:v>PL</c:v>
                </c:pt>
                <c:pt idx="7">
                  <c:v>PYZ</c:v>
                </c:pt>
                <c:pt idx="8">
                  <c:v>SVG</c:v>
                </c:pt>
                <c:pt idx="9">
                  <c:v>TNS</c:v>
                </c:pt>
                <c:pt idx="10">
                  <c:v>WBL</c:v>
                </c:pt>
                <c:pt idx="11">
                  <c:v>Grand Total</c:v>
                </c:pt>
              </c:strCache>
            </c:strRef>
          </c:cat>
          <c:val>
            <c:numRef>
              <c:f>workingnote!$C$2:$C$13</c:f>
              <c:numCache>
                <c:formatCode>General</c:formatCode>
                <c:ptCount val="12"/>
                <c:pt idx="0">
                  <c:v>34</c:v>
                </c:pt>
                <c:pt idx="1">
                  <c:v>47</c:v>
                </c:pt>
                <c:pt idx="2">
                  <c:v>41</c:v>
                </c:pt>
                <c:pt idx="3">
                  <c:v>398</c:v>
                </c:pt>
                <c:pt idx="4">
                  <c:v>39</c:v>
                </c:pt>
                <c:pt idx="5">
                  <c:v>41</c:v>
                </c:pt>
                <c:pt idx="6">
                  <c:v>33</c:v>
                </c:pt>
                <c:pt idx="7">
                  <c:v>41</c:v>
                </c:pt>
                <c:pt idx="8">
                  <c:v>43</c:v>
                </c:pt>
                <c:pt idx="9">
                  <c:v>45</c:v>
                </c:pt>
                <c:pt idx="10">
                  <c:v>34</c:v>
                </c:pt>
                <c:pt idx="11">
                  <c:v>796</c:v>
                </c:pt>
              </c:numCache>
            </c:numRef>
          </c:val>
          <c:smooth val="0"/>
          <c:extLst>
            <c:ext xmlns:c16="http://schemas.microsoft.com/office/drawing/2014/chart" uri="{C3380CC4-5D6E-409C-BE32-E72D297353CC}">
              <c16:uniqueId val="{00000002-641E-4C29-BEAB-707D4808A895}"/>
            </c:ext>
          </c:extLst>
        </c:ser>
        <c:ser>
          <c:idx val="2"/>
          <c:order val="2"/>
          <c:tx>
            <c:strRef>
              <c:f>workingnote!$D$1</c:f>
              <c:strCache>
                <c:ptCount val="1"/>
                <c:pt idx="0">
                  <c:v>Sum of MEDIUM</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workingnote!$A$2:$A$13</c:f>
              <c:strCache>
                <c:ptCount val="12"/>
                <c:pt idx="0">
                  <c:v>BPC</c:v>
                </c:pt>
                <c:pt idx="1">
                  <c:v>CCDR</c:v>
                </c:pt>
                <c:pt idx="2">
                  <c:v>EW</c:v>
                </c:pt>
                <c:pt idx="3">
                  <c:v>Grand Total</c:v>
                </c:pt>
                <c:pt idx="4">
                  <c:v>MSC</c:v>
                </c:pt>
                <c:pt idx="5">
                  <c:v>NEL</c:v>
                </c:pt>
                <c:pt idx="6">
                  <c:v>PL</c:v>
                </c:pt>
                <c:pt idx="7">
                  <c:v>PYZ</c:v>
                </c:pt>
                <c:pt idx="8">
                  <c:v>SVG</c:v>
                </c:pt>
                <c:pt idx="9">
                  <c:v>TNS</c:v>
                </c:pt>
                <c:pt idx="10">
                  <c:v>WBL</c:v>
                </c:pt>
                <c:pt idx="11">
                  <c:v>Grand Total</c:v>
                </c:pt>
              </c:strCache>
            </c:strRef>
          </c:cat>
          <c:val>
            <c:numRef>
              <c:f>workingnote!$D$2:$D$13</c:f>
              <c:numCache>
                <c:formatCode>General</c:formatCode>
                <c:ptCount val="12"/>
                <c:pt idx="0">
                  <c:v>85</c:v>
                </c:pt>
                <c:pt idx="1">
                  <c:v>65</c:v>
                </c:pt>
                <c:pt idx="2">
                  <c:v>78</c:v>
                </c:pt>
                <c:pt idx="3">
                  <c:v>778</c:v>
                </c:pt>
                <c:pt idx="4">
                  <c:v>92</c:v>
                </c:pt>
                <c:pt idx="5">
                  <c:v>77</c:v>
                </c:pt>
                <c:pt idx="6">
                  <c:v>69</c:v>
                </c:pt>
                <c:pt idx="7">
                  <c:v>75</c:v>
                </c:pt>
                <c:pt idx="8">
                  <c:v>82</c:v>
                </c:pt>
                <c:pt idx="9">
                  <c:v>71</c:v>
                </c:pt>
                <c:pt idx="10">
                  <c:v>84</c:v>
                </c:pt>
                <c:pt idx="11">
                  <c:v>1556</c:v>
                </c:pt>
              </c:numCache>
            </c:numRef>
          </c:val>
          <c:smooth val="0"/>
          <c:extLst>
            <c:ext xmlns:c16="http://schemas.microsoft.com/office/drawing/2014/chart" uri="{C3380CC4-5D6E-409C-BE32-E72D297353CC}">
              <c16:uniqueId val="{00000003-641E-4C29-BEAB-707D4808A895}"/>
            </c:ext>
          </c:extLst>
        </c:ser>
        <c:ser>
          <c:idx val="3"/>
          <c:order val="3"/>
          <c:tx>
            <c:strRef>
              <c:f>workingnote!$E$1</c:f>
              <c:strCache>
                <c:ptCount val="1"/>
                <c:pt idx="0">
                  <c:v>Sum of VERY HIGHT</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workingnote!$A$2:$A$13</c:f>
              <c:strCache>
                <c:ptCount val="12"/>
                <c:pt idx="0">
                  <c:v>BPC</c:v>
                </c:pt>
                <c:pt idx="1">
                  <c:v>CCDR</c:v>
                </c:pt>
                <c:pt idx="2">
                  <c:v>EW</c:v>
                </c:pt>
                <c:pt idx="3">
                  <c:v>Grand Total</c:v>
                </c:pt>
                <c:pt idx="4">
                  <c:v>MSC</c:v>
                </c:pt>
                <c:pt idx="5">
                  <c:v>NEL</c:v>
                </c:pt>
                <c:pt idx="6">
                  <c:v>PL</c:v>
                </c:pt>
                <c:pt idx="7">
                  <c:v>PYZ</c:v>
                </c:pt>
                <c:pt idx="8">
                  <c:v>SVG</c:v>
                </c:pt>
                <c:pt idx="9">
                  <c:v>TNS</c:v>
                </c:pt>
                <c:pt idx="10">
                  <c:v>WBL</c:v>
                </c:pt>
                <c:pt idx="11">
                  <c:v>Grand Total</c:v>
                </c:pt>
              </c:strCache>
            </c:strRef>
          </c:cat>
          <c:val>
            <c:numRef>
              <c:f>workingnote!$E$2:$E$13</c:f>
              <c:numCache>
                <c:formatCode>General</c:formatCode>
                <c:ptCount val="12"/>
                <c:pt idx="0">
                  <c:v>15</c:v>
                </c:pt>
                <c:pt idx="1">
                  <c:v>15</c:v>
                </c:pt>
                <c:pt idx="2">
                  <c:v>14</c:v>
                </c:pt>
                <c:pt idx="3">
                  <c:v>137</c:v>
                </c:pt>
                <c:pt idx="4">
                  <c:v>9</c:v>
                </c:pt>
                <c:pt idx="5">
                  <c:v>15</c:v>
                </c:pt>
                <c:pt idx="6">
                  <c:v>12</c:v>
                </c:pt>
                <c:pt idx="7">
                  <c:v>15</c:v>
                </c:pt>
                <c:pt idx="8">
                  <c:v>16</c:v>
                </c:pt>
                <c:pt idx="9">
                  <c:v>13</c:v>
                </c:pt>
                <c:pt idx="10">
                  <c:v>13</c:v>
                </c:pt>
                <c:pt idx="11">
                  <c:v>274</c:v>
                </c:pt>
              </c:numCache>
            </c:numRef>
          </c:val>
          <c:smooth val="0"/>
          <c:extLst>
            <c:ext xmlns:c16="http://schemas.microsoft.com/office/drawing/2014/chart" uri="{C3380CC4-5D6E-409C-BE32-E72D297353CC}">
              <c16:uniqueId val="{00000004-641E-4C29-BEAB-707D4808A895}"/>
            </c:ext>
          </c:extLst>
        </c:ser>
        <c:ser>
          <c:idx val="4"/>
          <c:order val="4"/>
          <c:tx>
            <c:strRef>
              <c:f>workingnote!$F$1</c:f>
              <c:strCache>
                <c:ptCount val="1"/>
                <c:pt idx="0">
                  <c:v>Sum of Grand Total</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workingnote!$A$2:$A$13</c:f>
              <c:strCache>
                <c:ptCount val="12"/>
                <c:pt idx="0">
                  <c:v>BPC</c:v>
                </c:pt>
                <c:pt idx="1">
                  <c:v>CCDR</c:v>
                </c:pt>
                <c:pt idx="2">
                  <c:v>EW</c:v>
                </c:pt>
                <c:pt idx="3">
                  <c:v>Grand Total</c:v>
                </c:pt>
                <c:pt idx="4">
                  <c:v>MSC</c:v>
                </c:pt>
                <c:pt idx="5">
                  <c:v>NEL</c:v>
                </c:pt>
                <c:pt idx="6">
                  <c:v>PL</c:v>
                </c:pt>
                <c:pt idx="7">
                  <c:v>PYZ</c:v>
                </c:pt>
                <c:pt idx="8">
                  <c:v>SVG</c:v>
                </c:pt>
                <c:pt idx="9">
                  <c:v>TNS</c:v>
                </c:pt>
                <c:pt idx="10">
                  <c:v>WBL</c:v>
                </c:pt>
                <c:pt idx="11">
                  <c:v>Grand Total</c:v>
                </c:pt>
              </c:strCache>
            </c:strRef>
          </c:cat>
          <c:val>
            <c:numRef>
              <c:f>workingnote!$F$2:$F$13</c:f>
              <c:numCache>
                <c:formatCode>General</c:formatCode>
                <c:ptCount val="12"/>
                <c:pt idx="0">
                  <c:v>150</c:v>
                </c:pt>
                <c:pt idx="1">
                  <c:v>145</c:v>
                </c:pt>
                <c:pt idx="2">
                  <c:v>154</c:v>
                </c:pt>
                <c:pt idx="3">
                  <c:v>1533</c:v>
                </c:pt>
                <c:pt idx="4">
                  <c:v>157</c:v>
                </c:pt>
                <c:pt idx="5">
                  <c:v>154</c:v>
                </c:pt>
                <c:pt idx="6">
                  <c:v>148</c:v>
                </c:pt>
                <c:pt idx="7">
                  <c:v>157</c:v>
                </c:pt>
                <c:pt idx="8">
                  <c:v>167</c:v>
                </c:pt>
                <c:pt idx="9">
                  <c:v>150</c:v>
                </c:pt>
                <c:pt idx="10">
                  <c:v>151</c:v>
                </c:pt>
                <c:pt idx="11">
                  <c:v>3066</c:v>
                </c:pt>
              </c:numCache>
            </c:numRef>
          </c:val>
          <c:smooth val="0"/>
          <c:extLst>
            <c:ext xmlns:c16="http://schemas.microsoft.com/office/drawing/2014/chart" uri="{C3380CC4-5D6E-409C-BE32-E72D297353CC}">
              <c16:uniqueId val="{00000005-641E-4C29-BEAB-707D4808A895}"/>
            </c:ext>
          </c:extLst>
        </c:ser>
        <c:dLbls>
          <c:showLegendKey val="0"/>
          <c:showVal val="0"/>
          <c:showCatName val="0"/>
          <c:showSerName val="0"/>
          <c:showPercent val="0"/>
          <c:showBubbleSize val="0"/>
        </c:dLbls>
        <c:marker val="1"/>
        <c:smooth val="0"/>
        <c:axId val="743742095"/>
        <c:axId val="743730095"/>
      </c:lineChart>
      <c:catAx>
        <c:axId val="743742095"/>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3730095"/>
        <c:crosses val="autoZero"/>
        <c:auto val="1"/>
        <c:lblAlgn val="ctr"/>
        <c:lblOffset val="100"/>
        <c:noMultiLvlLbl val="0"/>
      </c:catAx>
      <c:valAx>
        <c:axId val="743730095"/>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3742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a:t>
            </a:fld>
            <a:endParaRPr lang="zh-CN" altLang="en-US" sz="1200">
              <a:latin typeface="Calibri" panose="020F0502020204030204" charset="0"/>
              <a:ea typeface="等线" charset="0"/>
              <a:cs typeface="Calibri" panose="020F0502020204030204"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lstStyle/>
          <a:p>
            <a:pPr algn="l"/>
            <a:endParaRPr lang="zh-CN" altLang="en-US" sz="1200">
              <a:latin typeface="Calibri" panose="020F0502020204030204" charset="0"/>
              <a:ea typeface="等线" charset="0"/>
              <a:cs typeface="Calibri" panose="020F0502020204030204"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lstStyle/>
          <a:p>
            <a:pPr algn="r"/>
            <a:fld id="{CAD2D6BD-DE1B-4B5F-8B41-2702339687B9}" type="datetime1">
              <a:rPr lang="en-US" altLang="zh-CN" sz="1200">
                <a:latin typeface="Calibri" panose="020F0502020204030204" charset="0"/>
                <a:ea typeface="等线" charset="0"/>
                <a:cs typeface="Calibri" panose="020F0502020204030204" charset="0"/>
              </a:rPr>
              <a:t>9/30/2024</a:t>
            </a:fld>
            <a:endParaRPr lang="zh-CN" altLang="en-US" sz="1200">
              <a:latin typeface="Calibri" panose="020F0502020204030204" charset="0"/>
              <a:ea typeface="等线" charset="0"/>
              <a:cs typeface="Calibri" panose="020F0502020204030204"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lstStyle/>
          <a:p>
            <a:pPr algn="l"/>
            <a:endParaRPr lang="zh-CN" altLang="en-US" sz="1200">
              <a:latin typeface="Calibri" panose="020F0502020204030204" charset="0"/>
              <a:ea typeface="等线" charset="0"/>
              <a:cs typeface="Calibri" panose="020F0502020204030204" charset="0"/>
            </a:endParaRPr>
          </a:p>
        </p:txBody>
      </p:sp>
    </p:spTree>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a:t>
            </a:fld>
            <a:endParaRPr lang="zh-CN" altLang="en-US" sz="1200">
              <a:latin typeface="Calibri" panose="020F0502020204030204" charset="0"/>
              <a:ea typeface="等线" charset="0"/>
              <a:cs typeface="Calibri" panose="020F0502020204030204"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10</a:t>
            </a:fld>
            <a:endParaRPr lang="zh-CN" altLang="en-US" sz="1200">
              <a:latin typeface="Calibri" panose="020F0502020204030204" charset="0"/>
              <a:ea typeface="等线" charset="0"/>
              <a:cs typeface="Calibri" panose="020F0502020204030204"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11</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12</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2</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3</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4</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5</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6</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7</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8</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9</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sz="3200" b="0" i="0">
              <a:solidFill>
                <a:schemeClr val="tx1"/>
              </a:solidFill>
              <a:latin typeface="Trebuchet MS" panose="020B0603020202020204" charset="0"/>
              <a:cs typeface="Trebuchet MS" panose="020B0603020202020204"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a:t>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a:t>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a:t>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spAutoFit/>
          </a:bodyPr>
          <a:lstStyle/>
          <a:p>
            <a:pPr algn="l"/>
            <a:fld id="{CAD2D6BD-DE1B-4B5F-8B41-2702339687B9}" type="datetime1">
              <a:rPr lang="en-US" altLang="zh-CN">
                <a:solidFill>
                  <a:srgbClr val="898989"/>
                </a:solidFill>
                <a:latin typeface="Calibri" panose="020F0502020204030204" charset="0"/>
                <a:ea typeface="SimSun" panose="02010600030101010101" pitchFamily="2" charset="-122"/>
                <a:cs typeface="Calibri" panose="020F0502020204030204" charset="0"/>
              </a:rPr>
              <a:t>9/30/2024</a:t>
            </a:fld>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a:t>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defTabSz="914400" fontAlgn="auto" hangingPunct="1">
        <a:buNone/>
        <a:defRPr sz="1800">
          <a:latin typeface="Calibri" panose="020F0502020204030204" charset="0"/>
          <a:ea typeface="SimSun" panose="02010600030101010101" pitchFamily="2" charset="-122"/>
          <a:cs typeface="Calibri" panose="020F0502020204030204" charset="0"/>
        </a:defRPr>
      </a:lvl1pPr>
    </p:titleStyle>
    <p:bodyStyle>
      <a:lvl1pPr marL="0" indent="0" defTabSz="914400" fontAlgn="auto" hangingPunct="1">
        <a:buNone/>
        <a:defRPr sz="1800">
          <a:latin typeface="Calibri" panose="020F0502020204030204" charset="0"/>
          <a:ea typeface="SimSun" panose="02010600030101010101" pitchFamily="2" charset="-122"/>
          <a:cs typeface="Calibri" panose="020F0502020204030204" charset="0"/>
        </a:defRPr>
      </a:lvl1pPr>
      <a:lvl2pPr marL="457200" indent="0" defTabSz="914400" fontAlgn="auto" hangingPunct="1">
        <a:buNone/>
        <a:defRPr sz="1800">
          <a:latin typeface="Calibri" panose="020F0502020204030204" charset="0"/>
          <a:ea typeface="SimSun" panose="02010600030101010101" pitchFamily="2" charset="-122"/>
          <a:cs typeface="Calibri" panose="020F0502020204030204" charset="0"/>
        </a:defRPr>
      </a:lvl2pPr>
      <a:lvl3pPr marL="914400" indent="0" defTabSz="914400" fontAlgn="auto" hangingPunct="1">
        <a:buNone/>
        <a:defRPr sz="1800">
          <a:latin typeface="Calibri" panose="020F0502020204030204" charset="0"/>
          <a:ea typeface="SimSun" panose="02010600030101010101" pitchFamily="2" charset="-122"/>
          <a:cs typeface="Calibri" panose="020F0502020204030204" charset="0"/>
        </a:defRPr>
      </a:lvl3pPr>
      <a:lvl4pPr marL="1371600" indent="0" defTabSz="914400" fontAlgn="auto" hangingPunct="1">
        <a:buNone/>
        <a:defRPr sz="1800">
          <a:latin typeface="Calibri" panose="020F0502020204030204" charset="0"/>
          <a:ea typeface="SimSun" panose="02010600030101010101" pitchFamily="2" charset="-122"/>
          <a:cs typeface="Calibri" panose="020F0502020204030204" charset="0"/>
        </a:defRPr>
      </a:lvl4pPr>
      <a:lvl5pPr marL="1828800" indent="0" defTabSz="914400" fontAlgn="auto" hangingPunct="1">
        <a:buNone/>
        <a:defRPr sz="1800">
          <a:latin typeface="Calibri" panose="020F0502020204030204" charset="0"/>
          <a:ea typeface="SimSun" panose="02010600030101010101" pitchFamily="2" charset="-122"/>
          <a:cs typeface="Calibri" panose="020F0502020204030204" charset="0"/>
        </a:defRPr>
      </a:lvl5pPr>
      <a:lvl6pPr marL="2286000" indent="0" defTabSz="914400" fontAlgn="auto" hangingPunct="1">
        <a:buNone/>
        <a:defRPr sz="1800">
          <a:latin typeface="Calibri" panose="020F0502020204030204" charset="0"/>
          <a:ea typeface="SimSun" panose="02010600030101010101" pitchFamily="2" charset="-122"/>
          <a:cs typeface="Calibri" panose="020F0502020204030204" charset="0"/>
        </a:defRPr>
      </a:lvl6pPr>
      <a:lvl7pPr marL="2743200" indent="0" defTabSz="914400" fontAlgn="auto" hangingPunct="1">
        <a:buNone/>
        <a:defRPr sz="1800">
          <a:latin typeface="Calibri" panose="020F0502020204030204" charset="0"/>
          <a:ea typeface="SimSun" panose="02010600030101010101" pitchFamily="2" charset="-122"/>
          <a:cs typeface="Calibri" panose="020F0502020204030204" charset="0"/>
        </a:defRPr>
      </a:lvl7pPr>
      <a:lvl8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8pPr>
      <a:lvl9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p:nvPr/>
        </p:nvGrpSpPr>
        <p:grpSpPr>
          <a:xfrm>
            <a:off x="876298" y="990599"/>
            <a:ext cx="1743075" cy="1333500"/>
            <a:chOff x="876298" y="990599"/>
            <a:chExt cx="1743075" cy="1333500"/>
          </a:xfrm>
        </p:grpSpPr>
        <p:sp>
          <p:nvSpPr>
            <p:cNvPr id="38" name="曲线"/>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Employee Data Analysis using Excel </a:t>
            </a:r>
            <a:br>
              <a:rPr lang="zh-CN" altLang="en-US" sz="3200" b="1" i="0" u="none" strike="noStrike" kern="0" cap="none" spc="0" baseline="0" dirty="0">
                <a:solidFill>
                  <a:srgbClr val="0F0F0F"/>
                </a:solidFill>
                <a:latin typeface="Roboto" pitchFamily="2" charset="0"/>
                <a:ea typeface="SimSun" panose="02010600030101010101" pitchFamily="2" charset="-122"/>
                <a:cs typeface="Trebuchet MS" panose="020B0603020202020204" charset="0"/>
              </a:rPr>
            </a:br>
            <a:endParaRPr lang="zh-CN" altLang="en-US" sz="3200" b="0" i="0" u="none" strike="noStrike" kern="0" cap="none" spc="15" baseline="0" dirty="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44" name="图片"/>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1</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46" name="矩形"/>
          <p:cNvSpPr/>
          <p:nvPr/>
        </p:nvSpPr>
        <p:spPr>
          <a:xfrm>
            <a:off x="2364567" y="2798566"/>
            <a:ext cx="6788726" cy="2306955"/>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STUDENT NAME: </a:t>
            </a:r>
            <a:r>
              <a:rPr lang="en-IN"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SOWMIYA V</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REGISTER NO: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312220119</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DEPARTMENT: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B.COM GENERAL</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COLLEGE:</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 SRI BALAJI ARTS AND SCIENCE COLLEGE</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       </a:t>
            </a:r>
            <a:endParaRPr lang="en-US" sz="2400" dirty="0"/>
          </a:p>
          <a:p>
            <a:pPr marL="0" indent="0" algn="l">
              <a:lnSpc>
                <a:spcPct val="100000"/>
              </a:lnSpc>
              <a:spcBef>
                <a:spcPts val="0"/>
              </a:spcBef>
              <a:spcAft>
                <a:spcPts val="0"/>
              </a:spcAft>
              <a:buNone/>
            </a:pPr>
            <a:endParaRPr lang="zh-C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57"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THE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WOW"</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IN</a:t>
            </a: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OUR</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SOLUTION</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Personalized Insights: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Custom feedback tailored to individual strengths and career goals.</a:t>
            </a: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Real-Time Analytics: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Instant performance tracking and feedback.</a:t>
            </a: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Engaging Experience:</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Gamified elements to motivate and reward high performance.</a:t>
            </a: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Holistic Approach:</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360-degree feedback for a comprehensive evaluation.</a:t>
            </a: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63"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10</a:t>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4" name="矩形"/>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Font typeface="Arial" panose="020B0604020202020204" pitchFamily="34" charset="0"/>
              <a:buChar char="•"/>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4800" b="1" i="0" u="none" strike="noStrike" kern="0" cap="none" spc="-4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8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4800" b="1" i="0" u="none" strike="noStrike" kern="0" cap="none" spc="-40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TS</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8" name="文本框"/>
          <p:cNvSpPr>
            <a:spLocks noGrp="1"/>
          </p:cNvSpPr>
          <p:nvPr>
            <p:ph type="body" idx="1"/>
          </p:nvPr>
        </p:nvSpPr>
        <p:spPr>
          <a:xfrm>
            <a:off x="609600" y="1577338"/>
            <a:ext cx="10972800" cy="3093154"/>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                =IFS(Z8&gt;=5,"VERY HIGH",Z8&gt;=4,"HIGH",Z8&gt;=3,"MED",TRUE,"LOW")</a:t>
            </a:r>
          </a:p>
          <a:p>
            <a:pPr marL="0" indent="0" algn="l">
              <a:lnSpc>
                <a:spcPct val="100000"/>
              </a:lnSpc>
              <a:spcBef>
                <a:spcPts val="0"/>
              </a:spcBef>
              <a:spcAft>
                <a:spcPts val="0"/>
              </a:spcAft>
              <a:buNone/>
            </a:pPr>
            <a:endParaRPr lang="en-US" altLang="zh-CN" sz="1500" dirty="0">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en-US" altLang="zh-CN" sz="1500" dirty="0">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en-US" altLang="zh-CN" sz="1500" dirty="0">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en-US" altLang="zh-CN" sz="1500" dirty="0">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zh-CN" altLang="en-US"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79"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11</a:t>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graphicFrame>
        <p:nvGraphicFramePr>
          <p:cNvPr id="2" name="Chart 1">
            <a:extLst>
              <a:ext uri="{FF2B5EF4-FFF2-40B4-BE49-F238E27FC236}">
                <a16:creationId xmlns:a16="http://schemas.microsoft.com/office/drawing/2014/main" id="{2C5AEF61-8A15-DCB4-F076-C45E390E8565}"/>
              </a:ext>
            </a:extLst>
          </p:cNvPr>
          <p:cNvGraphicFramePr>
            <a:graphicFrameLocks/>
          </p:cNvGraphicFramePr>
          <p:nvPr>
            <p:extLst>
              <p:ext uri="{D42A27DB-BD31-4B8C-83A1-F6EECF244321}">
                <p14:modId xmlns:p14="http://schemas.microsoft.com/office/powerpoint/2010/main" val="1963250328"/>
              </p:ext>
            </p:extLst>
          </p:nvPr>
        </p:nvGraphicFramePr>
        <p:xfrm>
          <a:off x="2463282" y="2605379"/>
          <a:ext cx="6064898"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conclusion</a:t>
            </a:r>
            <a:endParaRPr lang="zh-CN" altLang="en-US" sz="4800" b="1" i="0" u="none" strike="noStrike" kern="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lstStyle/>
          <a:p>
            <a:pPr marL="0" indent="0" algn="just">
              <a:lnSpc>
                <a:spcPct val="100000"/>
              </a:lnSpc>
              <a:spcBef>
                <a:spcPts val="0"/>
              </a:spcBef>
              <a:spcAft>
                <a:spcPts val="0"/>
              </a:spcAft>
              <a:buNone/>
            </a:pPr>
            <a:r>
              <a:rPr lang="en-US" altLang="zh-CN" sz="24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p:nvPr/>
        </p:nvGrpSpPr>
        <p:grpSpPr>
          <a:xfrm>
            <a:off x="7448612" y="0"/>
            <a:ext cx="4743795" cy="6858466"/>
            <a:chOff x="7448612" y="0"/>
            <a:chExt cx="4743795" cy="6858466"/>
          </a:xfrm>
        </p:grpSpPr>
        <p:sp>
          <p:nvSpPr>
            <p:cNvPr id="64"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TITLE</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grpSp>
        <p:nvGrpSpPr>
          <p:cNvPr id="81" name="组合"/>
          <p:cNvGrpSpPr/>
          <p:nvPr/>
        </p:nvGrpSpPr>
        <p:grpSpPr>
          <a:xfrm>
            <a:off x="466725" y="6410325"/>
            <a:ext cx="3705224" cy="295275"/>
            <a:chOff x="466725" y="6410325"/>
            <a:chExt cx="3705224" cy="295275"/>
          </a:xfrm>
        </p:grpSpPr>
        <p:pic>
          <p:nvPicPr>
            <p:cNvPr id="79" name="图片"/>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2</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83" name="矩形"/>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anose="02020603050405020304" pitchFamily="18" charset="0"/>
                <a:ea typeface="SimSun" panose="02010600030101010101" pitchFamily="2" charset="-122"/>
                <a:cs typeface="Times New Roman" panose="02020603050405020304" pitchFamily="18" charset="0"/>
              </a:rPr>
              <a:t>Employee Performance Analysis using Excel</a:t>
            </a:r>
            <a:endParaRPr lang="zh-CN" altLang="en-US" sz="2800" b="0" i="0" u="none" strike="noStrike" kern="1200" cap="none" spc="0" baseline="0">
              <a:solidFill>
                <a:srgbClr val="7030A0"/>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p:nvPr/>
        </p:nvGrpSpPr>
        <p:grpSpPr>
          <a:xfrm>
            <a:off x="7448612" y="0"/>
            <a:ext cx="4743795" cy="6858466"/>
            <a:chOff x="7448612" y="0"/>
            <a:chExt cx="4743795" cy="6858466"/>
          </a:xfrm>
        </p:grpSpPr>
        <p:sp>
          <p:nvSpPr>
            <p:cNvPr id="85"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97" name="曲线"/>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p:nvPr/>
        </p:nvGrpSpPr>
        <p:grpSpPr>
          <a:xfrm>
            <a:off x="47625" y="3819523"/>
            <a:ext cx="4124324" cy="3009897"/>
            <a:chOff x="47625" y="3819523"/>
            <a:chExt cx="4124324" cy="3009897"/>
          </a:xfrm>
        </p:grpSpPr>
        <p:pic>
          <p:nvPicPr>
            <p:cNvPr id="100" name="图片"/>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8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G</a:t>
            </a:r>
            <a:r>
              <a:rPr lang="en-US" altLang="zh-CN" sz="48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3</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05" name="矩形"/>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p:nvPr/>
        </p:nvGrpSpPr>
        <p:grpSpPr>
          <a:xfrm>
            <a:off x="8591168" y="2895600"/>
            <a:ext cx="2762248" cy="3257550"/>
            <a:chOff x="8591168" y="2895600"/>
            <a:chExt cx="2762248" cy="3257550"/>
          </a:xfrm>
        </p:grpSpPr>
        <p:sp>
          <p:nvSpPr>
            <p:cNvPr id="121" name="曲线"/>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ROB</a:t>
            </a:r>
            <a:r>
              <a:rPr lang="en-US" altLang="zh-CN" sz="4250" b="1" i="0" u="none" strike="noStrike" kern="0" cap="none" spc="5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250" b="1" i="0" u="none" strike="noStrike" kern="0" cap="none" spc="-37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37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ME</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NT</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4</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28" name="图片"/>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p:nvPr/>
        </p:nvGrpSpPr>
        <p:grpSpPr>
          <a:xfrm>
            <a:off x="8658225" y="2647950"/>
            <a:ext cx="3533775" cy="3810000"/>
            <a:chOff x="8658225" y="2647950"/>
            <a:chExt cx="3533775" cy="3810000"/>
          </a:xfrm>
        </p:grpSpPr>
        <p:sp>
          <p:nvSpPr>
            <p:cNvPr id="130"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OVERVIEW</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36" name="图片"/>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5</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38" name="矩形"/>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spAutoFit/>
          </a:bodyPr>
          <a:lstStyle/>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Purpose:</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Objectives: </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Benefits: </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Challenges:</a:t>
            </a: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Font typeface="Arial" panose="020B0604020202020204" pitchFamily="34" charset="0"/>
              <a:buChar char="•"/>
            </a:pPr>
            <a:endParaRPr lang="en-US" altLang="zh-CN" sz="24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W</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200" b="1" i="0" u="none" strike="noStrike" kern="0" cap="none" spc="-2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AR</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200" b="1" i="0" u="none" strike="noStrike" kern="0" cap="none" spc="-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2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S?</a:t>
            </a:r>
            <a:endParaRPr lang="zh-CN" altLang="en-US"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Employees</a:t>
            </a: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Executives/Senior Leadership</a:t>
            </a: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HR Department</a:t>
            </a: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Managers/Supervisors </a:t>
            </a: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Training and Development Teams</a:t>
            </a:r>
            <a:endParaRPr lang="zh-CN" altLang="en-US"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6</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45" name="图片"/>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3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6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95" baseline="0">
                <a:solidFill>
                  <a:schemeClr val="tx1"/>
                </a:solidFill>
                <a:latin typeface="Trebuchet MS" panose="020B0603020202020204" charset="0"/>
                <a:ea typeface="SimSun" panose="02010600030101010101" pitchFamily="2" charset="-122"/>
                <a:cs typeface="Trebuchet MS" panose="020B0603020202020204" charset="0"/>
              </a:rPr>
              <a:t>V</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600" b="1" i="0" u="none" strike="noStrike" kern="0" cap="none" spc="-6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endParaRPr lang="zh-CN" altLang="en-US"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28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7</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53" name="图片"/>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panose="020F0502020204030204" charset="0"/>
              <a:ea typeface="SimSun" panose="02010600030101010101" pitchFamily="2" charset="-122"/>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9</a:t>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0" name="矩形"/>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800" b="1"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4800" b="1" i="0" u="none" strike="noStrike" kern="120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LL</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G</a:t>
            </a:r>
            <a:endParaRPr lang="zh-CN" altLang="en-US" sz="48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1" name="曲线"/>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anose="05000000000000000000"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panose="020F0502020204030204" charset="0"/>
              <a:ea typeface="SimSun" panose="02010600030101010101" pitchFamily="2" charset="-122"/>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panose="020F0502020204030204" charset="0"/>
              <a:ea typeface="SimSun" panose="02010600030101010101" pitchFamily="2" charset="-122"/>
              <a:cs typeface="Lucida Sans"/>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16</TotalTime>
  <Words>718</Words>
  <Application>Microsoft Office PowerPoint</Application>
  <PresentationFormat>Widescreen</PresentationFormat>
  <Paragraphs>138</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THE "WOW" IN OUR SOLUTION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prabakaran sivaleela</dc:creator>
  <cp:lastModifiedBy>sathish raju</cp:lastModifiedBy>
  <cp:revision>51</cp:revision>
  <dcterms:created xsi:type="dcterms:W3CDTF">2024-09-30T15:47:34Z</dcterms:created>
  <dcterms:modified xsi:type="dcterms:W3CDTF">2024-09-30T06:23:15Z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99807955F3DE4A2CA0433C6323503B0B_13</vt:lpwstr>
  </property>
  <property fmtid="{D5CDD505-2E9C-101B-9397-08002B2CF9AE}" pid="3" name="KSOProductBuildVer">
    <vt:lpwstr>1033-12.2.0.18283</vt:lpwstr>
  </property>
</Properties>
</file>