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78" d="100"/>
          <a:sy n="78" d="100"/>
        </p:scale>
        <p:origin x="159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D477AC-9CAA-41E8-956C-E98C8CAE22A5}" type="datetimeFigureOut">
              <a:rPr lang="en-US" smtClean="0"/>
              <a:t>4/1/2024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AAE3E4-DA8F-4B26-A90F-9AC2FCAC243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9AAE3E4-DA8F-4B26-A90F-9AC2FCAC243E}"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9AAE3E4-DA8F-4B26-A90F-9AC2FCAC243E}"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5E74ED13-D9AC-4931-8183-F98B24FCCE4D}" type="datetimeFigureOut">
              <a:rPr lang="en-US" smtClean="0"/>
              <a:t>4/1/2024</a:t>
            </a:fld>
            <a:endParaRPr lang="en-US"/>
          </a:p>
        </p:txBody>
      </p:sp>
      <p:sp>
        <p:nvSpPr>
          <p:cNvPr id="5" name="Footer Placeholder 4"/>
          <p:cNvSpPr>
            <a:spLocks noGrp="1"/>
          </p:cNvSpPr>
          <p:nvPr>
            <p:ph type="ftr" sz="quarter" idx="11"/>
          </p:nvPr>
        </p:nvSpPr>
        <p:spPr>
          <a:xfrm>
            <a:off x="1900237" y="5410202"/>
            <a:ext cx="3843665" cy="365125"/>
          </a:xfrm>
        </p:spPr>
        <p:txBody>
          <a:bodyPr/>
          <a:lstStyle/>
          <a:p>
            <a:endParaRPr lang="en-US"/>
          </a:p>
        </p:txBody>
      </p:sp>
      <p:sp>
        <p:nvSpPr>
          <p:cNvPr id="6" name="Slide Number Placeholder 5"/>
          <p:cNvSpPr>
            <a:spLocks noGrp="1"/>
          </p:cNvSpPr>
          <p:nvPr>
            <p:ph type="sldNum" sz="quarter" idx="12"/>
          </p:nvPr>
        </p:nvSpPr>
        <p:spPr>
          <a:xfrm>
            <a:off x="7915603" y="5410200"/>
            <a:ext cx="578317" cy="365125"/>
          </a:xfrm>
        </p:spPr>
        <p:txBody>
          <a:bodyPr/>
          <a:lstStyle/>
          <a:p>
            <a:fld id="{8810705A-F029-4651-AD64-787E4734EA8E}" type="slidenum">
              <a:rPr lang="en-US" smtClean="0"/>
              <a:t>‹#›</a:t>
            </a:fld>
            <a:endParaRPr lang="en-US"/>
          </a:p>
        </p:txBody>
      </p:sp>
    </p:spTree>
    <p:extLst>
      <p:ext uri="{BB962C8B-B14F-4D97-AF65-F5344CB8AC3E}">
        <p14:creationId xmlns:p14="http://schemas.microsoft.com/office/powerpoint/2010/main" val="4008250103"/>
      </p:ext>
    </p:extLst>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74ED13-D9AC-4931-8183-F98B24FCCE4D}" type="datetimeFigureOut">
              <a:rPr lang="en-US" smtClean="0"/>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10705A-F029-4651-AD64-787E4734EA8E}" type="slidenum">
              <a:rPr lang="en-US" smtClean="0"/>
              <a:t>‹#›</a:t>
            </a:fld>
            <a:endParaRPr lang="en-US"/>
          </a:p>
        </p:txBody>
      </p:sp>
    </p:spTree>
    <p:extLst>
      <p:ext uri="{BB962C8B-B14F-4D97-AF65-F5344CB8AC3E}">
        <p14:creationId xmlns:p14="http://schemas.microsoft.com/office/powerpoint/2010/main" val="2568124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74ED13-D9AC-4931-8183-F98B24FCCE4D}" type="datetimeFigureOut">
              <a:rPr lang="en-US" smtClean="0"/>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10705A-F029-4651-AD64-787E4734EA8E}" type="slidenum">
              <a:rPr lang="en-US" smtClean="0"/>
              <a:t>‹#›</a:t>
            </a:fld>
            <a:endParaRPr lang="en-US"/>
          </a:p>
        </p:txBody>
      </p:sp>
    </p:spTree>
    <p:extLst>
      <p:ext uri="{BB962C8B-B14F-4D97-AF65-F5344CB8AC3E}">
        <p14:creationId xmlns:p14="http://schemas.microsoft.com/office/powerpoint/2010/main" val="1672362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74ED13-D9AC-4931-8183-F98B24FCCE4D}" type="datetimeFigureOut">
              <a:rPr lang="en-US" smtClean="0"/>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10705A-F029-4651-AD64-787E4734EA8E}" type="slidenum">
              <a:rPr lang="en-US" smtClean="0"/>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3239602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74ED13-D9AC-4931-8183-F98B24FCCE4D}" type="datetimeFigureOut">
              <a:rPr lang="en-US" smtClean="0"/>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10705A-F029-4651-AD64-787E4734EA8E}" type="slidenum">
              <a:rPr lang="en-US" smtClean="0"/>
              <a:t>‹#›</a:t>
            </a:fld>
            <a:endParaRPr lang="en-US"/>
          </a:p>
        </p:txBody>
      </p:sp>
    </p:spTree>
    <p:extLst>
      <p:ext uri="{BB962C8B-B14F-4D97-AF65-F5344CB8AC3E}">
        <p14:creationId xmlns:p14="http://schemas.microsoft.com/office/powerpoint/2010/main" val="1502050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E74ED13-D9AC-4931-8183-F98B24FCCE4D}" type="datetimeFigureOut">
              <a:rPr lang="en-US" smtClean="0"/>
              <a:t>4/1/2024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10705A-F029-4651-AD64-787E4734EA8E}" type="slidenum">
              <a:rPr lang="en-US" smtClean="0"/>
              <a:t>‹#›</a:t>
            </a:fld>
            <a:endParaRPr lang="en-US"/>
          </a:p>
        </p:txBody>
      </p:sp>
    </p:spTree>
    <p:extLst>
      <p:ext uri="{BB962C8B-B14F-4D97-AF65-F5344CB8AC3E}">
        <p14:creationId xmlns:p14="http://schemas.microsoft.com/office/powerpoint/2010/main" val="2278558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E74ED13-D9AC-4931-8183-F98B24FCCE4D}" type="datetimeFigureOut">
              <a:rPr lang="en-US" smtClean="0"/>
              <a:t>4/1/2024</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8810705A-F029-4651-AD64-787E4734EA8E}" type="slidenum">
              <a:rPr lang="en-US" smtClean="0"/>
              <a:t>‹#›</a:t>
            </a:fld>
            <a:endParaRPr lang="en-US"/>
          </a:p>
        </p:txBody>
      </p:sp>
    </p:spTree>
    <p:extLst>
      <p:ext uri="{BB962C8B-B14F-4D97-AF65-F5344CB8AC3E}">
        <p14:creationId xmlns:p14="http://schemas.microsoft.com/office/powerpoint/2010/main" val="28953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74ED13-D9AC-4931-8183-F98B24FCCE4D}"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10705A-F029-4651-AD64-787E4734EA8E}" type="slidenum">
              <a:rPr lang="en-US" smtClean="0"/>
              <a:t>‹#›</a:t>
            </a:fld>
            <a:endParaRPr lang="en-US"/>
          </a:p>
        </p:txBody>
      </p:sp>
    </p:spTree>
    <p:extLst>
      <p:ext uri="{BB962C8B-B14F-4D97-AF65-F5344CB8AC3E}">
        <p14:creationId xmlns:p14="http://schemas.microsoft.com/office/powerpoint/2010/main" val="3905240370"/>
      </p:ext>
    </p:extLst>
  </p:cSld>
  <p:clrMapOvr>
    <a:masterClrMapping/>
  </p:clrMapOvr>
  <p:transition>
    <p:wipe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74ED13-D9AC-4931-8183-F98B24FCCE4D}"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10705A-F029-4651-AD64-787E4734EA8E}" type="slidenum">
              <a:rPr lang="en-US" smtClean="0"/>
              <a:t>‹#›</a:t>
            </a:fld>
            <a:endParaRPr lang="en-US"/>
          </a:p>
        </p:txBody>
      </p:sp>
    </p:spTree>
    <p:extLst>
      <p:ext uri="{BB962C8B-B14F-4D97-AF65-F5344CB8AC3E}">
        <p14:creationId xmlns:p14="http://schemas.microsoft.com/office/powerpoint/2010/main" val="3781155308"/>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5E74ED13-D9AC-4931-8183-F98B24FCCE4D}" type="datetimeFigureOut">
              <a:rPr lang="en-US" smtClean="0"/>
              <a:t>4/1/2024</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a:p>
        </p:txBody>
      </p:sp>
      <p:sp>
        <p:nvSpPr>
          <p:cNvPr id="51" name="Slide Number Placeholder 5"/>
          <p:cNvSpPr>
            <a:spLocks noGrp="1"/>
          </p:cNvSpPr>
          <p:nvPr>
            <p:ph type="sldNum" sz="quarter" idx="12"/>
          </p:nvPr>
        </p:nvSpPr>
        <p:spPr>
          <a:xfrm>
            <a:off x="7707241" y="5883275"/>
            <a:ext cx="578317" cy="365125"/>
          </a:xfrm>
        </p:spPr>
        <p:txBody>
          <a:bodyPr/>
          <a:lstStyle/>
          <a:p>
            <a:fld id="{8810705A-F029-4651-AD64-787E4734EA8E}" type="slidenum">
              <a:rPr lang="en-US" smtClean="0"/>
              <a:t>‹#›</a:t>
            </a:fld>
            <a:endParaRPr lang="en-US"/>
          </a:p>
        </p:txBody>
      </p:sp>
    </p:spTree>
    <p:extLst>
      <p:ext uri="{BB962C8B-B14F-4D97-AF65-F5344CB8AC3E}">
        <p14:creationId xmlns:p14="http://schemas.microsoft.com/office/powerpoint/2010/main" val="3281451545"/>
      </p:ext>
    </p:extLst>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74ED13-D9AC-4931-8183-F98B24FCCE4D}"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10705A-F029-4651-AD64-787E4734EA8E}" type="slidenum">
              <a:rPr lang="en-US" smtClean="0"/>
              <a:t>‹#›</a:t>
            </a:fld>
            <a:endParaRPr lang="en-US"/>
          </a:p>
        </p:txBody>
      </p:sp>
    </p:spTree>
    <p:extLst>
      <p:ext uri="{BB962C8B-B14F-4D97-AF65-F5344CB8AC3E}">
        <p14:creationId xmlns:p14="http://schemas.microsoft.com/office/powerpoint/2010/main" val="812317649"/>
      </p:ext>
    </p:extLst>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74ED13-D9AC-4931-8183-F98B24FCCE4D}" type="datetimeFigureOut">
              <a:rPr lang="en-US" smtClean="0"/>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10705A-F029-4651-AD64-787E4734EA8E}" type="slidenum">
              <a:rPr lang="en-US" smtClean="0"/>
              <a:t>‹#›</a:t>
            </a:fld>
            <a:endParaRPr lang="en-US"/>
          </a:p>
        </p:txBody>
      </p:sp>
    </p:spTree>
    <p:extLst>
      <p:ext uri="{BB962C8B-B14F-4D97-AF65-F5344CB8AC3E}">
        <p14:creationId xmlns:p14="http://schemas.microsoft.com/office/powerpoint/2010/main" val="1541310796"/>
      </p:ext>
    </p:extLst>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74ED13-D9AC-4931-8183-F98B24FCCE4D}" type="datetimeFigureOut">
              <a:rPr lang="en-US" smtClean="0"/>
              <a:t>4/1/2024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10705A-F029-4651-AD64-787E4734EA8E}" type="slidenum">
              <a:rPr lang="en-US" smtClean="0"/>
              <a:t>‹#›</a:t>
            </a:fld>
            <a:endParaRPr lang="en-US"/>
          </a:p>
        </p:txBody>
      </p:sp>
    </p:spTree>
    <p:extLst>
      <p:ext uri="{BB962C8B-B14F-4D97-AF65-F5344CB8AC3E}">
        <p14:creationId xmlns:p14="http://schemas.microsoft.com/office/powerpoint/2010/main" val="649441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74ED13-D9AC-4931-8183-F98B24FCCE4D}" type="datetimeFigureOut">
              <a:rPr lang="en-US" smtClean="0"/>
              <a:t>4/1/2024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10705A-F029-4651-AD64-787E4734EA8E}" type="slidenum">
              <a:rPr lang="en-US" smtClean="0"/>
              <a:t>‹#›</a:t>
            </a:fld>
            <a:endParaRPr lang="en-US"/>
          </a:p>
        </p:txBody>
      </p:sp>
    </p:spTree>
    <p:extLst>
      <p:ext uri="{BB962C8B-B14F-4D97-AF65-F5344CB8AC3E}">
        <p14:creationId xmlns:p14="http://schemas.microsoft.com/office/powerpoint/2010/main" val="932917572"/>
      </p:ext>
    </p:extLst>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74ED13-D9AC-4931-8183-F98B24FCCE4D}" type="datetimeFigureOut">
              <a:rPr lang="en-US" smtClean="0"/>
              <a:t>4/1/2024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10705A-F029-4651-AD64-787E4734EA8E}" type="slidenum">
              <a:rPr lang="en-US" smtClean="0"/>
              <a:t>‹#›</a:t>
            </a:fld>
            <a:endParaRPr lang="en-US"/>
          </a:p>
        </p:txBody>
      </p:sp>
    </p:spTree>
    <p:extLst>
      <p:ext uri="{BB962C8B-B14F-4D97-AF65-F5344CB8AC3E}">
        <p14:creationId xmlns:p14="http://schemas.microsoft.com/office/powerpoint/2010/main" val="1983547205"/>
      </p:ext>
    </p:extLst>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74ED13-D9AC-4931-8183-F98B24FCCE4D}" type="datetimeFigureOut">
              <a:rPr lang="en-US" smtClean="0"/>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10705A-F029-4651-AD64-787E4734EA8E}" type="slidenum">
              <a:rPr lang="en-US" smtClean="0"/>
              <a:t>‹#›</a:t>
            </a:fld>
            <a:endParaRPr lang="en-US"/>
          </a:p>
        </p:txBody>
      </p:sp>
    </p:spTree>
    <p:extLst>
      <p:ext uri="{BB962C8B-B14F-4D97-AF65-F5344CB8AC3E}">
        <p14:creationId xmlns:p14="http://schemas.microsoft.com/office/powerpoint/2010/main" val="762608454"/>
      </p:ext>
    </p:extLst>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74ED13-D9AC-4931-8183-F98B24FCCE4D}" type="datetimeFigureOut">
              <a:rPr lang="en-US" smtClean="0"/>
              <a:t>4/1/2024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10705A-F029-4651-AD64-787E4734EA8E}" type="slidenum">
              <a:rPr lang="en-US" smtClean="0"/>
              <a:t>‹#›</a:t>
            </a:fld>
            <a:endParaRPr lang="en-US"/>
          </a:p>
        </p:txBody>
      </p:sp>
    </p:spTree>
    <p:extLst>
      <p:ext uri="{BB962C8B-B14F-4D97-AF65-F5344CB8AC3E}">
        <p14:creationId xmlns:p14="http://schemas.microsoft.com/office/powerpoint/2010/main" val="3382029554"/>
      </p:ext>
    </p:extLst>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E74ED13-D9AC-4931-8183-F98B24FCCE4D}" type="datetimeFigureOut">
              <a:rPr lang="en-US" smtClean="0"/>
              <a:t>4/1/2024</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810705A-F029-4651-AD64-787E4734EA8E}" type="slidenum">
              <a:rPr lang="en-US" smtClean="0"/>
              <a:t>‹#›</a:t>
            </a:fld>
            <a:endParaRPr lang="en-US"/>
          </a:p>
        </p:txBody>
      </p:sp>
    </p:spTree>
    <p:extLst>
      <p:ext uri="{BB962C8B-B14F-4D97-AF65-F5344CB8AC3E}">
        <p14:creationId xmlns:p14="http://schemas.microsoft.com/office/powerpoint/2010/main" val="3424519639"/>
      </p:ext>
    </p:extLst>
  </p:cSld>
  <p:clrMap bg1="dk1" tx1="lt1" bg2="dk2" tx2="lt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 id="2147483970" r:id="rId12"/>
    <p:sldLayoutId id="2147483971" r:id="rId13"/>
    <p:sldLayoutId id="2147483972" r:id="rId14"/>
    <p:sldLayoutId id="2147483973" r:id="rId15"/>
    <p:sldLayoutId id="2147483974" r:id="rId16"/>
    <p:sldLayoutId id="2147483975" r:id="rId17"/>
  </p:sldLayoutIdLst>
  <p:transition>
    <p:wipe dir="d"/>
  </p:transition>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123728" y="1966064"/>
            <a:ext cx="4464496" cy="1470025"/>
          </a:xfrm>
        </p:spPr>
        <p:txBody>
          <a:bodyPr/>
          <a:lstStyle/>
          <a:p>
            <a:pPr algn="just"/>
            <a:r>
              <a:rPr lang="en-IN" dirty="0">
                <a:latin typeface="Times New Roman" pitchFamily="18" charset="0"/>
                <a:cs typeface="Times New Roman" pitchFamily="18" charset="0"/>
              </a:rPr>
              <a:t>       </a:t>
            </a:r>
            <a:r>
              <a:rPr lang="en-IN" sz="4000" dirty="0" err="1">
                <a:latin typeface="Times New Roman" pitchFamily="18" charset="0"/>
                <a:cs typeface="Times New Roman" pitchFamily="18" charset="0"/>
              </a:rPr>
              <a:t>sowmiya</a:t>
            </a:r>
            <a:r>
              <a:rPr lang="en-IN" sz="4000" dirty="0">
                <a:latin typeface="Times New Roman" pitchFamily="18" charset="0"/>
                <a:cs typeface="Times New Roman" pitchFamily="18" charset="0"/>
              </a:rPr>
              <a:t> b</a:t>
            </a:r>
            <a:endParaRPr lang="en-US" sz="4000" dirty="0">
              <a:latin typeface="Times New Roman" pitchFamily="18" charset="0"/>
              <a:cs typeface="Times New Roman" pitchFamily="18" charset="0"/>
            </a:endParaRPr>
          </a:p>
        </p:txBody>
      </p:sp>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8926" y="642918"/>
            <a:ext cx="3000396" cy="707886"/>
          </a:xfrm>
          <a:prstGeom prst="rect">
            <a:avLst/>
          </a:prstGeom>
          <a:noFill/>
        </p:spPr>
        <p:txBody>
          <a:bodyPr wrap="square" rtlCol="0">
            <a:spAutoFit/>
          </a:bodyPr>
          <a:lstStyle/>
          <a:p>
            <a:r>
              <a:rPr lang="en-IN" sz="4000" b="1" dirty="0">
                <a:latin typeface="Times New Roman" pitchFamily="18" charset="0"/>
                <a:cs typeface="Times New Roman" pitchFamily="18" charset="0"/>
              </a:rPr>
              <a:t>RESULT</a:t>
            </a:r>
            <a:endParaRPr lang="en-US" sz="4000" b="1" dirty="0">
              <a:latin typeface="Times New Roman" pitchFamily="18" charset="0"/>
              <a:cs typeface="Times New Roman" pitchFamily="18" charset="0"/>
            </a:endParaRPr>
          </a:p>
        </p:txBody>
      </p:sp>
      <p:sp>
        <p:nvSpPr>
          <p:cNvPr id="11" name="TextBox 10">
            <a:extLst>
              <a:ext uri="{FF2B5EF4-FFF2-40B4-BE49-F238E27FC236}">
                <a16:creationId xmlns:a16="http://schemas.microsoft.com/office/drawing/2014/main" id="{F13719C5-8E7A-3828-7F93-41DC6114B27F}"/>
              </a:ext>
            </a:extLst>
          </p:cNvPr>
          <p:cNvSpPr txBox="1"/>
          <p:nvPr/>
        </p:nvSpPr>
        <p:spPr>
          <a:xfrm>
            <a:off x="899592" y="1371614"/>
            <a:ext cx="7560840" cy="5262979"/>
          </a:xfrm>
          <a:prstGeom prst="rect">
            <a:avLst/>
          </a:prstGeom>
          <a:noFill/>
        </p:spPr>
        <p:txBody>
          <a:bodyPr wrap="square">
            <a:spAutoFit/>
          </a:bodyPr>
          <a:lstStyle/>
          <a:p>
            <a:pPr algn="l">
              <a:buFont typeface="Arial" panose="020B0604020202020204" pitchFamily="34" charset="0"/>
              <a:buChar char="•"/>
            </a:pPr>
            <a:r>
              <a:rPr lang="en-US" sz="2000" b="1" i="0" dirty="0">
                <a:effectLst/>
                <a:latin typeface="Söhne"/>
              </a:rPr>
              <a:t>Accuracy:</a:t>
            </a:r>
            <a:r>
              <a:rPr lang="en-US" sz="2000" b="0" i="0" dirty="0">
                <a:effectLst/>
                <a:latin typeface="Söhne"/>
              </a:rPr>
              <a:t> The LSTM-based chatbot achieves high accuracy in understanding and responding to HR-related queries, significantly reducing the need for human intervention.</a:t>
            </a:r>
          </a:p>
          <a:p>
            <a:pPr algn="l">
              <a:buFont typeface="Arial" panose="020B0604020202020204" pitchFamily="34" charset="0"/>
              <a:buChar char="•"/>
            </a:pPr>
            <a:endParaRPr lang="en-US" sz="2000" b="1" i="0" dirty="0">
              <a:effectLst/>
              <a:latin typeface="Söhne"/>
            </a:endParaRPr>
          </a:p>
          <a:p>
            <a:pPr algn="l">
              <a:buFont typeface="Arial" panose="020B0604020202020204" pitchFamily="34" charset="0"/>
              <a:buChar char="•"/>
            </a:pPr>
            <a:r>
              <a:rPr lang="en-US" sz="2000" b="1" i="0" dirty="0">
                <a:effectLst/>
                <a:latin typeface="Söhne"/>
              </a:rPr>
              <a:t>Efficiency:</a:t>
            </a:r>
            <a:r>
              <a:rPr lang="en-US" sz="2000" b="0" i="0" dirty="0">
                <a:effectLst/>
                <a:latin typeface="Söhne"/>
              </a:rPr>
              <a:t> HR personnel experience reduced workload and can focus on more strategic tasks, leading to improved overall efficiency within the HR department.</a:t>
            </a:r>
          </a:p>
          <a:p>
            <a:pPr algn="l">
              <a:buFont typeface="Arial" panose="020B0604020202020204" pitchFamily="34" charset="0"/>
              <a:buChar char="•"/>
            </a:pPr>
            <a:endParaRPr lang="en-US" sz="2000" b="1" i="0" dirty="0">
              <a:effectLst/>
              <a:latin typeface="Söhne"/>
            </a:endParaRPr>
          </a:p>
          <a:p>
            <a:pPr algn="l">
              <a:buFont typeface="Arial" panose="020B0604020202020204" pitchFamily="34" charset="0"/>
              <a:buChar char="•"/>
            </a:pPr>
            <a:r>
              <a:rPr lang="en-US" sz="2000" b="1" i="0" dirty="0">
                <a:effectLst/>
                <a:latin typeface="Söhne"/>
              </a:rPr>
              <a:t>User Satisfaction:</a:t>
            </a:r>
            <a:r>
              <a:rPr lang="en-US" sz="2000" b="0" i="0" dirty="0">
                <a:effectLst/>
                <a:latin typeface="Söhne"/>
              </a:rPr>
              <a:t> Employees benefit from instant access to HR information and assistance, leading to higher satisfaction levels and improved employee experience.</a:t>
            </a:r>
          </a:p>
          <a:p>
            <a:pPr algn="l"/>
            <a:endParaRPr lang="en-US" sz="1000" b="0" i="0" dirty="0">
              <a:effectLst/>
              <a:latin typeface="Söhne"/>
            </a:endParaRPr>
          </a:p>
          <a:p>
            <a:pPr algn="l"/>
            <a:endParaRPr lang="en-US" sz="2000" b="0" i="0" dirty="0">
              <a:effectLst/>
              <a:latin typeface="Söhne"/>
            </a:endParaRPr>
          </a:p>
          <a:p>
            <a:endParaRPr lang="en-IN" sz="2000" dirty="0"/>
          </a:p>
          <a:p>
            <a:endParaRPr lang="en-IN" sz="2000" dirty="0"/>
          </a:p>
          <a:p>
            <a:endParaRPr lang="en-IN" dirty="0"/>
          </a:p>
          <a:p>
            <a:endParaRPr lang="en-IN" dirty="0"/>
          </a:p>
        </p:txBody>
      </p:sp>
      <p:sp>
        <p:nvSpPr>
          <p:cNvPr id="9" name="Rectangle 6">
            <a:extLst>
              <a:ext uri="{FF2B5EF4-FFF2-40B4-BE49-F238E27FC236}">
                <a16:creationId xmlns:a16="http://schemas.microsoft.com/office/drawing/2014/main" id="{858367FB-A44B-9D60-162E-39A5B28685E1}"/>
              </a:ext>
            </a:extLst>
          </p:cNvPr>
          <p:cNvSpPr>
            <a:spLocks noChangeArrowheads="1"/>
          </p:cNvSpPr>
          <p:nvPr/>
        </p:nvSpPr>
        <p:spPr bwMode="auto">
          <a:xfrm>
            <a:off x="0" y="0"/>
            <a:ext cx="27717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16266A-CEBD-7932-23FA-A1823B3B24B8}"/>
              </a:ext>
            </a:extLst>
          </p:cNvPr>
          <p:cNvSpPr txBox="1"/>
          <p:nvPr/>
        </p:nvSpPr>
        <p:spPr>
          <a:xfrm>
            <a:off x="2771800" y="1196752"/>
            <a:ext cx="3744416"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0E3F8102-DB22-5E90-CF68-D4F97B97590B}"/>
              </a:ext>
            </a:extLst>
          </p:cNvPr>
          <p:cNvSpPr>
            <a:spLocks noChangeArrowheads="1"/>
          </p:cNvSpPr>
          <p:nvPr/>
        </p:nvSpPr>
        <p:spPr bwMode="auto">
          <a:xfrm>
            <a:off x="1187623" y="2323238"/>
            <a:ext cx="720080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chatbot for Human Resource using LSTM algorithm represents a cutting-edge solution that redefines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how HR departments interact with employees, paving the way for a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more agile, responsive, and employee-centric approach to HR management.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FB50DD3A-B4E2-D15F-CA9B-635C2A40CB9C}"/>
              </a:ext>
            </a:extLst>
          </p:cNvPr>
          <p:cNvSpPr>
            <a:spLocks noChangeArrowheads="1"/>
          </p:cNvSpPr>
          <p:nvPr/>
        </p:nvSpPr>
        <p:spPr bwMode="auto">
          <a:xfrm>
            <a:off x="755576" y="2971800"/>
            <a:ext cx="27717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6214224"/>
      </p:ext>
    </p:extLst>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500174"/>
            <a:ext cx="7858180" cy="2554545"/>
          </a:xfrm>
          <a:prstGeom prst="rect">
            <a:avLst/>
          </a:prstGeom>
          <a:noFill/>
        </p:spPr>
        <p:txBody>
          <a:bodyPr wrap="square" rtlCol="0">
            <a:spAutoFit/>
          </a:bodyPr>
          <a:lstStyle/>
          <a:p>
            <a:pPr algn="ctr"/>
            <a:r>
              <a:rPr lang="en-IN" sz="4000" dirty="0">
                <a:latin typeface="Times New Roman" pitchFamily="18" charset="0"/>
                <a:cs typeface="Times New Roman" pitchFamily="18" charset="0"/>
              </a:rPr>
              <a:t>  </a:t>
            </a:r>
            <a:r>
              <a:rPr lang="en-IN" sz="4000" b="1" dirty="0">
                <a:latin typeface="Times New Roman" pitchFamily="18" charset="0"/>
                <a:cs typeface="Times New Roman" pitchFamily="18" charset="0"/>
              </a:rPr>
              <a:t>TITLE</a:t>
            </a:r>
          </a:p>
          <a:p>
            <a:pPr algn="ctr"/>
            <a:endParaRPr lang="en-IN" sz="4000" dirty="0">
              <a:latin typeface="Times New Roman" pitchFamily="18" charset="0"/>
              <a:cs typeface="Times New Roman" pitchFamily="18" charset="0"/>
            </a:endParaRPr>
          </a:p>
          <a:p>
            <a:pPr algn="ctr"/>
            <a:r>
              <a:rPr lang="en-IN" sz="4000" dirty="0">
                <a:solidFill>
                  <a:srgbClr val="0070C0"/>
                </a:solidFill>
                <a:latin typeface="Times New Roman" pitchFamily="18" charset="0"/>
                <a:cs typeface="Times New Roman" pitchFamily="18" charset="0"/>
              </a:rPr>
              <a:t>    </a:t>
            </a:r>
            <a:r>
              <a:rPr lang="en-IN" sz="4000" dirty="0">
                <a:latin typeface="Times New Roman" pitchFamily="18" charset="0"/>
                <a:cs typeface="Times New Roman" pitchFamily="18" charset="0"/>
              </a:rPr>
              <a:t>CHATBOT FOR HUMAN RESOURCE</a:t>
            </a:r>
            <a:endParaRPr lang="en-US" sz="2400" b="1" dirty="0">
              <a:latin typeface="Times New Roman" pitchFamily="18" charset="0"/>
              <a:cs typeface="Times New Roman" pitchFamily="18" charset="0"/>
            </a:endParaRPr>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346" y="785794"/>
            <a:ext cx="10144196" cy="707886"/>
          </a:xfrm>
          <a:prstGeom prst="rect">
            <a:avLst/>
          </a:prstGeom>
          <a:noFill/>
        </p:spPr>
        <p:txBody>
          <a:bodyPr wrap="square" rtlCol="0">
            <a:spAutoFit/>
          </a:bodyPr>
          <a:lstStyle/>
          <a:p>
            <a:r>
              <a:rPr lang="en-IN" sz="4000" b="1" dirty="0">
                <a:solidFill>
                  <a:schemeClr val="tx2"/>
                </a:solidFill>
                <a:latin typeface="Times New Roman" pitchFamily="18" charset="0"/>
                <a:cs typeface="Times New Roman" pitchFamily="18" charset="0"/>
              </a:rPr>
              <a:t>                            </a:t>
            </a:r>
            <a:r>
              <a:rPr lang="en-IN" sz="4000" b="1" dirty="0">
                <a:latin typeface="Times New Roman" pitchFamily="18" charset="0"/>
                <a:cs typeface="Times New Roman" pitchFamily="18" charset="0"/>
              </a:rPr>
              <a:t>AGENDA</a:t>
            </a:r>
            <a:endParaRPr lang="en-US" sz="4000" b="1" dirty="0">
              <a:latin typeface="Times New Roman" pitchFamily="18" charset="0"/>
              <a:cs typeface="Times New Roman" pitchFamily="18" charset="0"/>
            </a:endParaRPr>
          </a:p>
        </p:txBody>
      </p:sp>
      <p:sp>
        <p:nvSpPr>
          <p:cNvPr id="4" name="TextBox 3"/>
          <p:cNvSpPr txBox="1"/>
          <p:nvPr/>
        </p:nvSpPr>
        <p:spPr>
          <a:xfrm>
            <a:off x="1547664" y="1988840"/>
            <a:ext cx="5357850" cy="3416320"/>
          </a:xfrm>
          <a:prstGeom prst="rect">
            <a:avLst/>
          </a:prstGeom>
          <a:noFill/>
        </p:spPr>
        <p:txBody>
          <a:bodyPr wrap="square" rtlCol="0">
            <a:spAutoFit/>
          </a:bodyPr>
          <a:lstStyle/>
          <a:p>
            <a:pPr>
              <a:buFont typeface="Wingdings" pitchFamily="2" charset="2"/>
              <a:buChar char="v"/>
            </a:pPr>
            <a:r>
              <a:rPr lang="en-IN" sz="2400" dirty="0">
                <a:latin typeface="Times New Roman" pitchFamily="18" charset="0"/>
                <a:cs typeface="Times New Roman" pitchFamily="18" charset="0"/>
              </a:rPr>
              <a:t> Introduction</a:t>
            </a:r>
          </a:p>
          <a:p>
            <a:pPr>
              <a:buFont typeface="Wingdings" pitchFamily="2" charset="2"/>
              <a:buChar char="v"/>
            </a:pPr>
            <a:r>
              <a:rPr lang="en-IN" sz="2400" dirty="0">
                <a:latin typeface="Times New Roman" pitchFamily="18" charset="0"/>
                <a:cs typeface="Times New Roman" pitchFamily="18" charset="0"/>
              </a:rPr>
              <a:t>Problem Statement</a:t>
            </a:r>
          </a:p>
          <a:p>
            <a:pPr>
              <a:buFont typeface="Wingdings" pitchFamily="2" charset="2"/>
              <a:buChar char="v"/>
            </a:pPr>
            <a:r>
              <a:rPr lang="en-IN" sz="2400" dirty="0">
                <a:latin typeface="Times New Roman" pitchFamily="18" charset="0"/>
                <a:cs typeface="Times New Roman" pitchFamily="18" charset="0"/>
              </a:rPr>
              <a:t>Project Overview</a:t>
            </a:r>
          </a:p>
          <a:p>
            <a:pPr>
              <a:buFont typeface="Wingdings" pitchFamily="2" charset="2"/>
              <a:buChar char="v"/>
            </a:pPr>
            <a:r>
              <a:rPr lang="en-IN" sz="2400" dirty="0">
                <a:latin typeface="Times New Roman" pitchFamily="18" charset="0"/>
                <a:cs typeface="Times New Roman" pitchFamily="18" charset="0"/>
              </a:rPr>
              <a:t>End Users</a:t>
            </a:r>
          </a:p>
          <a:p>
            <a:pPr>
              <a:buFont typeface="Wingdings" pitchFamily="2" charset="2"/>
              <a:buChar char="v"/>
            </a:pPr>
            <a:r>
              <a:rPr lang="en-IN" sz="2400" dirty="0">
                <a:latin typeface="Times New Roman" pitchFamily="18" charset="0"/>
                <a:cs typeface="Times New Roman" pitchFamily="18" charset="0"/>
              </a:rPr>
              <a:t>Solution and Value Proposition</a:t>
            </a:r>
          </a:p>
          <a:p>
            <a:pPr>
              <a:buFont typeface="Wingdings" pitchFamily="2" charset="2"/>
              <a:buChar char="v"/>
            </a:pPr>
            <a:r>
              <a:rPr lang="en-IN" sz="2400" dirty="0">
                <a:latin typeface="Times New Roman" pitchFamily="18" charset="0"/>
                <a:cs typeface="Times New Roman" pitchFamily="18" charset="0"/>
              </a:rPr>
              <a:t>Unique Aspects</a:t>
            </a:r>
          </a:p>
          <a:p>
            <a:pPr>
              <a:buFont typeface="Wingdings" pitchFamily="2" charset="2"/>
              <a:buChar char="v"/>
            </a:pPr>
            <a:r>
              <a:rPr lang="en-IN" sz="2400" dirty="0">
                <a:latin typeface="Times New Roman" pitchFamily="18" charset="0"/>
                <a:cs typeface="Times New Roman" pitchFamily="18" charset="0"/>
              </a:rPr>
              <a:t>Modelling Approach</a:t>
            </a:r>
          </a:p>
          <a:p>
            <a:pPr>
              <a:buFont typeface="Wingdings" pitchFamily="2" charset="2"/>
              <a:buChar char="v"/>
            </a:pPr>
            <a:r>
              <a:rPr lang="en-IN" sz="2400" dirty="0">
                <a:latin typeface="Times New Roman" pitchFamily="18" charset="0"/>
                <a:cs typeface="Times New Roman" pitchFamily="18" charset="0"/>
              </a:rPr>
              <a:t>Results and Performance</a:t>
            </a:r>
          </a:p>
          <a:p>
            <a:pPr>
              <a:buFont typeface="Wingdings" pitchFamily="2" charset="2"/>
              <a:buChar char="v"/>
            </a:pPr>
            <a:r>
              <a:rPr lang="en-IN" sz="2400" dirty="0">
                <a:latin typeface="Times New Roman" pitchFamily="18" charset="0"/>
                <a:cs typeface="Times New Roman" pitchFamily="18" charset="0"/>
              </a:rPr>
              <a:t>Conclusion</a:t>
            </a:r>
          </a:p>
        </p:txBody>
      </p:sp>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728" y="1000108"/>
            <a:ext cx="7429552" cy="707886"/>
          </a:xfrm>
          <a:prstGeom prst="rect">
            <a:avLst/>
          </a:prstGeom>
          <a:noFill/>
        </p:spPr>
        <p:txBody>
          <a:bodyPr wrap="square" rtlCol="0">
            <a:spAutoFit/>
          </a:bodyPr>
          <a:lstStyle/>
          <a:p>
            <a:r>
              <a:rPr lang="en-IN" sz="4000" b="1" dirty="0">
                <a:latin typeface="Times New Roman" pitchFamily="18" charset="0"/>
                <a:cs typeface="Times New Roman" pitchFamily="18" charset="0"/>
              </a:rPr>
              <a:t>PROBLEM STATEMENT</a:t>
            </a:r>
            <a:endParaRPr lang="en-US" sz="4000" b="1" dirty="0">
              <a:latin typeface="Times New Roman" pitchFamily="18" charset="0"/>
              <a:cs typeface="Times New Roman" pitchFamily="18" charset="0"/>
            </a:endParaRPr>
          </a:p>
        </p:txBody>
      </p:sp>
      <p:sp>
        <p:nvSpPr>
          <p:cNvPr id="4" name="TextBox 3"/>
          <p:cNvSpPr txBox="1"/>
          <p:nvPr/>
        </p:nvSpPr>
        <p:spPr>
          <a:xfrm>
            <a:off x="899592" y="1844824"/>
            <a:ext cx="7816952" cy="4431983"/>
          </a:xfrm>
          <a:prstGeom prst="rect">
            <a:avLst/>
          </a:prstGeom>
          <a:noFill/>
        </p:spPr>
        <p:txBody>
          <a:bodyPr wrap="square" rtlCol="0">
            <a:spAutoFit/>
          </a:bodyPr>
          <a:lstStyle/>
          <a:p>
            <a:pPr algn="l">
              <a:buFont typeface="+mj-lt"/>
              <a:buAutoNum type="arabicPeriod"/>
            </a:pPr>
            <a:endParaRPr lang="en-IN" b="0" i="0" dirty="0">
              <a:solidFill>
                <a:srgbClr val="0D0D0D"/>
              </a:solidFill>
              <a:effectLst/>
              <a:latin typeface="Söhne"/>
            </a:endParaRPr>
          </a:p>
          <a:p>
            <a:r>
              <a:rPr lang="en-US" sz="2400" b="0" i="0" dirty="0">
                <a:effectLst/>
                <a:latin typeface="Times New Roman" panose="02020603050405020304" pitchFamily="18" charset="0"/>
                <a:cs typeface="Times New Roman" panose="02020603050405020304" pitchFamily="18" charset="0"/>
              </a:rPr>
              <a:t>Human Resource departments often face challenges in handling repetitive queries from employees, such as leave requests, policy clarifications, and other HR-related inquiries. These queries can consume valuable time and resources of HR personnel, leading to potential delays in response and reduced efficiency. Traditional methods of handling these queries may not scale well with increasing demands and may result in inconsistency in responses.</a:t>
            </a:r>
            <a:br>
              <a:rPr lang="en-IN" sz="2400" dirty="0">
                <a:latin typeface="Times New Roman" panose="02020603050405020304" pitchFamily="18" charset="0"/>
                <a:cs typeface="Times New Roman" panose="02020603050405020304" pitchFamily="18" charset="0"/>
              </a:rPr>
            </a:br>
            <a:endParaRPr lang="en-IN" sz="2400" b="0" i="0" dirty="0">
              <a:effectLst/>
              <a:latin typeface="Times New Roman" panose="02020603050405020304" pitchFamily="18" charset="0"/>
              <a:cs typeface="Times New Roman" panose="02020603050405020304" pitchFamily="18" charset="0"/>
            </a:endParaRPr>
          </a:p>
          <a:p>
            <a:br>
              <a:rPr lang="en-US" sz="2400" dirty="0">
                <a:solidFill>
                  <a:schemeClr val="tx2"/>
                </a:solidFill>
                <a:latin typeface="Times New Roman" pitchFamily="18" charset="0"/>
                <a:cs typeface="Times New Roman" pitchFamily="18" charset="0"/>
              </a:rPr>
            </a:br>
            <a:endParaRPr lang="en-US" sz="2400" dirty="0">
              <a:solidFill>
                <a:schemeClr val="tx2"/>
              </a:solidFill>
              <a:latin typeface="Times New Roman" pitchFamily="18" charset="0"/>
              <a:cs typeface="Times New Roman" pitchFamily="18" charset="0"/>
            </a:endParaRPr>
          </a:p>
        </p:txBody>
      </p:sp>
    </p:spTree>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1604" y="714356"/>
            <a:ext cx="6429420" cy="707886"/>
          </a:xfrm>
          <a:prstGeom prst="rect">
            <a:avLst/>
          </a:prstGeom>
          <a:noFill/>
        </p:spPr>
        <p:txBody>
          <a:bodyPr wrap="square" rtlCol="0">
            <a:spAutoFit/>
          </a:bodyPr>
          <a:lstStyle/>
          <a:p>
            <a:r>
              <a:rPr lang="en-IN" sz="4000" b="1" dirty="0">
                <a:latin typeface="Times New Roman" pitchFamily="18" charset="0"/>
                <a:cs typeface="Times New Roman" pitchFamily="18" charset="0"/>
              </a:rPr>
              <a:t>PROJECT OVERVIEW</a:t>
            </a:r>
            <a:endParaRPr lang="en-US" sz="4000" b="1" dirty="0">
              <a:latin typeface="Times New Roman" pitchFamily="18" charset="0"/>
              <a:cs typeface="Times New Roman" pitchFamily="18" charset="0"/>
            </a:endParaRPr>
          </a:p>
        </p:txBody>
      </p:sp>
      <p:sp>
        <p:nvSpPr>
          <p:cNvPr id="3" name="TextBox 2"/>
          <p:cNvSpPr txBox="1"/>
          <p:nvPr/>
        </p:nvSpPr>
        <p:spPr>
          <a:xfrm>
            <a:off x="1071538" y="1571612"/>
            <a:ext cx="7358114" cy="2677656"/>
          </a:xfrm>
          <a:prstGeom prst="rect">
            <a:avLst/>
          </a:prstGeom>
          <a:noFill/>
        </p:spPr>
        <p:txBody>
          <a:bodyPr wrap="square" rtlCol="0">
            <a:spAutoFit/>
          </a:bodyPr>
          <a:lstStyle/>
          <a:p>
            <a:r>
              <a:rPr lang="en-US" sz="2400" b="0" i="0" dirty="0">
                <a:effectLst/>
                <a:latin typeface="Söhne"/>
              </a:rPr>
              <a:t>The project aims to develop a chatbot using the Long Short-Term Memory (LSTM) algorithm to assist Human Resource departments in efficiently handling employee queries. The chatbot will be designed to understand natural language inputs and provide relevant responses, thereby reducing the workload on HR personnel and improving overall response times.</a:t>
            </a:r>
            <a:endParaRPr lang="en-US" sz="2400" dirty="0">
              <a:latin typeface="Times New Roman" pitchFamily="18" charset="0"/>
              <a:cs typeface="Times New Roman" pitchFamily="18" charset="0"/>
            </a:endParaRPr>
          </a:p>
        </p:txBody>
      </p:sp>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43174" y="714356"/>
            <a:ext cx="3143272" cy="707886"/>
          </a:xfrm>
          <a:prstGeom prst="rect">
            <a:avLst/>
          </a:prstGeom>
          <a:noFill/>
        </p:spPr>
        <p:txBody>
          <a:bodyPr wrap="square" rtlCol="0">
            <a:spAutoFit/>
          </a:bodyPr>
          <a:lstStyle/>
          <a:p>
            <a:r>
              <a:rPr lang="en-IN" sz="4000" b="1" dirty="0">
                <a:latin typeface="Times New Roman" pitchFamily="18" charset="0"/>
                <a:cs typeface="Times New Roman" pitchFamily="18" charset="0"/>
              </a:rPr>
              <a:t>END USERS</a:t>
            </a:r>
            <a:endParaRPr lang="en-US" sz="4000" b="1" dirty="0">
              <a:latin typeface="Times New Roman" pitchFamily="18" charset="0"/>
              <a:cs typeface="Times New Roman" pitchFamily="18" charset="0"/>
            </a:endParaRPr>
          </a:p>
        </p:txBody>
      </p:sp>
      <p:sp>
        <p:nvSpPr>
          <p:cNvPr id="4" name="TextBox 3"/>
          <p:cNvSpPr txBox="1"/>
          <p:nvPr/>
        </p:nvSpPr>
        <p:spPr>
          <a:xfrm>
            <a:off x="1619672" y="1988840"/>
            <a:ext cx="6215106" cy="2308324"/>
          </a:xfrm>
          <a:prstGeom prst="rect">
            <a:avLst/>
          </a:prstGeom>
          <a:noFill/>
        </p:spPr>
        <p:txBody>
          <a:bodyPr wrap="square" rtlCol="0">
            <a:spAutoFit/>
          </a:bodyPr>
          <a:lstStyle/>
          <a:p>
            <a:pPr algn="l">
              <a:buFont typeface="+mj-lt"/>
              <a:buAutoNum type="arabicPeriod"/>
            </a:pPr>
            <a:r>
              <a:rPr lang="en-US" sz="2400" b="0" i="0" dirty="0">
                <a:effectLst/>
                <a:latin typeface="Söhne"/>
              </a:rPr>
              <a:t>Employees seeking information about HR policies, leave requests, benefits, etc.</a:t>
            </a:r>
          </a:p>
          <a:p>
            <a:pPr algn="l">
              <a:buFont typeface="+mj-lt"/>
              <a:buAutoNum type="arabicPeriod"/>
            </a:pPr>
            <a:r>
              <a:rPr lang="en-US" sz="2400" b="0" i="0" dirty="0">
                <a:effectLst/>
                <a:latin typeface="Söhne"/>
              </a:rPr>
              <a:t>Human Resource personnel responsible for addressing employee queries and managing HR-related tasks.</a:t>
            </a:r>
          </a:p>
          <a:p>
            <a:endParaRPr lang="en-US" sz="2400" dirty="0">
              <a:latin typeface="Times New Roman" pitchFamily="18" charset="0"/>
              <a:cs typeface="Times New Roman" pitchFamily="18" charset="0"/>
            </a:endParaRPr>
          </a:p>
        </p:txBody>
      </p:sp>
    </p:spTree>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43010" y="785794"/>
            <a:ext cx="7500990" cy="707886"/>
          </a:xfrm>
          <a:prstGeom prst="rect">
            <a:avLst/>
          </a:prstGeom>
          <a:noFill/>
        </p:spPr>
        <p:txBody>
          <a:bodyPr wrap="square" rtlCol="0">
            <a:spAutoFit/>
          </a:bodyPr>
          <a:lstStyle/>
          <a:p>
            <a:r>
              <a:rPr lang="en-IN" sz="4000" b="1" dirty="0">
                <a:latin typeface="Times New Roman" pitchFamily="18" charset="0"/>
                <a:cs typeface="Times New Roman" pitchFamily="18" charset="0"/>
              </a:rPr>
              <a:t>PROPOSED SOLUTION</a:t>
            </a:r>
            <a:endParaRPr lang="en-US" sz="4000" b="1" dirty="0">
              <a:latin typeface="Times New Roman" pitchFamily="18" charset="0"/>
              <a:cs typeface="Times New Roman" pitchFamily="18" charset="0"/>
            </a:endParaRPr>
          </a:p>
        </p:txBody>
      </p:sp>
      <p:sp>
        <p:nvSpPr>
          <p:cNvPr id="3" name="TextBox 2"/>
          <p:cNvSpPr txBox="1"/>
          <p:nvPr/>
        </p:nvSpPr>
        <p:spPr>
          <a:xfrm>
            <a:off x="899592" y="1628800"/>
            <a:ext cx="7920880" cy="4093428"/>
          </a:xfrm>
          <a:prstGeom prst="rect">
            <a:avLst/>
          </a:prstGeom>
          <a:noFill/>
        </p:spPr>
        <p:txBody>
          <a:bodyPr wrap="square" rtlCol="0">
            <a:spAutoFit/>
          </a:bodyPr>
          <a:lstStyle/>
          <a:p>
            <a:pPr algn="l"/>
            <a:r>
              <a:rPr lang="en-US" sz="2000" b="0" i="0" dirty="0">
                <a:effectLst/>
                <a:latin typeface="Söhne"/>
              </a:rPr>
              <a:t>The proposed solution involves developing a chatbot powered by LSTM algorithm capable of understanding and responding to various HR-related queries in natural language. The key value propositions of the solution include:</a:t>
            </a:r>
          </a:p>
          <a:p>
            <a:pPr algn="l">
              <a:buFont typeface="Arial" panose="020B0604020202020204" pitchFamily="34" charset="0"/>
              <a:buChar char="•"/>
            </a:pPr>
            <a:r>
              <a:rPr lang="en-US" sz="2000" b="1" i="0" dirty="0">
                <a:effectLst/>
                <a:latin typeface="Söhne"/>
              </a:rPr>
              <a:t>Efficiency:</a:t>
            </a:r>
            <a:r>
              <a:rPr lang="en-US" sz="2000" b="0" i="0" dirty="0">
                <a:effectLst/>
                <a:latin typeface="Söhne"/>
              </a:rPr>
              <a:t> Reducing the workload on HR personnel by automating responses to common queries.</a:t>
            </a:r>
          </a:p>
          <a:p>
            <a:pPr algn="l">
              <a:buFont typeface="Arial" panose="020B0604020202020204" pitchFamily="34" charset="0"/>
              <a:buChar char="•"/>
            </a:pPr>
            <a:r>
              <a:rPr lang="en-US" sz="2000" b="1" i="0" dirty="0">
                <a:effectLst/>
                <a:latin typeface="Söhne"/>
              </a:rPr>
              <a:t>Consistency:</a:t>
            </a:r>
            <a:r>
              <a:rPr lang="en-US" sz="2000" b="0" i="0" dirty="0">
                <a:effectLst/>
                <a:latin typeface="Söhne"/>
              </a:rPr>
              <a:t> Ensuring consistent and accurate responses to employee inquiries.</a:t>
            </a:r>
          </a:p>
          <a:p>
            <a:pPr algn="l">
              <a:buFont typeface="Arial" panose="020B0604020202020204" pitchFamily="34" charset="0"/>
              <a:buChar char="•"/>
            </a:pPr>
            <a:r>
              <a:rPr lang="en-US" sz="2000" b="1" i="0" dirty="0">
                <a:effectLst/>
                <a:latin typeface="Söhne"/>
              </a:rPr>
              <a:t>Accessibility:</a:t>
            </a:r>
            <a:r>
              <a:rPr lang="en-US" sz="2000" b="0" i="0" dirty="0">
                <a:effectLst/>
                <a:latin typeface="Söhne"/>
              </a:rPr>
              <a:t> Providing employees with instant access to HR information and assistance, improving overall employee experience.</a:t>
            </a:r>
          </a:p>
          <a:p>
            <a:pPr algn="l">
              <a:buFont typeface="Arial" panose="020B0604020202020204" pitchFamily="34" charset="0"/>
              <a:buChar char="•"/>
            </a:pPr>
            <a:r>
              <a:rPr lang="en-US" sz="2000" b="1" i="0" dirty="0">
                <a:effectLst/>
                <a:latin typeface="Söhne"/>
              </a:rPr>
              <a:t>Scalability:</a:t>
            </a:r>
            <a:r>
              <a:rPr lang="en-US" sz="2000" b="0" i="0" dirty="0">
                <a:effectLst/>
                <a:latin typeface="Söhne"/>
              </a:rPr>
              <a:t> The chatbot can handle a large volume of queries simultaneously, scaling with the organization's growth.</a:t>
            </a:r>
          </a:p>
          <a:p>
            <a:endParaRPr lang="en-US" sz="2000" dirty="0"/>
          </a:p>
        </p:txBody>
      </p:sp>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4480" y="785794"/>
            <a:ext cx="5500726" cy="707886"/>
          </a:xfrm>
          <a:prstGeom prst="rect">
            <a:avLst/>
          </a:prstGeom>
          <a:noFill/>
        </p:spPr>
        <p:txBody>
          <a:bodyPr wrap="square" rtlCol="0">
            <a:spAutoFit/>
          </a:bodyPr>
          <a:lstStyle/>
          <a:p>
            <a:r>
              <a:rPr lang="en-IN" sz="4000" b="1" dirty="0">
                <a:latin typeface="Times New Roman" pitchFamily="18" charset="0"/>
                <a:cs typeface="Times New Roman" pitchFamily="18" charset="0"/>
              </a:rPr>
              <a:t>UNIQUE ASPECTS</a:t>
            </a:r>
            <a:endParaRPr lang="en-US" sz="4000" b="1" dirty="0">
              <a:latin typeface="Times New Roman" pitchFamily="18" charset="0"/>
              <a:cs typeface="Times New Roman" pitchFamily="18" charset="0"/>
            </a:endParaRPr>
          </a:p>
        </p:txBody>
      </p:sp>
      <p:sp>
        <p:nvSpPr>
          <p:cNvPr id="3" name="TextBox 2"/>
          <p:cNvSpPr txBox="1"/>
          <p:nvPr/>
        </p:nvSpPr>
        <p:spPr>
          <a:xfrm>
            <a:off x="827584" y="1844824"/>
            <a:ext cx="7776864" cy="3170099"/>
          </a:xfrm>
          <a:prstGeom prst="rect">
            <a:avLst/>
          </a:prstGeom>
          <a:noFill/>
        </p:spPr>
        <p:txBody>
          <a:bodyPr wrap="square" rtlCol="0">
            <a:spAutoFit/>
          </a:bodyPr>
          <a:lstStyle/>
          <a:p>
            <a:pPr algn="l">
              <a:buFont typeface="Arial" panose="020B0604020202020204" pitchFamily="34" charset="0"/>
              <a:buChar char="•"/>
            </a:pPr>
            <a:r>
              <a:rPr lang="en-US" sz="2000" b="1" i="0" dirty="0">
                <a:effectLst/>
                <a:latin typeface="Söhne"/>
              </a:rPr>
              <a:t>Personalization:</a:t>
            </a:r>
            <a:r>
              <a:rPr lang="en-US" sz="2000" b="0" i="0" dirty="0">
                <a:effectLst/>
                <a:latin typeface="Söhne"/>
              </a:rPr>
              <a:t> The chatbot can be personalized to each employee, providing tailored responses based on their specific roles, departments, or preferences.</a:t>
            </a:r>
          </a:p>
          <a:p>
            <a:pPr algn="l">
              <a:buFont typeface="Arial" panose="020B0604020202020204" pitchFamily="34" charset="0"/>
              <a:buChar char="•"/>
            </a:pPr>
            <a:r>
              <a:rPr lang="en-US" sz="2000" b="1" i="0" dirty="0">
                <a:effectLst/>
                <a:latin typeface="Söhne"/>
              </a:rPr>
              <a:t>Multi-platform Integration:</a:t>
            </a:r>
            <a:r>
              <a:rPr lang="en-US" sz="2000" b="0" i="0" dirty="0">
                <a:effectLst/>
                <a:latin typeface="Söhne"/>
              </a:rPr>
              <a:t> Integration with various communication platforms such as Slack, Microsoft Teams, or company intranet, enabling seamless interaction for employees.</a:t>
            </a:r>
          </a:p>
          <a:p>
            <a:pPr algn="l">
              <a:buFont typeface="Arial" panose="020B0604020202020204" pitchFamily="34" charset="0"/>
              <a:buChar char="•"/>
            </a:pPr>
            <a:r>
              <a:rPr lang="en-US" sz="2000" b="1" i="0" dirty="0">
                <a:effectLst/>
                <a:latin typeface="Söhne"/>
              </a:rPr>
              <a:t>Continuous Learning:</a:t>
            </a:r>
            <a:r>
              <a:rPr lang="en-US" sz="2000" b="0" i="0" dirty="0">
                <a:effectLst/>
                <a:latin typeface="Söhne"/>
              </a:rPr>
              <a:t> The chatbot incorporates machine learning techniques to continuously improve its understanding and responses based on user interactions, ensuring enhanced performance over time.</a:t>
            </a:r>
          </a:p>
          <a:p>
            <a:endParaRPr lang="en-US" sz="2000" dirty="0">
              <a:latin typeface="Times New Roman" pitchFamily="18" charset="0"/>
              <a:cs typeface="Times New Roman" pitchFamily="18" charset="0"/>
            </a:endParaRPr>
          </a:p>
        </p:txBody>
      </p:sp>
    </p:spTree>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4414" y="714356"/>
            <a:ext cx="6929486" cy="707886"/>
          </a:xfrm>
          <a:prstGeom prst="rect">
            <a:avLst/>
          </a:prstGeom>
          <a:noFill/>
        </p:spPr>
        <p:txBody>
          <a:bodyPr wrap="square" rtlCol="0">
            <a:spAutoFit/>
          </a:bodyPr>
          <a:lstStyle/>
          <a:p>
            <a:r>
              <a:rPr lang="en-IN" sz="4000" b="1" dirty="0">
                <a:latin typeface="Times New Roman" pitchFamily="18" charset="0"/>
                <a:cs typeface="Times New Roman" pitchFamily="18" charset="0"/>
              </a:rPr>
              <a:t>MODELLING APPROACH</a:t>
            </a:r>
            <a:endParaRPr lang="en-US" sz="4000" b="1" dirty="0">
              <a:latin typeface="Times New Roman" pitchFamily="18" charset="0"/>
              <a:cs typeface="Times New Roman" pitchFamily="18" charset="0"/>
            </a:endParaRPr>
          </a:p>
        </p:txBody>
      </p:sp>
      <p:sp>
        <p:nvSpPr>
          <p:cNvPr id="3" name="TextBox 2"/>
          <p:cNvSpPr txBox="1"/>
          <p:nvPr/>
        </p:nvSpPr>
        <p:spPr>
          <a:xfrm>
            <a:off x="984140" y="2204864"/>
            <a:ext cx="7390034" cy="2585323"/>
          </a:xfrm>
          <a:prstGeom prst="rect">
            <a:avLst/>
          </a:prstGeom>
          <a:noFill/>
        </p:spPr>
        <p:txBody>
          <a:bodyPr wrap="square" rtlCol="0">
            <a:spAutoFit/>
          </a:bodyPr>
          <a:lstStyle/>
          <a:p>
            <a:pPr algn="l">
              <a:buFont typeface="Arial" panose="020B0604020202020204" pitchFamily="34" charset="0"/>
              <a:buChar char="•"/>
            </a:pPr>
            <a:r>
              <a:rPr lang="en-US" b="1" i="0" dirty="0">
                <a:effectLst/>
                <a:latin typeface="Söhne"/>
              </a:rPr>
              <a:t>LSTM (Long Short-Term Memory):</a:t>
            </a:r>
            <a:r>
              <a:rPr lang="en-US" b="0" i="0" dirty="0">
                <a:effectLst/>
                <a:latin typeface="Söhne"/>
              </a:rPr>
              <a:t> LSTM networks are chosen due to their ability to capture long-term dependencies in sequential data, making them suitable for natural language processing tasks like understanding and generating responses to text inputs.</a:t>
            </a:r>
          </a:p>
          <a:p>
            <a:pPr algn="l">
              <a:buFont typeface="Arial" panose="020B0604020202020204" pitchFamily="34" charset="0"/>
              <a:buChar char="•"/>
            </a:pPr>
            <a:endParaRPr lang="en-US" b="1" i="0" dirty="0">
              <a:effectLst/>
              <a:latin typeface="Söhne"/>
            </a:endParaRPr>
          </a:p>
          <a:p>
            <a:pPr algn="l">
              <a:buFont typeface="Arial" panose="020B0604020202020204" pitchFamily="34" charset="0"/>
              <a:buChar char="•"/>
            </a:pPr>
            <a:r>
              <a:rPr lang="en-US" b="1" i="0" dirty="0">
                <a:effectLst/>
                <a:latin typeface="Söhne"/>
              </a:rPr>
              <a:t>Training Data:</a:t>
            </a:r>
            <a:r>
              <a:rPr lang="en-US" b="0" i="0" dirty="0">
                <a:effectLst/>
                <a:latin typeface="Söhne"/>
              </a:rPr>
              <a:t> Utilizing a large dataset of HR-related queries and responses to train the LSTM model, ensuring it can effectively understand and respond to a wide range of inquiries.</a:t>
            </a:r>
          </a:p>
          <a:p>
            <a:endParaRPr lang="en-US" dirty="0">
              <a:latin typeface="Times New Roman" pitchFamily="18" charset="0"/>
              <a:cs typeface="Times New Roman" pitchFamily="18" charset="0"/>
            </a:endParaRPr>
          </a:p>
        </p:txBody>
      </p:sp>
    </p:spTree>
  </p:cSld>
  <p:clrMapOvr>
    <a:masterClrMapping/>
  </p:clrMapOvr>
  <p:transition>
    <p:wipe dir="d"/>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205</TotalTime>
  <Words>558</Words>
  <Application>Microsoft Office PowerPoint</Application>
  <PresentationFormat>On-screen Show (4:3)</PresentationFormat>
  <Paragraphs>55</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Söhne</vt:lpstr>
      <vt:lpstr>Times New Roman</vt:lpstr>
      <vt:lpstr>Tw Cen MT</vt:lpstr>
      <vt:lpstr>Wingdings</vt:lpstr>
      <vt:lpstr>Circuit</vt:lpstr>
      <vt:lpstr>       sowmiya 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ELCOT</dc:creator>
  <cp:lastModifiedBy>SOWMIYA B</cp:lastModifiedBy>
  <cp:revision>14</cp:revision>
  <dcterms:created xsi:type="dcterms:W3CDTF">2024-03-29T15:11:40Z</dcterms:created>
  <dcterms:modified xsi:type="dcterms:W3CDTF">2024-04-01T12:54:58Z</dcterms:modified>
</cp:coreProperties>
</file>