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'[R.sowmiya(employee date set).xlsx.xlsx]Sheet1'!$B$2:$B$7</c:f>
              <c:strCache>
                <c:ptCount val="6"/>
                <c:pt idx="0">
                  <c:v>- all -</c:v>
                </c:pt>
                <c:pt idx="1">
                  <c:v>- all -</c:v>
                </c:pt>
                <c:pt idx="2">
                  <c:v>- all -</c:v>
                </c:pt>
                <c:pt idx="4">
                  <c:v>Employee type</c:v>
                </c:pt>
                <c:pt idx="5">
                  <c:v>Fixed Term</c:v>
                </c:pt>
              </c:strCache>
            </c:strRef>
          </c:tx>
          <c:spPr>
            <a:solidFill>
              <a:schemeClr val="accent1"/>
            </a:solidFill>
            <a:ln>
              <a:noFill/>
            </a:ln>
            <a:effectLst/>
          </c:spPr>
          <c:invertIfNegative val="0"/>
          <c:cat>
            <c:strRef>
              <c:f>'[R.sowmiya(employee date set).xlsx.xlsx]Sheet1'!$A$8:$A$22</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Total Result</c:v>
                </c:pt>
              </c:strCache>
            </c:strRef>
          </c:cat>
          <c:val>
            <c:numRef>
              <c:f>'[R.sowmiya(employee date set).xlsx.xlsx]Sheet1'!$B$8:$B$22</c:f>
              <c:numCache>
                <c:formatCode>General</c:formatCode>
                <c:ptCount val="15"/>
                <c:pt idx="0">
                  <c:v>4</c:v>
                </c:pt>
                <c:pt idx="1">
                  <c:v>4</c:v>
                </c:pt>
                <c:pt idx="2">
                  <c:v>3</c:v>
                </c:pt>
                <c:pt idx="3">
                  <c:v>4</c:v>
                </c:pt>
                <c:pt idx="4">
                  <c:v>2</c:v>
                </c:pt>
                <c:pt idx="5">
                  <c:v>1</c:v>
                </c:pt>
                <c:pt idx="6">
                  <c:v>1</c:v>
                </c:pt>
                <c:pt idx="7">
                  <c:v>3</c:v>
                </c:pt>
                <c:pt idx="8">
                  <c:v>1</c:v>
                </c:pt>
                <c:pt idx="9">
                  <c:v>1</c:v>
                </c:pt>
                <c:pt idx="10">
                  <c:v>3</c:v>
                </c:pt>
                <c:pt idx="11">
                  <c:v>3</c:v>
                </c:pt>
                <c:pt idx="12">
                  <c:v>5</c:v>
                </c:pt>
                <c:pt idx="13">
                  <c:v>35</c:v>
                </c:pt>
              </c:numCache>
            </c:numRef>
          </c:val>
          <c:extLst>
            <c:ext xmlns:c16="http://schemas.microsoft.com/office/drawing/2014/chart" uri="{C3380CC4-5D6E-409C-BE32-E72D297353CC}">
              <c16:uniqueId val="{00000000-74F7-604E-9794-988626CCDCF6}"/>
            </c:ext>
          </c:extLst>
        </c:ser>
        <c:ser>
          <c:idx val="1"/>
          <c:order val="1"/>
          <c:tx>
            <c:strRef>
              <c:f>'[R.sowmiya(employee date set).xlsx.xlsx]Sheet1'!$C$2:$C$7</c:f>
              <c:strCache>
                <c:ptCount val="6"/>
                <c:pt idx="0">
                  <c:v>- all -</c:v>
                </c:pt>
                <c:pt idx="1">
                  <c:v>- all -</c:v>
                </c:pt>
                <c:pt idx="2">
                  <c:v>- all -</c:v>
                </c:pt>
                <c:pt idx="4">
                  <c:v>Employee type</c:v>
                </c:pt>
                <c:pt idx="5">
                  <c:v>Permanent</c:v>
                </c:pt>
              </c:strCache>
            </c:strRef>
          </c:tx>
          <c:spPr>
            <a:solidFill>
              <a:schemeClr val="accent2"/>
            </a:solidFill>
            <a:ln>
              <a:noFill/>
            </a:ln>
            <a:effectLst/>
          </c:spPr>
          <c:invertIfNegative val="0"/>
          <c:cat>
            <c:strRef>
              <c:f>'[R.sowmiya(employee date set).xlsx.xlsx]Sheet1'!$A$8:$A$22</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Total Result</c:v>
                </c:pt>
              </c:strCache>
            </c:strRef>
          </c:cat>
          <c:val>
            <c:numRef>
              <c:f>'[R.sowmiya(employee date set).xlsx.xlsx]Sheet1'!$C$8:$C$22</c:f>
              <c:numCache>
                <c:formatCode>General</c:formatCode>
                <c:ptCount val="15"/>
                <c:pt idx="0">
                  <c:v>13</c:v>
                </c:pt>
                <c:pt idx="1">
                  <c:v>15</c:v>
                </c:pt>
                <c:pt idx="2">
                  <c:v>6</c:v>
                </c:pt>
                <c:pt idx="3">
                  <c:v>6</c:v>
                </c:pt>
                <c:pt idx="4">
                  <c:v>12</c:v>
                </c:pt>
                <c:pt idx="5">
                  <c:v>8</c:v>
                </c:pt>
                <c:pt idx="6">
                  <c:v>7</c:v>
                </c:pt>
                <c:pt idx="7">
                  <c:v>12</c:v>
                </c:pt>
                <c:pt idx="8">
                  <c:v>11</c:v>
                </c:pt>
                <c:pt idx="9">
                  <c:v>7</c:v>
                </c:pt>
                <c:pt idx="10">
                  <c:v>11</c:v>
                </c:pt>
                <c:pt idx="11">
                  <c:v>11</c:v>
                </c:pt>
                <c:pt idx="12">
                  <c:v>8</c:v>
                </c:pt>
                <c:pt idx="13">
                  <c:v>127</c:v>
                </c:pt>
              </c:numCache>
            </c:numRef>
          </c:val>
          <c:extLst>
            <c:ext xmlns:c16="http://schemas.microsoft.com/office/drawing/2014/chart" uri="{C3380CC4-5D6E-409C-BE32-E72D297353CC}">
              <c16:uniqueId val="{00000001-74F7-604E-9794-988626CCDCF6}"/>
            </c:ext>
          </c:extLst>
        </c:ser>
        <c:dLbls>
          <c:showLegendKey val="0"/>
          <c:showVal val="0"/>
          <c:showCatName val="0"/>
          <c:showSerName val="0"/>
          <c:showPercent val="0"/>
          <c:showBubbleSize val="0"/>
        </c:dLbls>
        <c:gapWidth val="150"/>
        <c:axId val="1226699903"/>
        <c:axId val="1226703487"/>
      </c:barChart>
      <c:catAx>
        <c:axId val="12266999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6703487"/>
        <c:crosses val="autoZero"/>
        <c:auto val="1"/>
        <c:lblAlgn val="ctr"/>
        <c:lblOffset val="100"/>
        <c:noMultiLvlLbl val="0"/>
      </c:catAx>
      <c:valAx>
        <c:axId val="1226703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669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'[Book (1).xlsx]Sheet2'!$C$2</c:f>
              <c:strCache>
                <c:ptCount val="1"/>
              </c:strCache>
            </c:strRef>
          </c:tx>
          <c:spPr>
            <a:solidFill>
              <a:schemeClr val="accent1"/>
            </a:solidFill>
            <a:ln>
              <a:noFill/>
            </a:ln>
            <a:effectLst/>
          </c:spPr>
          <c:invertIfNegative val="0"/>
          <c:cat>
            <c:strRef>
              <c:f>'[Book (1).xlsx]Sheet2'!$A$3:$A$10</c:f>
              <c:strCache>
                <c:ptCount val="8"/>
                <c:pt idx="0">
                  <c:v>Female</c:v>
                </c:pt>
                <c:pt idx="2">
                  <c:v>Male</c:v>
                </c:pt>
                <c:pt idx="4">
                  <c:v>(empty)</c:v>
                </c:pt>
                <c:pt idx="6">
                  <c:v>Total Count - Gender</c:v>
                </c:pt>
                <c:pt idx="7">
                  <c:v>Total Count - Name</c:v>
                </c:pt>
              </c:strCache>
            </c:strRef>
          </c:cat>
          <c:val>
            <c:numRef>
              <c:f>'[Book (1).xlsx]Sheet2'!$C$3:$C$10</c:f>
              <c:numCache>
                <c:formatCode>General</c:formatCode>
                <c:ptCount val="8"/>
                <c:pt idx="0">
                  <c:v>95</c:v>
                </c:pt>
                <c:pt idx="1">
                  <c:v>95</c:v>
                </c:pt>
                <c:pt idx="2">
                  <c:v>95</c:v>
                </c:pt>
                <c:pt idx="3">
                  <c:v>95</c:v>
                </c:pt>
                <c:pt idx="5">
                  <c:v>6</c:v>
                </c:pt>
                <c:pt idx="6">
                  <c:v>190</c:v>
                </c:pt>
                <c:pt idx="7">
                  <c:v>196</c:v>
                </c:pt>
              </c:numCache>
            </c:numRef>
          </c:val>
          <c:extLst>
            <c:ext xmlns:c16="http://schemas.microsoft.com/office/drawing/2014/chart" uri="{C3380CC4-5D6E-409C-BE32-E72D297353CC}">
              <c16:uniqueId val="{00000000-9E83-CE40-8011-805EF82A6215}"/>
            </c:ext>
          </c:extLst>
        </c:ser>
        <c:dLbls>
          <c:showLegendKey val="0"/>
          <c:showVal val="0"/>
          <c:showCatName val="0"/>
          <c:showSerName val="0"/>
          <c:showPercent val="0"/>
          <c:showBubbleSize val="0"/>
        </c:dLbls>
        <c:gapWidth val="219"/>
        <c:overlap val="-27"/>
        <c:axId val="1212742207"/>
        <c:axId val="1212747135"/>
      </c:barChart>
      <c:catAx>
        <c:axId val="1212742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2747135"/>
        <c:crosses val="autoZero"/>
        <c:auto val="1"/>
        <c:lblAlgn val="ctr"/>
        <c:lblOffset val="100"/>
        <c:noMultiLvlLbl val="0"/>
      </c:catAx>
      <c:valAx>
        <c:axId val="1212747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27422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3" cy="1052921"/>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flipV="1">
            <a:off x="5679280" y="4952999"/>
            <a:ext cx="2178845" cy="71437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774900"/>
            <a:ext cx="8610600" cy="2308324"/>
          </a:xfrm>
          <a:prstGeom prst="rect">
            <a:avLst/>
          </a:prstGeom>
          <a:noFill/>
        </p:spPr>
        <p:txBody>
          <a:bodyPr wrap="square" rtlCol="0">
            <a:spAutoFit/>
          </a:bodyPr>
          <a:lstStyle/>
          <a:p>
            <a:r>
              <a:rPr lang="en-US" sz="2400" dirty="0"/>
              <a:t>STUDENT NAME</a:t>
            </a:r>
            <a:r>
              <a:rPr lang="en-GB" sz="2400" dirty="0"/>
              <a:t>           </a:t>
            </a:r>
            <a:r>
              <a:rPr lang="en-US" sz="2400" dirty="0"/>
              <a:t>:</a:t>
            </a:r>
            <a:r>
              <a:rPr lang="en-GB" sz="2400" dirty="0"/>
              <a:t>R.SOWMIYA</a:t>
            </a:r>
            <a:endParaRPr lang="en-US" sz="2400" dirty="0"/>
          </a:p>
          <a:p>
            <a:r>
              <a:rPr lang="en-US" sz="2400" dirty="0"/>
              <a:t>REGISTER NO</a:t>
            </a:r>
            <a:r>
              <a:rPr lang="en-GB" sz="2400" dirty="0"/>
              <a:t>                 </a:t>
            </a:r>
            <a:r>
              <a:rPr lang="en-US" sz="2400" dirty="0"/>
              <a:t>:</a:t>
            </a:r>
            <a:r>
              <a:rPr lang="en-GB" sz="2400" dirty="0"/>
              <a:t>2213391036048</a:t>
            </a:r>
          </a:p>
          <a:p>
            <a:r>
              <a:rPr lang="en-GB" sz="2400" dirty="0"/>
              <a:t>NAAN MUDHALVAN ID:</a:t>
            </a:r>
            <a:r>
              <a:rPr lang="en-US" sz="2400" dirty="0"/>
              <a:t>3018B33FD7B0C6187AF4D722ABBFD7D7</a:t>
            </a:r>
            <a:endParaRPr lang="en-GB" sz="2400" dirty="0"/>
          </a:p>
          <a:p>
            <a:r>
              <a:rPr lang="en-US" sz="2400" dirty="0"/>
              <a:t>DEPARTMENT</a:t>
            </a:r>
            <a:r>
              <a:rPr lang="en-GB" sz="2400" dirty="0"/>
              <a:t>                </a:t>
            </a:r>
            <a:r>
              <a:rPr lang="en-US" sz="2400" dirty="0"/>
              <a:t>:</a:t>
            </a:r>
            <a:r>
              <a:rPr lang="en-GB" sz="2400" dirty="0"/>
              <a:t>B.COM( GENERAL)</a:t>
            </a:r>
            <a:endParaRPr lang="en-US" sz="2400" dirty="0"/>
          </a:p>
          <a:p>
            <a:r>
              <a:rPr lang="en-US" sz="2400" dirty="0"/>
              <a:t>COLLEGE</a:t>
            </a:r>
            <a:r>
              <a:rPr lang="en-GB" sz="2400" dirty="0"/>
              <a:t>                         : QUEEN MARY’S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20712" y="224774"/>
            <a:ext cx="9666288" cy="663322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GB" sz="4800" b="1" spc="5" dirty="0">
              <a:latin typeface="Trebuchet MS"/>
              <a:cs typeface="Trebuchet MS"/>
            </a:endParaRPr>
          </a:p>
          <a:p>
            <a:pPr marL="12700">
              <a:lnSpc>
                <a:spcPct val="100000"/>
              </a:lnSpc>
              <a:spcBef>
                <a:spcPts val="105"/>
              </a:spcBef>
            </a:pPr>
            <a:r>
              <a:rPr lang="en-GB" sz="2000" dirty="0">
                <a:latin typeface="Trebuchet MS"/>
                <a:cs typeface="Trebuchet MS"/>
              </a:rPr>
              <a:t>DATA COLLECTION:
   1) DOWNLOADED FROM EDUNET DASHBOARD.
    2) COLLECTED EMPLOYEE PERFORMANCE SCORE.
FEATURE COLLECTION:
    1) IDENTIFIED PERFORMANCE LEVEL
    2) TAKEN BLANKS COLUMN
PERFORMANCE LEVEL:
     1) IDENTIFIED PERFORMANCE SCORE USING FORMULA
      2) IT IS DEFINED BY THE PIVOT TABLE
SUMMARY:
      1)DOWNLOADED THE EMPLOYEE DATASET FROM DASHBOARD AND 
         DELETED THE BLANK COLUMNS.                 
      2)CREATED PERFORMANCE LEVEL BY USING THE FORMULA.                                     3)AND ALSO DEFINED THEM BY PIVOT TABLE</a:t>
            </a:r>
            <a:r>
              <a:rPr lang="en-GB" sz="4800" dirty="0">
                <a:latin typeface="Trebuchet MS"/>
                <a:cs typeface="Trebuchet MS"/>
              </a:rPr>
              <a:t>.</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0AB9ED0-F874-0FC9-30AF-6392DE86743C}"/>
              </a:ext>
            </a:extLst>
          </p:cNvPr>
          <p:cNvGraphicFramePr>
            <a:graphicFrameLocks/>
          </p:cNvGraphicFramePr>
          <p:nvPr>
            <p:extLst>
              <p:ext uri="{D42A27DB-BD31-4B8C-83A1-F6EECF244321}">
                <p14:modId xmlns:p14="http://schemas.microsoft.com/office/powerpoint/2010/main" val="1562673778"/>
              </p:ext>
            </p:extLst>
          </p:nvPr>
        </p:nvGraphicFramePr>
        <p:xfrm>
          <a:off x="1440657" y="1350169"/>
          <a:ext cx="6878559" cy="424100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EB54-3EFC-0C7D-F64E-EDB4129B2D6B}"/>
              </a:ext>
            </a:extLst>
          </p:cNvPr>
          <p:cNvSpPr>
            <a:spLocks noGrp="1"/>
          </p:cNvSpPr>
          <p:nvPr>
            <p:ph type="title"/>
          </p:nvPr>
        </p:nvSpPr>
        <p:spPr/>
        <p:txBody>
          <a:bodyPr/>
          <a:lstStyle/>
          <a:p>
            <a:r>
              <a:rPr lang="en-GB" dirty="0"/>
              <a:t>Result </a:t>
            </a:r>
            <a:endParaRPr lang="en-US" dirty="0"/>
          </a:p>
        </p:txBody>
      </p:sp>
      <p:graphicFrame>
        <p:nvGraphicFramePr>
          <p:cNvPr id="16" name="Chart 15">
            <a:extLst>
              <a:ext uri="{FF2B5EF4-FFF2-40B4-BE49-F238E27FC236}">
                <a16:creationId xmlns:a16="http://schemas.microsoft.com/office/drawing/2014/main" id="{701DA913-8829-752D-934A-8119B05F45D0}"/>
              </a:ext>
            </a:extLst>
          </p:cNvPr>
          <p:cNvGraphicFramePr>
            <a:graphicFrameLocks/>
          </p:cNvGraphicFramePr>
          <p:nvPr>
            <p:extLst>
              <p:ext uri="{D42A27DB-BD31-4B8C-83A1-F6EECF244321}">
                <p14:modId xmlns:p14="http://schemas.microsoft.com/office/powerpoint/2010/main" val="3618728903"/>
              </p:ext>
            </p:extLst>
          </p:nvPr>
        </p:nvGraphicFramePr>
        <p:xfrm>
          <a:off x="1452563" y="1429384"/>
          <a:ext cx="6778957" cy="42029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7806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758012" cy="3939540"/>
          </a:xfrm>
        </p:spPr>
        <p:txBody>
          <a:bodyPr/>
          <a:lstStyle/>
          <a:p>
            <a:r>
              <a:rPr lang="en-US" dirty="0">
                <a:latin typeface="Times New Roman" panose="02020603050405020304" pitchFamily="18" charset="0"/>
                <a:cs typeface="Times New Roman" panose="02020603050405020304" pitchFamily="18" charset="0"/>
              </a:rPr>
              <a:t>Conclusion</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sz="3200" b="0" i="1" dirty="0">
                <a:latin typeface="Times New Roman" panose="02020603050405020304" pitchFamily="18" charset="0"/>
                <a:cs typeface="Times New Roman" panose="02020603050405020304" pitchFamily="18" charset="0"/>
              </a:rPr>
              <a:t> In conclusion, the Employee Performance Analysis System using Excel is a powerful tool for organizations to track, </a:t>
            </a:r>
            <a:r>
              <a:rPr lang="en-GB" sz="3200" b="0" i="1" dirty="0" err="1">
                <a:latin typeface="Times New Roman" panose="02020603050405020304" pitchFamily="18" charset="0"/>
                <a:cs typeface="Times New Roman" panose="02020603050405020304" pitchFamily="18" charset="0"/>
              </a:rPr>
              <a:t>analyze</a:t>
            </a:r>
            <a:r>
              <a:rPr lang="en-GB" sz="3200" b="0" i="1" dirty="0">
                <a:latin typeface="Times New Roman" panose="02020603050405020304" pitchFamily="18" charset="0"/>
                <a:cs typeface="Times New Roman" panose="02020603050405020304" pitchFamily="18" charset="0"/>
              </a:rPr>
              <a:t>, and improve employee performance. By leveraging Excel's capabilities for data analysis, visualization, and conditional formatting, this system provides a comprehensive solution.</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742263A-8123-44C1-2059-754621DAD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4725" y="4686299"/>
            <a:ext cx="3686175" cy="120015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17818" y="33623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877CBE8-9C76-6551-27CA-79E62626163A}"/>
              </a:ext>
            </a:extLst>
          </p:cNvPr>
          <p:cNvSpPr txBox="1"/>
          <p:nvPr/>
        </p:nvSpPr>
        <p:spPr>
          <a:xfrm>
            <a:off x="965041" y="1659285"/>
            <a:ext cx="8802846" cy="3539430"/>
          </a:xfrm>
          <a:prstGeom prst="rect">
            <a:avLst/>
          </a:prstGeom>
          <a:noFill/>
        </p:spPr>
        <p:txBody>
          <a:bodyPr wrap="square">
            <a:spAutoFit/>
          </a:bodyPr>
          <a:lstStyle/>
          <a:p>
            <a:r>
              <a:rPr lang="en-US" sz="2800" dirty="0"/>
              <a:t>"Organizations struggle to efficiently track, analyze, and visualize employee performance data, making it difficult to identify areas for improvement, set realistic goals, and make data-driven decisions. How can we utilize Excel to create a comprehensive and user-friendly employee performance analysis system, enabling HR and management to optimize talent development, boost productivity, and drive business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flipV="1">
            <a:off x="10512503" y="190500"/>
            <a:ext cx="840915" cy="6781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36279" y="1418570"/>
            <a:ext cx="8083907" cy="440120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a:t>
            </a:r>
          </a:p>
          <a:p>
            <a:r>
              <a:rPr lang="en-GB" sz="2800" dirty="0">
                <a:latin typeface="Times New Roman" panose="02020603050405020304" pitchFamily="18" charset="0"/>
                <a:cs typeface="Times New Roman" panose="02020603050405020304" pitchFamily="18" charset="0"/>
              </a:rPr>
              <a:t>It is an project about the employee performance and make them effective work though analysis their works and make appreciation and boosting their </a:t>
            </a:r>
            <a:r>
              <a:rPr lang="en-GB" sz="2800" dirty="0" err="1">
                <a:latin typeface="Times New Roman" panose="02020603050405020304" pitchFamily="18" charset="0"/>
                <a:cs typeface="Times New Roman" panose="02020603050405020304" pitchFamily="18" charset="0"/>
              </a:rPr>
              <a:t>performance.It</a:t>
            </a:r>
            <a:r>
              <a:rPr lang="en-GB" sz="2800" dirty="0">
                <a:latin typeface="Times New Roman" panose="02020603050405020304" pitchFamily="18" charset="0"/>
                <a:cs typeface="Times New Roman" panose="02020603050405020304" pitchFamily="18" charset="0"/>
              </a:rPr>
              <a:t> is done by the following 1.Collect and store employee performance data. 2.Analyze and calculate performance metrics 3. Visualize performance trends and insights through charts and graphs 4. Identify areas for improvement and provide recommendations.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a:extLst>
              <a:ext uri="{FF2B5EF4-FFF2-40B4-BE49-F238E27FC236}">
                <a16:creationId xmlns:a16="http://schemas.microsoft.com/office/drawing/2014/main" id="{89967FC1-1D3D-A7FC-D24E-8A60BD238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505" y="1596625"/>
            <a:ext cx="8128000" cy="4575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79656" y="2240175"/>
            <a:ext cx="2673762" cy="284501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71500" y="852023"/>
            <a:ext cx="9763125" cy="3829895"/>
          </a:xfrm>
          <a:prstGeom prst="rect">
            <a:avLst/>
          </a:prstGeom>
        </p:spPr>
        <p:txBody>
          <a:bodyPr vert="horz" wrap="square" lIns="0" tIns="13335" rIns="0" bIns="0" rtlCol="0" anchor="ctr">
            <a:spAutoFit/>
          </a:bodyPr>
          <a:lstStyle/>
          <a:p>
            <a:pPr marL="755650" indent="-742950" algn="l">
              <a:lnSpc>
                <a:spcPct val="100000"/>
              </a:lnSpc>
              <a:spcBef>
                <a:spcPts val="105"/>
              </a:spcBef>
              <a:buFont typeface="Arial" panose="020B0604020202020204" pitchFamily="34" charset="0"/>
              <a:buChar char="•"/>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GB" sz="3600" dirty="0"/>
            </a:br>
            <a:br>
              <a:rPr lang="en-GB" sz="3600" dirty="0"/>
            </a:br>
            <a:r>
              <a:rPr lang="en-US" sz="2800" dirty="0"/>
              <a:t>Conditional formatting: missing</a:t>
            </a:r>
            <a:br>
              <a:rPr lang="en-US" sz="2800" dirty="0"/>
            </a:br>
            <a:r>
              <a:rPr lang="en-US" sz="2800" dirty="0"/>
              <a:t>                          Filter: remove</a:t>
            </a:r>
            <a:br>
              <a:rPr lang="en-US" sz="2800" dirty="0"/>
            </a:br>
            <a:r>
              <a:rPr lang="en-US" sz="2800" dirty="0"/>
              <a:t>                          Formula: performance</a:t>
            </a:r>
            <a:br>
              <a:rPr lang="en-US" sz="2800" dirty="0"/>
            </a:br>
            <a:r>
              <a:rPr lang="en-US" sz="2800" dirty="0"/>
              <a:t>                          Pivot: summary</a:t>
            </a:r>
            <a:br>
              <a:rPr lang="en-US" sz="2800" dirty="0"/>
            </a:br>
            <a:r>
              <a:rPr lang="en-US" sz="2800" dirty="0"/>
              <a:t>                          Graph: data visualization</a:t>
            </a:r>
            <a:endParaRPr sz="28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EB063D8-9905-E437-FB7D-9EB234CDB264}"/>
              </a:ext>
            </a:extLst>
          </p:cNvPr>
          <p:cNvSpPr>
            <a:spLocks noGrp="1"/>
          </p:cNvSpPr>
          <p:nvPr>
            <p:ph type="body" idx="1"/>
          </p:nvPr>
        </p:nvSpPr>
        <p:spPr>
          <a:xfrm>
            <a:off x="1538288" y="1386840"/>
            <a:ext cx="7796213" cy="3016210"/>
          </a:xfrm>
        </p:spPr>
        <p:txBody>
          <a:bodyPr/>
          <a:lstStyle/>
          <a:p>
            <a:r>
              <a:rPr lang="en-GB" sz="2800" dirty="0"/>
              <a:t>Data collection :</a:t>
            </a:r>
            <a:r>
              <a:rPr lang="en-GB" sz="2800" dirty="0" err="1"/>
              <a:t>kaggle</a:t>
            </a:r>
            <a:endParaRPr lang="en-GB" sz="2800" dirty="0"/>
          </a:p>
          <a:p>
            <a:r>
              <a:rPr lang="en-GB" sz="2800" dirty="0"/>
              <a:t>Department: Name</a:t>
            </a:r>
          </a:p>
          <a:p>
            <a:r>
              <a:rPr lang="en-GB" sz="2800" dirty="0"/>
              <a:t>Fixed term : Number</a:t>
            </a:r>
          </a:p>
          <a:p>
            <a:r>
              <a:rPr lang="en-GB" sz="2800" dirty="0" err="1"/>
              <a:t>Gender:Male</a:t>
            </a:r>
            <a:r>
              <a:rPr lang="en-GB" sz="2800" dirty="0"/>
              <a:t>, Female</a:t>
            </a:r>
          </a:p>
          <a:p>
            <a:r>
              <a:rPr lang="en-GB" sz="2800" dirty="0"/>
              <a:t>26- Features</a:t>
            </a:r>
          </a:p>
          <a:p>
            <a:r>
              <a:rPr lang="en-GB" sz="2800" dirty="0"/>
              <a:t>9-features</a:t>
            </a:r>
          </a:p>
          <a:p>
            <a:r>
              <a:rPr lang="en-GB" sz="2800" dirty="0"/>
              <a:t>Employee type :Fixed term ,permanent, temporary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34525" y="654938"/>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59631" y="1766887"/>
            <a:ext cx="7662863" cy="2246769"/>
          </a:xfrm>
          <a:prstGeom prst="rect">
            <a:avLst/>
          </a:prstGeom>
          <a:noFill/>
        </p:spPr>
        <p:txBody>
          <a:bodyPr wrap="square" rtlCol="0">
            <a:spAutoFit/>
          </a:bodyPr>
          <a:lstStyle/>
          <a:p>
            <a:pPr algn="l"/>
            <a:r>
              <a:rPr lang="en-GB" sz="2800" b="0" i="0" dirty="0">
                <a:solidFill>
                  <a:srgbClr val="0D0D0D"/>
                </a:solidFill>
                <a:effectLst/>
                <a:latin typeface="Times New Roman" panose="02020603050405020304" pitchFamily="18" charset="0"/>
                <a:cs typeface="Times New Roman" panose="02020603050405020304" pitchFamily="18" charset="0"/>
              </a:rPr>
              <a:t>In this project, </a:t>
            </a:r>
          </a:p>
          <a:p>
            <a:pPr algn="l"/>
            <a:r>
              <a:rPr lang="en-GB" sz="2800" dirty="0">
                <a:solidFill>
                  <a:srgbClr val="0D0D0D"/>
                </a:solidFill>
                <a:latin typeface="Times New Roman" panose="02020603050405020304" pitchFamily="18" charset="0"/>
                <a:cs typeface="Times New Roman" panose="02020603050405020304" pitchFamily="18" charset="0"/>
              </a:rPr>
              <a:t>T</a:t>
            </a:r>
            <a:r>
              <a:rPr lang="en-GB" sz="2800" b="0" i="0" dirty="0">
                <a:solidFill>
                  <a:srgbClr val="0D0D0D"/>
                </a:solidFill>
                <a:effectLst/>
                <a:latin typeface="Times New Roman" panose="02020603050405020304" pitchFamily="18" charset="0"/>
                <a:cs typeface="Times New Roman" panose="02020603050405020304" pitchFamily="18" charset="0"/>
              </a:rPr>
              <a:t>here are two sheet the first sheet represent the gross total </a:t>
            </a:r>
            <a:r>
              <a:rPr lang="en-GB" sz="2800" b="0" i="0" dirty="0" err="1">
                <a:solidFill>
                  <a:srgbClr val="0D0D0D"/>
                </a:solidFill>
                <a:effectLst/>
                <a:latin typeface="Times New Roman" panose="02020603050405020304" pitchFamily="18" charset="0"/>
                <a:cs typeface="Times New Roman" panose="02020603050405020304" pitchFamily="18" charset="0"/>
              </a:rPr>
              <a:t>performanceof</a:t>
            </a:r>
            <a:r>
              <a:rPr lang="en-GB" sz="2800" b="0" i="0" dirty="0">
                <a:solidFill>
                  <a:srgbClr val="0D0D0D"/>
                </a:solidFill>
                <a:effectLst/>
                <a:latin typeface="Times New Roman" panose="02020603050405020304" pitchFamily="18" charset="0"/>
                <a:cs typeface="Times New Roman" panose="02020603050405020304" pitchFamily="18" charset="0"/>
              </a:rPr>
              <a:t> both male and female and </a:t>
            </a:r>
          </a:p>
          <a:p>
            <a:pPr algn="l"/>
            <a:r>
              <a:rPr lang="en-GB" sz="2800" dirty="0">
                <a:solidFill>
                  <a:srgbClr val="0D0D0D"/>
                </a:solidFill>
                <a:latin typeface="Times New Roman" panose="02020603050405020304" pitchFamily="18" charset="0"/>
                <a:cs typeface="Times New Roman" panose="02020603050405020304" pitchFamily="18" charset="0"/>
              </a:rPr>
              <a:t>S</a:t>
            </a:r>
            <a:r>
              <a:rPr lang="en-GB" sz="2800" b="0" i="0" dirty="0">
                <a:solidFill>
                  <a:srgbClr val="0D0D0D"/>
                </a:solidFill>
                <a:effectLst/>
                <a:latin typeface="Times New Roman" panose="02020603050405020304" pitchFamily="18" charset="0"/>
                <a:cs typeface="Times New Roman" panose="02020603050405020304" pitchFamily="18" charset="0"/>
              </a:rPr>
              <a:t>econd sheet represent the</a:t>
            </a: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GB" sz="2800" dirty="0" err="1">
                <a:latin typeface="Times New Roman" panose="02020603050405020304" pitchFamily="18" charset="0"/>
                <a:cs typeface="Times New Roman" panose="02020603050405020304" pitchFamily="18" charset="0"/>
              </a:rPr>
              <a:t>Indivudual</a:t>
            </a:r>
            <a:r>
              <a:rPr lang="en-GB" sz="2800" dirty="0">
                <a:latin typeface="Times New Roman" panose="02020603050405020304" pitchFamily="18" charset="0"/>
                <a:cs typeface="Times New Roman" panose="02020603050405020304" pitchFamily="18" charset="0"/>
              </a:rPr>
              <a:t> performance of male and female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  Conditional formatting: missing                           Filter: remove                           Formula: performance                           Pivot: summary                           Graph: data visualization</vt:lpstr>
      <vt:lpstr>Dataset Description</vt:lpstr>
      <vt:lpstr>THE "WOW" IN OUR SOLUTION</vt:lpstr>
      <vt:lpstr>PowerPoint Presentation</vt:lpstr>
      <vt:lpstr>RESULTS</vt:lpstr>
      <vt:lpstr>Result </vt:lpstr>
      <vt:lpstr>Conclusion   In conclusion, the Employee Performance Analysis System using Excel is a powerful tool for organizations to track, analyze, and improve employee performance. By leveraging Excel's capabilities for data analysis, visualization, and conditional formatting, this system provides a comprehensive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Sowmiya R</cp:lastModifiedBy>
  <cp:revision>19</cp:revision>
  <dcterms:created xsi:type="dcterms:W3CDTF">2024-03-29T15:07:22Z</dcterms:created>
  <dcterms:modified xsi:type="dcterms:W3CDTF">2024-08-31T18:49:53Z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