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84" r:id="rId2"/>
    <p:sldId id="282" r:id="rId3"/>
    <p:sldId id="256" r:id="rId4"/>
    <p:sldId id="258" r:id="rId5"/>
    <p:sldId id="266" r:id="rId6"/>
    <p:sldId id="297" r:id="rId7"/>
    <p:sldId id="298" r:id="rId8"/>
    <p:sldId id="259" r:id="rId9"/>
    <p:sldId id="260" r:id="rId10"/>
    <p:sldId id="271" r:id="rId11"/>
    <p:sldId id="261" r:id="rId12"/>
    <p:sldId id="281" r:id="rId13"/>
    <p:sldId id="286" r:id="rId14"/>
    <p:sldId id="295" r:id="rId15"/>
    <p:sldId id="296" r:id="rId16"/>
    <p:sldId id="263" r:id="rId17"/>
    <p:sldId id="262" r:id="rId18"/>
    <p:sldId id="273" r:id="rId19"/>
    <p:sldId id="274" r:id="rId20"/>
    <p:sldId id="275" r:id="rId21"/>
    <p:sldId id="264" r:id="rId22"/>
    <p:sldId id="278" r:id="rId23"/>
    <p:sldId id="292" r:id="rId24"/>
    <p:sldId id="293" r:id="rId25"/>
    <p:sldId id="294" r:id="rId26"/>
    <p:sldId id="291" r:id="rId27"/>
    <p:sldId id="289"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325773" y="6117336"/>
            <a:ext cx="857473" cy="365125"/>
          </a:xfrm>
        </p:spPr>
        <p:txBody>
          <a:bodyPr/>
          <a:lstStyle/>
          <a:p>
            <a:fld id="{B61BEF0D-F0BB-DE4B-95CE-6DB70DBA9567}" type="datetimeFigureOut">
              <a:rPr lang="en-US" dirty="0"/>
              <a:pPr/>
              <a:t>17-May-23</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D57F1E4F-1CFF-5643-939E-217C01CDF565}" type="slidenum">
              <a:rPr lang="en-US" dirty="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 xmlns:p14="http://schemas.microsoft.com/office/powerpoint/2010/main" val="316918086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 xmlns:p14="http://schemas.microsoft.com/office/powerpoint/2010/main" val="420594773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 xmlns:p14="http://schemas.microsoft.com/office/powerpoint/2010/main" val="260789008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 xmlns:p14="http://schemas.microsoft.com/office/powerpoint/2010/main" val="55792510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 xmlns:p14="http://schemas.microsoft.com/office/powerpoint/2010/main" val="408481193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 xmlns:p14="http://schemas.microsoft.com/office/powerpoint/2010/main" val="425189815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 xmlns:p14="http://schemas.microsoft.com/office/powerpoint/2010/main" val="208090576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17-May-23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 xmlns:p14="http://schemas.microsoft.com/office/powerpoint/2010/main" val="212736966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17-May-23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 xmlns:p14="http://schemas.microsoft.com/office/powerpoint/2010/main" val="4099704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44329" y="6108173"/>
            <a:ext cx="857473" cy="365125"/>
          </a:xfrm>
        </p:spPr>
        <p:txBody>
          <a:bodyPr/>
          <a:lstStyle/>
          <a:p>
            <a:fld id="{B61BEF0D-F0BB-DE4B-95CE-6DB70DBA9567}" type="datetimeFigureOut">
              <a:rPr lang="en-US" dirty="0"/>
              <a:pPr/>
              <a:t>17-May-23</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D57F1E4F-1CFF-5643-939E-217C01CDF565}" type="slidenum">
              <a:rPr lang="en-US" dirty="0"/>
              <a:pPr/>
              <a:t>‹#›</a:t>
            </a:fld>
            <a:endParaRPr lang="en-US"/>
          </a:p>
        </p:txBody>
      </p:sp>
    </p:spTree>
    <p:extLst>
      <p:ext uri="{BB962C8B-B14F-4D97-AF65-F5344CB8AC3E}">
        <p14:creationId xmlns="" xmlns:p14="http://schemas.microsoft.com/office/powerpoint/2010/main" val="200201774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D57F1E4F-1CFF-5643-939E-217C01CDF565}" type="slidenum">
              <a:rPr lang="en-US" dirty="0"/>
              <a:pPr/>
              <a:t>‹#›</a:t>
            </a:fld>
            <a:endParaRPr lang="en-US"/>
          </a:p>
        </p:txBody>
      </p:sp>
    </p:spTree>
    <p:extLst>
      <p:ext uri="{BB962C8B-B14F-4D97-AF65-F5344CB8AC3E}">
        <p14:creationId xmlns="" xmlns:p14="http://schemas.microsoft.com/office/powerpoint/2010/main" val="330939997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17-May-23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 xmlns:p14="http://schemas.microsoft.com/office/powerpoint/2010/main" val="264017599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17-May-23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 xmlns:p14="http://schemas.microsoft.com/office/powerpoint/2010/main" val="275540725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17-May-23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 xmlns:p14="http://schemas.microsoft.com/office/powerpoint/2010/main" val="216928868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17-May-23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 xmlns:p14="http://schemas.microsoft.com/office/powerpoint/2010/main" val="217253163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 xmlns:p14="http://schemas.microsoft.com/office/powerpoint/2010/main" val="253298793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 xmlns:p14="http://schemas.microsoft.com/office/powerpoint/2010/main" val="419264631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17-May-23</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 xmlns:p14="http://schemas.microsoft.com/office/powerpoint/2010/main" val="1566619078"/>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03" name="Rectangle 90">
            <a:extLst>
              <a:ext uri="{FF2B5EF4-FFF2-40B4-BE49-F238E27FC236}">
                <a16:creationId xmlns="" xmlns:a16="http://schemas.microsoft.com/office/drawing/2014/main" id="{08689088-E8EA-4B0D-9DF5-6503E55387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92">
            <a:extLst>
              <a:ext uri="{FF2B5EF4-FFF2-40B4-BE49-F238E27FC236}">
                <a16:creationId xmlns="" xmlns:a16="http://schemas.microsoft.com/office/drawing/2014/main" id="{690B3B91-59FA-408F-A060-4A5642F58BD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770459" y="0"/>
            <a:ext cx="1827609" cy="6858001"/>
            <a:chOff x="1320800" y="0"/>
            <a:chExt cx="2436813" cy="6858001"/>
          </a:xfrm>
        </p:grpSpPr>
        <p:sp>
          <p:nvSpPr>
            <p:cNvPr id="94" name="Freeform 6">
              <a:extLst>
                <a:ext uri="{FF2B5EF4-FFF2-40B4-BE49-F238E27FC236}">
                  <a16:creationId xmlns="" xmlns:a16="http://schemas.microsoft.com/office/drawing/2014/main" id="{8858380C-1240-4374-A31F-427822512F7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5" name="Freeform 7">
              <a:extLst>
                <a:ext uri="{FF2B5EF4-FFF2-40B4-BE49-F238E27FC236}">
                  <a16:creationId xmlns="" xmlns:a16="http://schemas.microsoft.com/office/drawing/2014/main" id="{642672F0-8EDE-42F0-944E-D262890D1E4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96" name="Freeform 8">
              <a:extLst>
                <a:ext uri="{FF2B5EF4-FFF2-40B4-BE49-F238E27FC236}">
                  <a16:creationId xmlns="" xmlns:a16="http://schemas.microsoft.com/office/drawing/2014/main" id="{254BC2E7-552E-4779-9D00-E3A091292A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97" name="Freeform 9">
              <a:extLst>
                <a:ext uri="{FF2B5EF4-FFF2-40B4-BE49-F238E27FC236}">
                  <a16:creationId xmlns="" xmlns:a16="http://schemas.microsoft.com/office/drawing/2014/main" id="{BFBE2397-6D4D-4BFA-91A5-867C902EE82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98" name="Freeform 10">
              <a:extLst>
                <a:ext uri="{FF2B5EF4-FFF2-40B4-BE49-F238E27FC236}">
                  <a16:creationId xmlns="" xmlns:a16="http://schemas.microsoft.com/office/drawing/2014/main" id="{400B3F5B-0BB3-42F2-8DAE-82D0FA758CA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99" name="Freeform 11">
              <a:extLst>
                <a:ext uri="{FF2B5EF4-FFF2-40B4-BE49-F238E27FC236}">
                  <a16:creationId xmlns="" xmlns:a16="http://schemas.microsoft.com/office/drawing/2014/main" id="{AEA6C096-5021-4A6C-B25B-C3DECB2B63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B4EC08C1-A4CE-A199-991A-182C094AEACA}"/>
              </a:ext>
            </a:extLst>
          </p:cNvPr>
          <p:cNvSpPr>
            <a:spLocks noGrp="1"/>
          </p:cNvSpPr>
          <p:nvPr>
            <p:ph type="title"/>
          </p:nvPr>
        </p:nvSpPr>
        <p:spPr>
          <a:xfrm>
            <a:off x="3042047" y="685800"/>
            <a:ext cx="5808245" cy="1752599"/>
          </a:xfrm>
        </p:spPr>
        <p:txBody>
          <a:bodyPr>
            <a:normAutofit/>
          </a:bodyPr>
          <a:lstStyle/>
          <a:p>
            <a:pPr>
              <a:lnSpc>
                <a:spcPct val="90000"/>
              </a:lnSpc>
            </a:pPr>
            <a:r>
              <a:rPr lang="en-US" sz="2400" b="1" dirty="0"/>
              <a:t>A CYBER INSURANCE SCHEME FOR WATER DISTRIBUTION SYSTEM</a:t>
            </a:r>
          </a:p>
        </p:txBody>
      </p:sp>
      <p:pic>
        <p:nvPicPr>
          <p:cNvPr id="6" name="Picture 6" descr="HD wallpaper: computer, Hi-Tech, technology | Wallpaper Flare">
            <a:extLst>
              <a:ext uri="{FF2B5EF4-FFF2-40B4-BE49-F238E27FC236}">
                <a16:creationId xmlns="" xmlns:a16="http://schemas.microsoft.com/office/drawing/2014/main" id="{BF2CC8F3-76A8-ECA0-8152-CA308BAF25D5}"/>
              </a:ext>
            </a:extLst>
          </p:cNvPr>
          <p:cNvPicPr>
            <a:picLocks noChangeAspect="1"/>
          </p:cNvPicPr>
          <p:nvPr/>
        </p:nvPicPr>
        <p:blipFill rotWithShape="1">
          <a:blip r:embed="rId3" cstate="print"/>
          <a:srcRect l="32457" r="39962" b="-1"/>
          <a:stretch/>
        </p:blipFill>
        <p:spPr>
          <a:xfrm>
            <a:off x="20" y="10"/>
            <a:ext cx="2381594" cy="5245940"/>
          </a:xfrm>
          <a:custGeom>
            <a:avLst/>
            <a:gdLst/>
            <a:ahLst/>
            <a:cxnLst/>
            <a:rect l="l" t="t" r="r" b="b"/>
            <a:pathLst>
              <a:path w="3175486" h="5245950">
                <a:moveTo>
                  <a:pt x="0" y="0"/>
                </a:moveTo>
                <a:lnTo>
                  <a:pt x="3175486" y="0"/>
                </a:lnTo>
                <a:lnTo>
                  <a:pt x="2294818" y="5223932"/>
                </a:lnTo>
                <a:lnTo>
                  <a:pt x="2310547" y="5245950"/>
                </a:lnTo>
                <a:lnTo>
                  <a:pt x="0" y="4901963"/>
                </a:lnTo>
                <a:close/>
              </a:path>
            </a:pathLst>
          </a:custGeom>
          <a:ln w="38100">
            <a:noFill/>
          </a:ln>
          <a:effectLst/>
        </p:spPr>
      </p:pic>
      <p:pic>
        <p:nvPicPr>
          <p:cNvPr id="5" name="Picture 5" descr="Cyber security, technology, network, internet, information - free image ...">
            <a:extLst>
              <a:ext uri="{FF2B5EF4-FFF2-40B4-BE49-F238E27FC236}">
                <a16:creationId xmlns="" xmlns:a16="http://schemas.microsoft.com/office/drawing/2014/main" id="{5199FA0F-392E-A6A2-7FCD-7D39C2AFDE5B}"/>
              </a:ext>
            </a:extLst>
          </p:cNvPr>
          <p:cNvPicPr>
            <a:picLocks noChangeAspect="1"/>
          </p:cNvPicPr>
          <p:nvPr/>
        </p:nvPicPr>
        <p:blipFill rotWithShape="1">
          <a:blip r:embed="rId4" cstate="print"/>
          <a:srcRect l="11219" r="9200" b="-2"/>
          <a:stretch/>
        </p:blipFill>
        <p:spPr>
          <a:xfrm>
            <a:off x="20" y="4901964"/>
            <a:ext cx="2594352" cy="1956037"/>
          </a:xfrm>
          <a:custGeom>
            <a:avLst/>
            <a:gdLst/>
            <a:ahLst/>
            <a:cxnLst/>
            <a:rect l="l" t="t" r="r" b="b"/>
            <a:pathLst>
              <a:path w="3459163" h="1956037">
                <a:moveTo>
                  <a:pt x="0" y="0"/>
                </a:moveTo>
                <a:lnTo>
                  <a:pt x="2310547" y="343987"/>
                </a:lnTo>
                <a:lnTo>
                  <a:pt x="3459163" y="1951804"/>
                </a:lnTo>
                <a:lnTo>
                  <a:pt x="0" y="1956037"/>
                </a:lnTo>
                <a:close/>
              </a:path>
            </a:pathLst>
          </a:custGeom>
          <a:ln w="38100">
            <a:noFill/>
          </a:ln>
          <a:effectLst/>
        </p:spPr>
      </p:pic>
      <p:sp useBgFill="1">
        <p:nvSpPr>
          <p:cNvPr id="101" name="Rectangle 100">
            <a:extLst>
              <a:ext uri="{FF2B5EF4-FFF2-40B4-BE49-F238E27FC236}">
                <a16:creationId xmlns="" xmlns:a16="http://schemas.microsoft.com/office/drawing/2014/main" id="{61CA6EE3-50AE-4068-8444-C8B685FC8BA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
            <a:off x="-27882" y="5044766"/>
            <a:ext cx="1789688"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BBF18A78-4341-A054-2E04-D72819ED29AD}"/>
              </a:ext>
            </a:extLst>
          </p:cNvPr>
          <p:cNvSpPr>
            <a:spLocks noGrp="1"/>
          </p:cNvSpPr>
          <p:nvPr>
            <p:ph idx="1"/>
          </p:nvPr>
        </p:nvSpPr>
        <p:spPr>
          <a:xfrm>
            <a:off x="3042046" y="2666999"/>
            <a:ext cx="5585221" cy="3124201"/>
          </a:xfrm>
        </p:spPr>
        <p:txBody>
          <a:bodyPr>
            <a:normAutofit/>
          </a:bodyPr>
          <a:lstStyle/>
          <a:p>
            <a:pPr>
              <a:spcBef>
                <a:spcPts val="360"/>
              </a:spcBef>
              <a:spcAft>
                <a:spcPts val="1000"/>
              </a:spcAft>
            </a:pPr>
            <a:r>
              <a:rPr lang="en-US" sz="1800" dirty="0">
                <a:latin typeface="Arial"/>
                <a:cs typeface="Arial"/>
              </a:rPr>
              <a:t>SOWMIYA.P		(510219104003)</a:t>
            </a:r>
          </a:p>
          <a:p>
            <a:pPr>
              <a:spcBef>
                <a:spcPts val="360"/>
              </a:spcBef>
              <a:spcAft>
                <a:spcPts val="1000"/>
              </a:spcAft>
              <a:buClr>
                <a:srgbClr val="1287C3"/>
              </a:buClr>
            </a:pPr>
            <a:r>
              <a:rPr lang="en-US" sz="1800" dirty="0">
                <a:latin typeface="Arial"/>
                <a:cs typeface="Arial"/>
              </a:rPr>
              <a:t>SWATHI.S			(510219104004)</a:t>
            </a:r>
          </a:p>
          <a:p>
            <a:pPr>
              <a:spcBef>
                <a:spcPts val="360"/>
              </a:spcBef>
              <a:spcAft>
                <a:spcPts val="1000"/>
              </a:spcAft>
              <a:buClr>
                <a:srgbClr val="1287C3"/>
              </a:buClr>
            </a:pPr>
            <a:r>
              <a:rPr lang="en-US" sz="1800" dirty="0">
                <a:latin typeface="Arial"/>
                <a:cs typeface="Arial"/>
              </a:rPr>
              <a:t>JAKULINRANI.K	(510219104002)</a:t>
            </a:r>
          </a:p>
          <a:p>
            <a:pPr>
              <a:spcBef>
                <a:spcPts val="360"/>
              </a:spcBef>
              <a:spcAft>
                <a:spcPts val="1000"/>
              </a:spcAft>
              <a:buClr>
                <a:srgbClr val="1287C3"/>
              </a:buClr>
            </a:pPr>
            <a:r>
              <a:rPr lang="en-US" sz="1800" dirty="0">
                <a:latin typeface="Arial"/>
                <a:cs typeface="Arial"/>
              </a:rPr>
              <a:t>SWETHA.K		(510219104304)</a:t>
            </a:r>
          </a:p>
          <a:p>
            <a:pPr marL="0" indent="0">
              <a:spcBef>
                <a:spcPts val="360"/>
              </a:spcBef>
              <a:spcAft>
                <a:spcPts val="1000"/>
              </a:spcAft>
              <a:buClr>
                <a:srgbClr val="1287C3"/>
              </a:buClr>
              <a:buNone/>
            </a:pPr>
            <a:r>
              <a:rPr lang="en-US" dirty="0">
                <a:ea typeface="+mn-lt"/>
                <a:cs typeface="+mn-lt"/>
              </a:rPr>
              <a:t>           </a:t>
            </a:r>
            <a:r>
              <a:rPr lang="en-US" dirty="0">
                <a:latin typeface="Corbel"/>
                <a:ea typeface="+mn-lt"/>
                <a:cs typeface="+mn-lt"/>
              </a:rPr>
              <a:t>                       </a:t>
            </a:r>
            <a:r>
              <a:rPr lang="en-US" sz="1800" dirty="0">
                <a:latin typeface="Arial"/>
                <a:ea typeface="+mn-lt"/>
                <a:cs typeface="+mn-lt"/>
              </a:rPr>
              <a:t>GUIDE                                                                     </a:t>
            </a:r>
            <a:r>
              <a:rPr lang="en-US" sz="1800" dirty="0" err="1">
                <a:latin typeface="Arial"/>
                <a:ea typeface="+mn-lt"/>
                <a:cs typeface="+mn-lt"/>
              </a:rPr>
              <a:t>Mr.M.KARTHIKEYAN.,B.Tech.,.M.E</a:t>
            </a:r>
            <a:r>
              <a:rPr lang="en-US" sz="1800" dirty="0">
                <a:latin typeface="Arial"/>
                <a:ea typeface="+mn-lt"/>
                <a:cs typeface="+mn-lt"/>
              </a:rPr>
              <a:t>.</a:t>
            </a:r>
          </a:p>
          <a:p>
            <a:pPr>
              <a:spcBef>
                <a:spcPts val="360"/>
              </a:spcBef>
              <a:spcAft>
                <a:spcPts val="1000"/>
              </a:spcAft>
              <a:buClr>
                <a:srgbClr val="1287C3"/>
              </a:buClr>
            </a:pPr>
            <a:endParaRPr lang="en-US" dirty="0">
              <a:latin typeface="Arial"/>
              <a:cs typeface="Arial"/>
            </a:endParaRPr>
          </a:p>
          <a:p>
            <a:pPr>
              <a:buClr>
                <a:srgbClr val="1287C3"/>
              </a:buClr>
            </a:pPr>
            <a:endParaRPr lang="en-US" dirty="0"/>
          </a:p>
        </p:txBody>
      </p:sp>
    </p:spTree>
    <p:extLst>
      <p:ext uri="{BB962C8B-B14F-4D97-AF65-F5344CB8AC3E}">
        <p14:creationId xmlns="" xmlns:p14="http://schemas.microsoft.com/office/powerpoint/2010/main" val="2056162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The authors of analyzed the risk management strategies of companies when the risks are interdependent. The study shows how the interdependence of cyber risks reflects on the incentives to invest in security technologies and to buy insurance coverage.</a:t>
            </a:r>
            <a:endParaRPr lang="en-IN" sz="2400" dirty="0">
              <a:latin typeface="Times New Roman" pitchFamily="18" charset="0"/>
              <a:cs typeface="Times New Roman" pitchFamily="18" charset="0"/>
            </a:endParaRPr>
          </a:p>
          <a:p>
            <a:pPr algn="just"/>
            <a:endParaRPr lang="en-IN" sz="2400" dirty="0"/>
          </a:p>
          <a:p>
            <a:pPr algn="just"/>
            <a:endParaRPr lang="en-US" sz="2400" dirty="0"/>
          </a:p>
          <a:p>
            <a:endParaRPr lang="en-IN" sz="2400" dirty="0"/>
          </a:p>
        </p:txBody>
      </p:sp>
      <p:sp>
        <p:nvSpPr>
          <p:cNvPr id="4" name="Slide Number Placeholder 3">
            <a:extLst>
              <a:ext uri="{FF2B5EF4-FFF2-40B4-BE49-F238E27FC236}">
                <a16:creationId xmlns="" xmlns:a16="http://schemas.microsoft.com/office/drawing/2014/main" id="{FD650150-9DA9-1339-7BEC-DBF6BF637567}"/>
              </a:ext>
            </a:extLst>
          </p:cNvPr>
          <p:cNvSpPr>
            <a:spLocks noGrp="1"/>
          </p:cNvSpPr>
          <p:nvPr>
            <p:ph type="sldNum" sz="quarter" idx="12"/>
          </p:nvPr>
        </p:nvSpPr>
        <p:spPr/>
        <p:txBody>
          <a:bodyPr/>
          <a:lstStyle/>
          <a:p>
            <a:fld id="{D57F1E4F-1CFF-5643-939E-217C01CDF565}" type="slidenum">
              <a:rPr lang="en-US" dirty="0"/>
              <a:pPr/>
              <a:t>10</a:t>
            </a:fld>
            <a:endParaRPr lang="en-US"/>
          </a:p>
        </p:txBody>
      </p:sp>
    </p:spTree>
    <p:extLst>
      <p:ext uri="{BB962C8B-B14F-4D97-AF65-F5344CB8AC3E}">
        <p14:creationId xmlns="" xmlns:p14="http://schemas.microsoft.com/office/powerpoint/2010/main" val="1749369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543049"/>
          </a:xfrm>
        </p:spPr>
        <p:txBody>
          <a:bodyPr/>
          <a:lstStyle/>
          <a:p>
            <a:pPr algn="l"/>
            <a:r>
              <a:rPr lang="en-US" dirty="0"/>
              <a:t>DISADVANTAGE:</a:t>
            </a:r>
          </a:p>
        </p:txBody>
      </p:sp>
      <p:sp>
        <p:nvSpPr>
          <p:cNvPr id="3" name="Content Placeholder 2"/>
          <p:cNvSpPr>
            <a:spLocks noGrp="1"/>
          </p:cNvSpPr>
          <p:nvPr>
            <p:ph idx="1"/>
          </p:nvPr>
        </p:nvSpPr>
        <p:spPr>
          <a:xfrm>
            <a:off x="982133" y="1905000"/>
            <a:ext cx="7704667" cy="4094816"/>
          </a:xfrm>
        </p:spPr>
        <p:txBody>
          <a:bodyPr>
            <a:normAutofit fontScale="92500" lnSpcReduction="20000"/>
          </a:bodyPr>
          <a:lstStyle/>
          <a:p>
            <a:pPr algn="just"/>
            <a:r>
              <a:rPr lang="en-US" sz="2800" dirty="0">
                <a:latin typeface="Times New Roman" pitchFamily="18" charset="0"/>
                <a:cs typeface="Times New Roman" pitchFamily="18" charset="0"/>
              </a:rPr>
              <a:t>Cyber-attacks can bring potential threats to the water systems. Some existing studies on cyber security characterization have mostly considered the cyber security from a qualitative perspective. </a:t>
            </a:r>
            <a:endParaRPr lang="en-IN"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Abnormal operations of the physical components due to cyber-attacks may increase the stress of the system operator as well, so that human errors are more likely to happen in such cases</a:t>
            </a:r>
          </a:p>
          <a:p>
            <a:pPr algn="just"/>
            <a:r>
              <a:rPr lang="en-US" sz="2800" dirty="0">
                <a:latin typeface="Times New Roman" pitchFamily="18" charset="0"/>
                <a:cs typeface="Times New Roman" pitchFamily="18" charset="0"/>
              </a:rPr>
              <a:t> With the increasing risks of substantial economic losses due to cyber-attacks, additional tools to manage the cyber security risks are strongly urged. </a:t>
            </a:r>
            <a:endParaRPr lang="en-IN" sz="2800" dirty="0">
              <a:latin typeface="Times New Roman" pitchFamily="18" charset="0"/>
              <a:cs typeface="Times New Roman" pitchFamily="18" charset="0"/>
            </a:endParaRPr>
          </a:p>
          <a:p>
            <a:pPr algn="just"/>
            <a:endParaRPr lang="en-US" sz="2400" dirty="0"/>
          </a:p>
        </p:txBody>
      </p:sp>
      <p:sp>
        <p:nvSpPr>
          <p:cNvPr id="4" name="Slide Number Placeholder 3">
            <a:extLst>
              <a:ext uri="{FF2B5EF4-FFF2-40B4-BE49-F238E27FC236}">
                <a16:creationId xmlns="" xmlns:a16="http://schemas.microsoft.com/office/drawing/2014/main" id="{23AF98E2-A503-4CBE-E2C5-1B91FFFAB7FA}"/>
              </a:ext>
            </a:extLst>
          </p:cNvPr>
          <p:cNvSpPr>
            <a:spLocks noGrp="1"/>
          </p:cNvSpPr>
          <p:nvPr>
            <p:ph type="sldNum" sz="quarter" idx="12"/>
          </p:nvPr>
        </p:nvSpPr>
        <p:spPr/>
        <p:txBody>
          <a:bodyPr/>
          <a:lstStyle/>
          <a:p>
            <a:fld id="{D57F1E4F-1CFF-5643-939E-217C01CDF565}" type="slidenum">
              <a:rPr lang="en-US" dirty="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3233" y="685800"/>
            <a:ext cx="7514035" cy="1752599"/>
          </a:xfrm>
        </p:spPr>
        <p:txBody>
          <a:bodyPr>
            <a:normAutofit/>
          </a:bodyPr>
          <a:lstStyle/>
          <a:p>
            <a:r>
              <a:rPr lang="en-IN"/>
              <a:t>SYSTEM ARCHITECTURE</a:t>
            </a:r>
            <a:endParaRPr lang="en-US"/>
          </a:p>
        </p:txBody>
      </p:sp>
      <p:pic>
        <p:nvPicPr>
          <p:cNvPr id="5" name="Picture 5" descr="Diagram&#10;&#10;Description automatically generated">
            <a:extLst>
              <a:ext uri="{FF2B5EF4-FFF2-40B4-BE49-F238E27FC236}">
                <a16:creationId xmlns="" xmlns:a16="http://schemas.microsoft.com/office/drawing/2014/main" id="{76C8CDE9-A961-065F-428E-6D29C729C7EF}"/>
              </a:ext>
            </a:extLst>
          </p:cNvPr>
          <p:cNvPicPr>
            <a:picLocks noChangeAspect="1"/>
          </p:cNvPicPr>
          <p:nvPr/>
        </p:nvPicPr>
        <p:blipFill>
          <a:blip r:embed="rId3" cstate="print"/>
          <a:stretch>
            <a:fillRect/>
          </a:stretch>
        </p:blipFill>
        <p:spPr>
          <a:xfrm>
            <a:off x="1239116" y="2309525"/>
            <a:ext cx="6983847" cy="380383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p:cNvSpPr>
            <a:spLocks noGrp="1"/>
          </p:cNvSpPr>
          <p:nvPr>
            <p:ph idx="1"/>
          </p:nvPr>
        </p:nvSpPr>
        <p:spPr>
          <a:xfrm>
            <a:off x="4512252" y="2666999"/>
            <a:ext cx="4115015" cy="3124201"/>
          </a:xfrm>
        </p:spPr>
        <p:txBody>
          <a:bodyPr anchor="t">
            <a:normAutofit/>
          </a:bodyPr>
          <a:lstStyle/>
          <a:p>
            <a:pPr marL="0" indent="0" defTabSz="274320">
              <a:spcAft>
                <a:spcPts val="360"/>
              </a:spcAft>
              <a:buNone/>
            </a:pPr>
            <a:endParaRPr lang="en-US" kern="1200" cap="none">
              <a:effectLst/>
              <a:latin typeface="+mn-lt"/>
              <a:ea typeface="+mn-ea"/>
              <a:cs typeface="+mn-cs"/>
            </a:endParaRPr>
          </a:p>
          <a:p>
            <a:pPr marL="0" indent="0">
              <a:buNone/>
            </a:pPr>
            <a:endParaRPr lang="en-IN"/>
          </a:p>
        </p:txBody>
      </p:sp>
      <p:sp>
        <p:nvSpPr>
          <p:cNvPr id="6" name="Slide Number Placeholder 5">
            <a:extLst>
              <a:ext uri="{FF2B5EF4-FFF2-40B4-BE49-F238E27FC236}">
                <a16:creationId xmlns="" xmlns:a16="http://schemas.microsoft.com/office/drawing/2014/main" id="{596B611E-9B74-DCC1-70F5-F51A60C60583}"/>
              </a:ext>
            </a:extLst>
          </p:cNvPr>
          <p:cNvSpPr>
            <a:spLocks noGrp="1"/>
          </p:cNvSpPr>
          <p:nvPr>
            <p:ph type="sldNum" sz="quarter" idx="12"/>
          </p:nvPr>
        </p:nvSpPr>
        <p:spPr/>
        <p:txBody>
          <a:bodyPr/>
          <a:lstStyle/>
          <a:p>
            <a:fld id="{D57F1E4F-1CFF-5643-939E-217C01CDF565}" type="slidenum">
              <a:rPr lang="en-US" dirty="0"/>
              <a:pPr/>
              <a:t>12</a:t>
            </a:fld>
            <a:endParaRPr lang="en-US"/>
          </a:p>
        </p:txBody>
      </p:sp>
    </p:spTree>
    <p:extLst>
      <p:ext uri="{BB962C8B-B14F-4D97-AF65-F5344CB8AC3E}">
        <p14:creationId xmlns="" xmlns:p14="http://schemas.microsoft.com/office/powerpoint/2010/main" val="21151527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32EB505-CF70-42A9-90A9-83578EEEC94D}"/>
              </a:ext>
            </a:extLst>
          </p:cNvPr>
          <p:cNvSpPr>
            <a:spLocks noGrp="1"/>
          </p:cNvSpPr>
          <p:nvPr>
            <p:ph idx="1"/>
          </p:nvPr>
        </p:nvSpPr>
        <p:spPr>
          <a:xfrm>
            <a:off x="1182855" y="1797205"/>
            <a:ext cx="7704667" cy="4827079"/>
          </a:xfrm>
        </p:spPr>
        <p:txBody>
          <a:bodyPr vert="horz" lIns="91440" tIns="45720" rIns="91440" bIns="45720" rtlCol="0" anchor="ctr">
            <a:noAutofit/>
          </a:bodyPr>
          <a:lstStyle/>
          <a:p>
            <a:pPr algn="just">
              <a:spcBef>
                <a:spcPts val="20"/>
              </a:spcBef>
            </a:pPr>
            <a:r>
              <a:rPr lang="en-US" dirty="0">
                <a:latin typeface="Times New Roman" pitchFamily="18" charset="0"/>
                <a:cs typeface="Times New Roman" pitchFamily="18" charset="0"/>
              </a:rPr>
              <a:t>The water distribution network, which is used to control and monitor the distribution of the water. The control center and the geographically distributed pump stations are connected through a complex wide area network (WAN). The operators in the control center monitor the statuses of the field devices and send out operation commands.</a:t>
            </a:r>
          </a:p>
          <a:p>
            <a:pPr algn="just">
              <a:spcBef>
                <a:spcPts val="20"/>
              </a:spcBef>
              <a:buClr>
                <a:srgbClr val="1287C3"/>
              </a:buClr>
            </a:pPr>
            <a:r>
              <a:rPr lang="en-US" dirty="0">
                <a:latin typeface="Times New Roman" pitchFamily="18" charset="0"/>
                <a:cs typeface="Times New Roman" pitchFamily="18" charset="0"/>
              </a:rPr>
              <a:t>Architecture in water distribution system focus the attacker successfully intrudes into the control network, various malicious actions can be possibly done, such as shutting down pumps, sending out false operation commands, and interrupting the information systems. All these malicious actions will possibly result in serious system failures.  </a:t>
            </a:r>
          </a:p>
          <a:p>
            <a:pPr>
              <a:buClr>
                <a:srgbClr val="1287C3"/>
              </a:buClr>
            </a:pPr>
            <a:endParaRPr lang="en-US" dirty="0"/>
          </a:p>
        </p:txBody>
      </p:sp>
      <p:sp>
        <p:nvSpPr>
          <p:cNvPr id="4" name="Slide Number Placeholder 3">
            <a:extLst>
              <a:ext uri="{FF2B5EF4-FFF2-40B4-BE49-F238E27FC236}">
                <a16:creationId xmlns="" xmlns:a16="http://schemas.microsoft.com/office/drawing/2014/main" id="{EAA4152C-D23E-CF15-FCB5-F2F2CAB35D24}"/>
              </a:ext>
            </a:extLst>
          </p:cNvPr>
          <p:cNvSpPr>
            <a:spLocks noGrp="1"/>
          </p:cNvSpPr>
          <p:nvPr>
            <p:ph type="sldNum" sz="quarter" idx="12"/>
          </p:nvPr>
        </p:nvSpPr>
        <p:spPr/>
        <p:txBody>
          <a:bodyPr/>
          <a:lstStyle/>
          <a:p>
            <a:fld id="{D57F1E4F-1CFF-5643-939E-217C01CDF565}" type="slidenum">
              <a:rPr lang="en-US" dirty="0"/>
              <a:pPr/>
              <a:t>13</a:t>
            </a:fld>
            <a:endParaRPr lang="en-US"/>
          </a:p>
        </p:txBody>
      </p:sp>
    </p:spTree>
    <p:extLst>
      <p:ext uri="{BB962C8B-B14F-4D97-AF65-F5344CB8AC3E}">
        <p14:creationId xmlns="" xmlns:p14="http://schemas.microsoft.com/office/powerpoint/2010/main" val="36108642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5BC6FD-EB04-0531-ADC3-825516A6B42E}"/>
              </a:ext>
            </a:extLst>
          </p:cNvPr>
          <p:cNvSpPr>
            <a:spLocks noGrp="1"/>
          </p:cNvSpPr>
          <p:nvPr>
            <p:ph type="title"/>
          </p:nvPr>
        </p:nvSpPr>
        <p:spPr>
          <a:xfrm>
            <a:off x="-580853" y="63797"/>
            <a:ext cx="6864695" cy="1290084"/>
          </a:xfrm>
        </p:spPr>
        <p:txBody>
          <a:bodyPr/>
          <a:lstStyle/>
          <a:p>
            <a:r>
              <a:rPr lang="en-US" sz="2400" b="1" dirty="0">
                <a:latin typeface="Times New Roman"/>
                <a:cs typeface="Times New Roman"/>
              </a:rPr>
              <a:t>SYSTEM SPECIFICATION:</a:t>
            </a:r>
            <a:endParaRPr lang="en-US" dirty="0"/>
          </a:p>
        </p:txBody>
      </p:sp>
      <p:sp>
        <p:nvSpPr>
          <p:cNvPr id="3" name="Content Placeholder 2">
            <a:extLst>
              <a:ext uri="{FF2B5EF4-FFF2-40B4-BE49-F238E27FC236}">
                <a16:creationId xmlns="" xmlns:a16="http://schemas.microsoft.com/office/drawing/2014/main" id="{457749F1-F204-992A-85EC-79CB892F3DD1}"/>
              </a:ext>
            </a:extLst>
          </p:cNvPr>
          <p:cNvSpPr>
            <a:spLocks noGrp="1"/>
          </p:cNvSpPr>
          <p:nvPr>
            <p:ph idx="1"/>
          </p:nvPr>
        </p:nvSpPr>
        <p:spPr>
          <a:xfrm>
            <a:off x="-2792424" y="-139995"/>
            <a:ext cx="10458499" cy="5193513"/>
          </a:xfrm>
        </p:spPr>
        <p:txBody>
          <a:bodyPr>
            <a:normAutofit/>
          </a:bodyPr>
          <a:lstStyle/>
          <a:p>
            <a:pPr marL="457200" lvl="1" algn="ctr">
              <a:buNone/>
            </a:pPr>
            <a:r>
              <a:rPr lang="en-US" b="1" dirty="0">
                <a:latin typeface="Times New Roman"/>
                <a:cs typeface="Times New Roman"/>
              </a:rPr>
              <a:t>Hardware Requirements:</a:t>
            </a:r>
            <a:endParaRPr lang="en-US" dirty="0"/>
          </a:p>
          <a:p>
            <a:pPr marL="457200" lvl="1" algn="ctr">
              <a:spcBef>
                <a:spcPts val="20"/>
              </a:spcBef>
              <a:buNone/>
            </a:pPr>
            <a:r>
              <a:rPr lang="en-US" sz="2400" dirty="0">
                <a:latin typeface="Times New Roman"/>
                <a:cs typeface="Times New Roman"/>
              </a:rPr>
              <a:t>                             </a:t>
            </a:r>
            <a:endParaRPr lang="en-US" dirty="0">
              <a:latin typeface="Times New Roman"/>
              <a:cs typeface="Times New Roman"/>
            </a:endParaRPr>
          </a:p>
          <a:p>
            <a:pPr>
              <a:buClr>
                <a:srgbClr val="1287C3"/>
              </a:buClr>
            </a:pPr>
            <a:endParaRPr lang="en-US" sz="1600" dirty="0">
              <a:latin typeface="Times New Roman"/>
              <a:cs typeface="Times New Roman"/>
            </a:endParaRPr>
          </a:p>
          <a:p>
            <a:pPr>
              <a:buClr>
                <a:srgbClr val="1287C3"/>
              </a:buClr>
            </a:pPr>
            <a:endParaRPr lang="en-US" sz="1600" dirty="0">
              <a:latin typeface="Times New Roman"/>
              <a:cs typeface="Times New Roman"/>
            </a:endParaRPr>
          </a:p>
          <a:p>
            <a:pPr algn="ctr">
              <a:buClr>
                <a:srgbClr val="1287C3"/>
              </a:buClr>
            </a:pPr>
            <a:endParaRPr lang="en-US" sz="2000" dirty="0">
              <a:latin typeface="Times New Roman"/>
              <a:cs typeface="Times New Roman"/>
            </a:endParaRPr>
          </a:p>
          <a:p>
            <a:pPr>
              <a:buClr>
                <a:srgbClr val="1287C3"/>
              </a:buClr>
            </a:pPr>
            <a:endParaRPr lang="en-US" dirty="0"/>
          </a:p>
        </p:txBody>
      </p:sp>
      <p:sp>
        <p:nvSpPr>
          <p:cNvPr id="4" name="Slide Number Placeholder 3">
            <a:extLst>
              <a:ext uri="{FF2B5EF4-FFF2-40B4-BE49-F238E27FC236}">
                <a16:creationId xmlns="" xmlns:a16="http://schemas.microsoft.com/office/drawing/2014/main" id="{8207C026-9895-017F-20B5-678D41782A18}"/>
              </a:ext>
            </a:extLst>
          </p:cNvPr>
          <p:cNvSpPr>
            <a:spLocks noGrp="1"/>
          </p:cNvSpPr>
          <p:nvPr>
            <p:ph type="sldNum" sz="quarter" idx="12"/>
          </p:nvPr>
        </p:nvSpPr>
        <p:spPr/>
        <p:txBody>
          <a:bodyPr/>
          <a:lstStyle/>
          <a:p>
            <a:fld id="{D57F1E4F-1CFF-5643-939E-217C01CDF565}" type="slidenum">
              <a:rPr lang="en-US" dirty="0"/>
              <a:pPr/>
              <a:t>14</a:t>
            </a:fld>
            <a:endParaRPr lang="en-US"/>
          </a:p>
        </p:txBody>
      </p:sp>
      <p:graphicFrame>
        <p:nvGraphicFramePr>
          <p:cNvPr id="6" name="Table 6">
            <a:extLst>
              <a:ext uri="{FF2B5EF4-FFF2-40B4-BE49-F238E27FC236}">
                <a16:creationId xmlns="" xmlns:a16="http://schemas.microsoft.com/office/drawing/2014/main" id="{96B635F3-F2EB-EFD6-892E-6E2D97DBE618}"/>
              </a:ext>
            </a:extLst>
          </p:cNvPr>
          <p:cNvGraphicFramePr>
            <a:graphicFrameLocks noGrp="1"/>
          </p:cNvGraphicFramePr>
          <p:nvPr>
            <p:extLst>
              <p:ext uri="{D42A27DB-BD31-4B8C-83A1-F6EECF244321}">
                <p14:modId xmlns="" xmlns:p14="http://schemas.microsoft.com/office/powerpoint/2010/main" val="3923358614"/>
              </p:ext>
            </p:extLst>
          </p:nvPr>
        </p:nvGraphicFramePr>
        <p:xfrm>
          <a:off x="1446027" y="1637414"/>
          <a:ext cx="6029734" cy="3490372"/>
        </p:xfrm>
        <a:graphic>
          <a:graphicData uri="http://schemas.openxmlformats.org/drawingml/2006/table">
            <a:tbl>
              <a:tblPr firstRow="1" bandRow="1">
                <a:tableStyleId>{2D5ABB26-0587-4C30-8999-92F81FD0307C}</a:tableStyleId>
              </a:tblPr>
              <a:tblGrid>
                <a:gridCol w="3014867">
                  <a:extLst>
                    <a:ext uri="{9D8B030D-6E8A-4147-A177-3AD203B41FA5}">
                      <a16:colId xmlns="" xmlns:a16="http://schemas.microsoft.com/office/drawing/2014/main" val="1497182306"/>
                    </a:ext>
                  </a:extLst>
                </a:gridCol>
                <a:gridCol w="3014867">
                  <a:extLst>
                    <a:ext uri="{9D8B030D-6E8A-4147-A177-3AD203B41FA5}">
                      <a16:colId xmlns="" xmlns:a16="http://schemas.microsoft.com/office/drawing/2014/main" val="170185656"/>
                    </a:ext>
                  </a:extLst>
                </a:gridCol>
              </a:tblGrid>
              <a:tr h="581729">
                <a:tc>
                  <a:txBody>
                    <a:bodyPr/>
                    <a:lstStyle/>
                    <a:p>
                      <a:pPr lvl="0">
                        <a:buNone/>
                      </a:pPr>
                      <a:r>
                        <a:rPr lang="en-US" sz="2400" b="0" i="0" u="none" strike="noStrike" baseline="0" noProof="0" dirty="0">
                          <a:solidFill>
                            <a:srgbClr val="000000"/>
                          </a:solidFill>
                          <a:latin typeface="Times New Roman"/>
                        </a:rPr>
                        <a:t>System</a:t>
                      </a:r>
                      <a:endParaRPr lang="en-US" sz="2400">
                        <a:latin typeface="Times New Roman"/>
                      </a:endParaRPr>
                    </a:p>
                  </a:txBody>
                  <a:tcPr/>
                </a:tc>
                <a:tc>
                  <a:txBody>
                    <a:bodyPr/>
                    <a:lstStyle/>
                    <a:p>
                      <a:pPr lvl="0">
                        <a:buNone/>
                      </a:pPr>
                      <a:r>
                        <a:rPr lang="en-US" sz="2400" b="0" i="0" u="none" strike="noStrike" baseline="0" noProof="0" dirty="0">
                          <a:solidFill>
                            <a:srgbClr val="000000"/>
                          </a:solidFill>
                          <a:latin typeface="Times New Roman"/>
                        </a:rPr>
                        <a:t>: Pentium IV 2.4 GHz</a:t>
                      </a:r>
                      <a:endParaRPr lang="en-US" sz="2400">
                        <a:latin typeface="Times New Roman"/>
                      </a:endParaRPr>
                    </a:p>
                  </a:txBody>
                  <a:tcPr/>
                </a:tc>
                <a:extLst>
                  <a:ext uri="{0D108BD9-81ED-4DB2-BD59-A6C34878D82A}">
                    <a16:rowId xmlns="" xmlns:a16="http://schemas.microsoft.com/office/drawing/2014/main" val="1485144905"/>
                  </a:ext>
                </a:extLst>
              </a:tr>
              <a:tr h="581729">
                <a:tc>
                  <a:txBody>
                    <a:bodyPr/>
                    <a:lstStyle/>
                    <a:p>
                      <a:pPr lvl="0">
                        <a:buNone/>
                      </a:pPr>
                      <a:r>
                        <a:rPr lang="en-GB" sz="2400" b="0" i="0" u="none" strike="noStrike" noProof="0" dirty="0">
                          <a:latin typeface="Times New Roman"/>
                        </a:rPr>
                        <a:t>Hard Disk</a:t>
                      </a:r>
                      <a:endParaRPr lang="en-US" sz="2400">
                        <a:latin typeface="Times New Roman"/>
                      </a:endParaRPr>
                    </a:p>
                  </a:txBody>
                  <a:tcPr/>
                </a:tc>
                <a:tc>
                  <a:txBody>
                    <a:bodyPr/>
                    <a:lstStyle/>
                    <a:p>
                      <a:pPr lvl="0">
                        <a:buNone/>
                      </a:pPr>
                      <a:r>
                        <a:rPr lang="en-GB" sz="2400" b="0" i="0" u="none" strike="noStrike" noProof="0" dirty="0">
                          <a:solidFill>
                            <a:srgbClr val="000000"/>
                          </a:solidFill>
                          <a:latin typeface="Times New Roman"/>
                        </a:rPr>
                        <a:t>: 40 GB</a:t>
                      </a:r>
                      <a:endParaRPr lang="en-US" sz="2400">
                        <a:latin typeface="Times New Roman"/>
                      </a:endParaRPr>
                    </a:p>
                  </a:txBody>
                  <a:tcPr/>
                </a:tc>
                <a:extLst>
                  <a:ext uri="{0D108BD9-81ED-4DB2-BD59-A6C34878D82A}">
                    <a16:rowId xmlns="" xmlns:a16="http://schemas.microsoft.com/office/drawing/2014/main" val="2127046416"/>
                  </a:ext>
                </a:extLst>
              </a:tr>
              <a:tr h="581729">
                <a:tc>
                  <a:txBody>
                    <a:bodyPr/>
                    <a:lstStyle/>
                    <a:p>
                      <a:pPr lvl="0">
                        <a:buNone/>
                      </a:pPr>
                      <a:r>
                        <a:rPr lang="en-GB" sz="2400" b="0" i="0" u="none" strike="noStrike" noProof="0" dirty="0">
                          <a:latin typeface="Times New Roman"/>
                        </a:rPr>
                        <a:t>Floppy Drive</a:t>
                      </a:r>
                      <a:endParaRPr lang="en-US" sz="2400">
                        <a:latin typeface="Times New Roman"/>
                      </a:endParaRPr>
                    </a:p>
                  </a:txBody>
                  <a:tcPr/>
                </a:tc>
                <a:tc>
                  <a:txBody>
                    <a:bodyPr/>
                    <a:lstStyle/>
                    <a:p>
                      <a:pPr lvl="0">
                        <a:buNone/>
                      </a:pPr>
                      <a:r>
                        <a:rPr lang="en-GB" sz="2400" b="0" i="0" u="none" strike="noStrike" noProof="0" dirty="0">
                          <a:solidFill>
                            <a:srgbClr val="000000"/>
                          </a:solidFill>
                          <a:latin typeface="Times New Roman"/>
                        </a:rPr>
                        <a:t>: 1.44 MB</a:t>
                      </a:r>
                      <a:endParaRPr lang="en-US" sz="2400">
                        <a:latin typeface="Times New Roman"/>
                      </a:endParaRPr>
                    </a:p>
                  </a:txBody>
                  <a:tcPr/>
                </a:tc>
                <a:extLst>
                  <a:ext uri="{0D108BD9-81ED-4DB2-BD59-A6C34878D82A}">
                    <a16:rowId xmlns="" xmlns:a16="http://schemas.microsoft.com/office/drawing/2014/main" val="3224768188"/>
                  </a:ext>
                </a:extLst>
              </a:tr>
              <a:tr h="581729">
                <a:tc>
                  <a:txBody>
                    <a:bodyPr/>
                    <a:lstStyle/>
                    <a:p>
                      <a:pPr lvl="0">
                        <a:buNone/>
                      </a:pPr>
                      <a:r>
                        <a:rPr lang="en-GB" sz="2400" b="0" i="0" u="none" strike="noStrike" noProof="0" dirty="0">
                          <a:latin typeface="Times New Roman"/>
                        </a:rPr>
                        <a:t>Monitor</a:t>
                      </a:r>
                      <a:endParaRPr lang="en-US" sz="2400">
                        <a:latin typeface="Times New Roman"/>
                      </a:endParaRPr>
                    </a:p>
                  </a:txBody>
                  <a:tcPr/>
                </a:tc>
                <a:tc>
                  <a:txBody>
                    <a:bodyPr/>
                    <a:lstStyle/>
                    <a:p>
                      <a:pPr lvl="0">
                        <a:buNone/>
                      </a:pPr>
                      <a:r>
                        <a:rPr lang="en-GB" sz="2400" b="0" i="0" u="none" strike="noStrike" noProof="0" dirty="0">
                          <a:solidFill>
                            <a:srgbClr val="000000"/>
                          </a:solidFill>
                          <a:latin typeface="Times New Roman"/>
                        </a:rPr>
                        <a:t>: 15 VGA Colour</a:t>
                      </a:r>
                      <a:endParaRPr lang="en-US" sz="2400">
                        <a:latin typeface="Times New Roman"/>
                      </a:endParaRPr>
                    </a:p>
                  </a:txBody>
                  <a:tcPr/>
                </a:tc>
                <a:extLst>
                  <a:ext uri="{0D108BD9-81ED-4DB2-BD59-A6C34878D82A}">
                    <a16:rowId xmlns="" xmlns:a16="http://schemas.microsoft.com/office/drawing/2014/main" val="2095592990"/>
                  </a:ext>
                </a:extLst>
              </a:tr>
              <a:tr h="581728">
                <a:tc>
                  <a:txBody>
                    <a:bodyPr/>
                    <a:lstStyle/>
                    <a:p>
                      <a:pPr lvl="0">
                        <a:buNone/>
                      </a:pPr>
                      <a:r>
                        <a:rPr lang="en-GB" sz="2400" b="0" i="0" u="none" strike="noStrike" noProof="0" dirty="0">
                          <a:latin typeface="Times New Roman"/>
                        </a:rPr>
                        <a:t>Mouse</a:t>
                      </a:r>
                      <a:endParaRPr lang="en-US" sz="2400">
                        <a:latin typeface="Times New Roman"/>
                      </a:endParaRPr>
                    </a:p>
                  </a:txBody>
                  <a:tcPr/>
                </a:tc>
                <a:tc>
                  <a:txBody>
                    <a:bodyPr/>
                    <a:lstStyle/>
                    <a:p>
                      <a:pPr lvl="0">
                        <a:buNone/>
                      </a:pPr>
                      <a:r>
                        <a:rPr lang="en-GB" sz="2400" b="0" i="0" u="none" strike="noStrike" noProof="0" dirty="0">
                          <a:latin typeface="Times New Roman"/>
                        </a:rPr>
                        <a:t>: Logitech</a:t>
                      </a:r>
                      <a:endParaRPr lang="en-US" sz="2400">
                        <a:latin typeface="Times New Roman"/>
                      </a:endParaRPr>
                    </a:p>
                  </a:txBody>
                  <a:tcPr/>
                </a:tc>
                <a:extLst>
                  <a:ext uri="{0D108BD9-81ED-4DB2-BD59-A6C34878D82A}">
                    <a16:rowId xmlns="" xmlns:a16="http://schemas.microsoft.com/office/drawing/2014/main" val="152004400"/>
                  </a:ext>
                </a:extLst>
              </a:tr>
              <a:tr h="581728">
                <a:tc>
                  <a:txBody>
                    <a:bodyPr/>
                    <a:lstStyle/>
                    <a:p>
                      <a:pPr lvl="0">
                        <a:buNone/>
                      </a:pPr>
                      <a:r>
                        <a:rPr lang="en-GB" sz="2400" b="0" i="0" u="none" strike="noStrike" noProof="0" dirty="0">
                          <a:latin typeface="Times New Roman"/>
                        </a:rPr>
                        <a:t>RAM</a:t>
                      </a:r>
                      <a:endParaRPr lang="en-US" sz="2400">
                        <a:latin typeface="Times New Roman"/>
                      </a:endParaRPr>
                    </a:p>
                  </a:txBody>
                  <a:tcPr/>
                </a:tc>
                <a:tc>
                  <a:txBody>
                    <a:bodyPr/>
                    <a:lstStyle/>
                    <a:p>
                      <a:pPr lvl="0">
                        <a:buNone/>
                      </a:pPr>
                      <a:r>
                        <a:rPr lang="en-GB" sz="2400" b="0" i="0" u="none" strike="noStrike" noProof="0" dirty="0">
                          <a:latin typeface="Times New Roman"/>
                        </a:rPr>
                        <a:t>: 256 MB</a:t>
                      </a:r>
                      <a:endParaRPr lang="en-US" sz="2400">
                        <a:latin typeface="Times New Roman"/>
                      </a:endParaRPr>
                    </a:p>
                  </a:txBody>
                  <a:tcPr/>
                </a:tc>
                <a:extLst>
                  <a:ext uri="{0D108BD9-81ED-4DB2-BD59-A6C34878D82A}">
                    <a16:rowId xmlns="" xmlns:a16="http://schemas.microsoft.com/office/drawing/2014/main" val="4130678860"/>
                  </a:ext>
                </a:extLst>
              </a:tr>
            </a:tbl>
          </a:graphicData>
        </a:graphic>
      </p:graphicFrame>
    </p:spTree>
    <p:extLst>
      <p:ext uri="{BB962C8B-B14F-4D97-AF65-F5344CB8AC3E}">
        <p14:creationId xmlns="" xmlns:p14="http://schemas.microsoft.com/office/powerpoint/2010/main" val="1996182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9CBEB9-B9C3-509D-824B-CF89A5F22BF6}"/>
              </a:ext>
            </a:extLst>
          </p:cNvPr>
          <p:cNvSpPr>
            <a:spLocks noGrp="1"/>
          </p:cNvSpPr>
          <p:nvPr>
            <p:ph type="title"/>
          </p:nvPr>
        </p:nvSpPr>
        <p:spPr>
          <a:xfrm>
            <a:off x="-2228899" y="-265813"/>
            <a:ext cx="9735485" cy="1981200"/>
          </a:xfrm>
        </p:spPr>
        <p:txBody>
          <a:bodyPr>
            <a:normAutofit/>
          </a:bodyPr>
          <a:lstStyle/>
          <a:p>
            <a:r>
              <a:rPr lang="en-US" sz="2400" b="1" dirty="0">
                <a:ea typeface="+mj-lt"/>
                <a:cs typeface="+mj-lt"/>
              </a:rPr>
              <a:t>Software Requirements:</a:t>
            </a:r>
            <a:endParaRPr lang="en-US" sz="2400" dirty="0">
              <a:ea typeface="+mj-lt"/>
              <a:cs typeface="+mj-lt"/>
            </a:endParaRPr>
          </a:p>
        </p:txBody>
      </p:sp>
      <p:graphicFrame>
        <p:nvGraphicFramePr>
          <p:cNvPr id="5" name="Table 5">
            <a:extLst>
              <a:ext uri="{FF2B5EF4-FFF2-40B4-BE49-F238E27FC236}">
                <a16:creationId xmlns="" xmlns:a16="http://schemas.microsoft.com/office/drawing/2014/main" id="{80553CD7-7506-29F7-69C4-1E5DE499F5A8}"/>
              </a:ext>
            </a:extLst>
          </p:cNvPr>
          <p:cNvGraphicFramePr>
            <a:graphicFrameLocks noGrp="1"/>
          </p:cNvGraphicFramePr>
          <p:nvPr>
            <p:ph idx="1"/>
            <p:extLst>
              <p:ext uri="{D42A27DB-BD31-4B8C-83A1-F6EECF244321}">
                <p14:modId xmlns="" xmlns:p14="http://schemas.microsoft.com/office/powerpoint/2010/main" val="1716729446"/>
              </p:ext>
            </p:extLst>
          </p:nvPr>
        </p:nvGraphicFramePr>
        <p:xfrm>
          <a:off x="967562" y="1116418"/>
          <a:ext cx="7711685" cy="2659696"/>
        </p:xfrm>
        <a:graphic>
          <a:graphicData uri="http://schemas.openxmlformats.org/drawingml/2006/table">
            <a:tbl>
              <a:tblPr firstRow="1" bandRow="1">
                <a:tableStyleId>{2D5ABB26-0587-4C30-8999-92F81FD0307C}</a:tableStyleId>
              </a:tblPr>
              <a:tblGrid>
                <a:gridCol w="3859618">
                  <a:extLst>
                    <a:ext uri="{9D8B030D-6E8A-4147-A177-3AD203B41FA5}">
                      <a16:colId xmlns="" xmlns:a16="http://schemas.microsoft.com/office/drawing/2014/main" val="4140783489"/>
                    </a:ext>
                  </a:extLst>
                </a:gridCol>
                <a:gridCol w="3852067">
                  <a:extLst>
                    <a:ext uri="{9D8B030D-6E8A-4147-A177-3AD203B41FA5}">
                      <a16:colId xmlns="" xmlns:a16="http://schemas.microsoft.com/office/drawing/2014/main" val="618019773"/>
                    </a:ext>
                  </a:extLst>
                </a:gridCol>
              </a:tblGrid>
              <a:tr h="664924">
                <a:tc>
                  <a:txBody>
                    <a:bodyPr/>
                    <a:lstStyle/>
                    <a:p>
                      <a:pPr lvl="0">
                        <a:buNone/>
                      </a:pPr>
                      <a:r>
                        <a:rPr lang="en-US" sz="2400" b="0" i="0" u="none" strike="noStrike" noProof="0" dirty="0">
                          <a:latin typeface="Times New Roman"/>
                        </a:rPr>
                        <a:t>Operating system</a:t>
                      </a:r>
                      <a:endParaRPr lang="en-US" sz="2400">
                        <a:latin typeface="Times New Roman"/>
                      </a:endParaRPr>
                    </a:p>
                  </a:txBody>
                  <a:tcPr/>
                </a:tc>
                <a:tc>
                  <a:txBody>
                    <a:bodyPr/>
                    <a:lstStyle/>
                    <a:p>
                      <a:pPr lvl="0">
                        <a:buNone/>
                      </a:pPr>
                      <a:r>
                        <a:rPr lang="en-US" sz="2400" b="0" i="0" u="none" strike="noStrike" noProof="0" dirty="0">
                          <a:latin typeface="Times New Roman"/>
                        </a:rPr>
                        <a:t>:  Windows 7</a:t>
                      </a:r>
                      <a:endParaRPr lang="en-US" sz="2400" dirty="0">
                        <a:latin typeface="Times New Roman"/>
                      </a:endParaRPr>
                    </a:p>
                  </a:txBody>
                  <a:tcPr/>
                </a:tc>
                <a:extLst>
                  <a:ext uri="{0D108BD9-81ED-4DB2-BD59-A6C34878D82A}">
                    <a16:rowId xmlns="" xmlns:a16="http://schemas.microsoft.com/office/drawing/2014/main" val="536842363"/>
                  </a:ext>
                </a:extLst>
              </a:tr>
              <a:tr h="664924">
                <a:tc>
                  <a:txBody>
                    <a:bodyPr/>
                    <a:lstStyle/>
                    <a:p>
                      <a:pPr lvl="0">
                        <a:buNone/>
                      </a:pPr>
                      <a:r>
                        <a:rPr lang="en-US" sz="2400" b="0" i="0" u="none" strike="noStrike" noProof="0" dirty="0">
                          <a:latin typeface="Times New Roman"/>
                        </a:rPr>
                        <a:t>Front End</a:t>
                      </a:r>
                      <a:endParaRPr lang="en-US" sz="2400">
                        <a:latin typeface="Times New Roman"/>
                      </a:endParaRPr>
                    </a:p>
                  </a:txBody>
                  <a:tcPr/>
                </a:tc>
                <a:tc>
                  <a:txBody>
                    <a:bodyPr/>
                    <a:lstStyle/>
                    <a:p>
                      <a:pPr lvl="0">
                        <a:buNone/>
                      </a:pPr>
                      <a:r>
                        <a:rPr lang="en-US" sz="2400" b="0" i="0" u="none" strike="noStrike" noProof="0" dirty="0">
                          <a:latin typeface="Times New Roman"/>
                        </a:rPr>
                        <a:t>:  JAVA or JSP</a:t>
                      </a:r>
                      <a:endParaRPr lang="en-US" sz="2400" dirty="0">
                        <a:latin typeface="Times New Roman"/>
                      </a:endParaRPr>
                    </a:p>
                  </a:txBody>
                  <a:tcPr/>
                </a:tc>
                <a:extLst>
                  <a:ext uri="{0D108BD9-81ED-4DB2-BD59-A6C34878D82A}">
                    <a16:rowId xmlns="" xmlns:a16="http://schemas.microsoft.com/office/drawing/2014/main" val="1568912323"/>
                  </a:ext>
                </a:extLst>
              </a:tr>
              <a:tr h="664924">
                <a:tc>
                  <a:txBody>
                    <a:bodyPr/>
                    <a:lstStyle/>
                    <a:p>
                      <a:pPr lvl="0">
                        <a:buNone/>
                      </a:pPr>
                      <a:r>
                        <a:rPr lang="en-US" sz="2400" b="0" i="0" u="none" strike="noStrike" noProof="0" dirty="0">
                          <a:latin typeface="Times New Roman"/>
                        </a:rPr>
                        <a:t>Database </a:t>
                      </a:r>
                      <a:endParaRPr lang="en-US" sz="2400" dirty="0">
                        <a:latin typeface="Times New Roman"/>
                      </a:endParaRPr>
                    </a:p>
                  </a:txBody>
                  <a:tcPr/>
                </a:tc>
                <a:tc>
                  <a:txBody>
                    <a:bodyPr/>
                    <a:lstStyle/>
                    <a:p>
                      <a:pPr lvl="0">
                        <a:buNone/>
                      </a:pPr>
                      <a:r>
                        <a:rPr lang="en-US" sz="2400" b="0" i="0" u="none" strike="noStrike" noProof="0" dirty="0">
                          <a:latin typeface="Times New Roman"/>
                        </a:rPr>
                        <a:t>:  SQL SERVER 2008</a:t>
                      </a:r>
                      <a:endParaRPr lang="en-US" sz="2400">
                        <a:latin typeface="Times New Roman"/>
                      </a:endParaRPr>
                    </a:p>
                  </a:txBody>
                  <a:tcPr/>
                </a:tc>
                <a:extLst>
                  <a:ext uri="{0D108BD9-81ED-4DB2-BD59-A6C34878D82A}">
                    <a16:rowId xmlns="" xmlns:a16="http://schemas.microsoft.com/office/drawing/2014/main" val="3040346019"/>
                  </a:ext>
                </a:extLst>
              </a:tr>
              <a:tr h="664924">
                <a:tc>
                  <a:txBody>
                    <a:bodyPr/>
                    <a:lstStyle/>
                    <a:p>
                      <a:pPr lvl="0">
                        <a:buNone/>
                      </a:pPr>
                      <a:r>
                        <a:rPr lang="en-US" sz="2400" b="0" i="0" u="none" strike="noStrike" noProof="0" dirty="0">
                          <a:latin typeface="Times New Roman"/>
                        </a:rPr>
                        <a:t>Tools  </a:t>
                      </a:r>
                      <a:endParaRPr lang="en-US" sz="2400">
                        <a:latin typeface="Times New Roman"/>
                      </a:endParaRPr>
                    </a:p>
                  </a:txBody>
                  <a:tcPr/>
                </a:tc>
                <a:tc>
                  <a:txBody>
                    <a:bodyPr/>
                    <a:lstStyle/>
                    <a:p>
                      <a:pPr lvl="0">
                        <a:buNone/>
                      </a:pPr>
                      <a:r>
                        <a:rPr lang="en-US" sz="2400" b="0" i="0" u="none" strike="noStrike" noProof="0" dirty="0">
                          <a:latin typeface="Times New Roman"/>
                        </a:rPr>
                        <a:t>:  Eclipse IDE</a:t>
                      </a:r>
                      <a:endParaRPr lang="en-US" sz="2400">
                        <a:latin typeface="Times New Roman"/>
                      </a:endParaRPr>
                    </a:p>
                  </a:txBody>
                  <a:tcPr/>
                </a:tc>
                <a:extLst>
                  <a:ext uri="{0D108BD9-81ED-4DB2-BD59-A6C34878D82A}">
                    <a16:rowId xmlns="" xmlns:a16="http://schemas.microsoft.com/office/drawing/2014/main" val="2998197727"/>
                  </a:ext>
                </a:extLst>
              </a:tr>
            </a:tbl>
          </a:graphicData>
        </a:graphic>
      </p:graphicFrame>
      <p:sp>
        <p:nvSpPr>
          <p:cNvPr id="4" name="Slide Number Placeholder 3">
            <a:extLst>
              <a:ext uri="{FF2B5EF4-FFF2-40B4-BE49-F238E27FC236}">
                <a16:creationId xmlns="" xmlns:a16="http://schemas.microsoft.com/office/drawing/2014/main" id="{74AD1E90-DF3B-A0C3-16E3-B297A5363ED9}"/>
              </a:ext>
            </a:extLst>
          </p:cNvPr>
          <p:cNvSpPr>
            <a:spLocks noGrp="1"/>
          </p:cNvSpPr>
          <p:nvPr>
            <p:ph type="sldNum" sz="quarter" idx="12"/>
          </p:nvPr>
        </p:nvSpPr>
        <p:spPr/>
        <p:txBody>
          <a:bodyPr/>
          <a:lstStyle/>
          <a:p>
            <a:fld id="{D57F1E4F-1CFF-5643-939E-217C01CDF565}" type="slidenum">
              <a:rPr lang="en-US" dirty="0"/>
              <a:pPr/>
              <a:t>15</a:t>
            </a:fld>
            <a:endParaRPr lang="en-US"/>
          </a:p>
        </p:txBody>
      </p:sp>
    </p:spTree>
    <p:extLst>
      <p:ext uri="{BB962C8B-B14F-4D97-AF65-F5344CB8AC3E}">
        <p14:creationId xmlns="" xmlns:p14="http://schemas.microsoft.com/office/powerpoint/2010/main" val="3444655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1"/>
            <a:ext cx="7704667" cy="1809750"/>
          </a:xfrm>
        </p:spPr>
        <p:txBody>
          <a:bodyPr/>
          <a:lstStyle/>
          <a:p>
            <a:pPr algn="l"/>
            <a:r>
              <a:rPr lang="en-US" dirty="0"/>
              <a:t>Algorithm Used:</a:t>
            </a:r>
          </a:p>
        </p:txBody>
      </p:sp>
      <p:sp>
        <p:nvSpPr>
          <p:cNvPr id="3" name="Content Placeholder 2"/>
          <p:cNvSpPr>
            <a:spLocks noGrp="1"/>
          </p:cNvSpPr>
          <p:nvPr>
            <p:ph idx="1"/>
          </p:nvPr>
        </p:nvSpPr>
        <p:spPr>
          <a:xfrm>
            <a:off x="228600" y="1390650"/>
            <a:ext cx="8610600" cy="5162551"/>
          </a:xfrm>
        </p:spPr>
        <p:txBody>
          <a:bodyPr>
            <a:noAutofit/>
          </a:bodyPr>
          <a:lstStyle/>
          <a:p>
            <a:pPr algn="just"/>
            <a:r>
              <a:rPr lang="en-US" dirty="0">
                <a:latin typeface="Times New Roman" pitchFamily="18" charset="0"/>
                <a:cs typeface="Times New Roman" pitchFamily="18" charset="0"/>
              </a:rPr>
              <a:t>When the same operation software stack is installed on another distribution network, the software vulnerability is shared among them. These shared vulnerabilities can lead to correlated cyber risks of multiple water networks and result in greater loss.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What’s more, the information technology infrastructure of various water utilities is dominated by a few similar technologies that may also leave these utilities with the same potential vulnerabilities, which means although the water utilities are not physically connected to each other, they may share correlated common cyber risks.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This kind of cyber risk correlations across various water utilities cannot be modeled through the traditional algorithm of risk analysis. Consequently, a stochastic model is highly</a:t>
            </a:r>
          </a:p>
        </p:txBody>
      </p:sp>
      <p:sp>
        <p:nvSpPr>
          <p:cNvPr id="4" name="Slide Number Placeholder 3">
            <a:extLst>
              <a:ext uri="{FF2B5EF4-FFF2-40B4-BE49-F238E27FC236}">
                <a16:creationId xmlns="" xmlns:a16="http://schemas.microsoft.com/office/drawing/2014/main" id="{0BC32D9C-BF6F-9503-C2FC-5165EAA6A279}"/>
              </a:ext>
            </a:extLst>
          </p:cNvPr>
          <p:cNvSpPr>
            <a:spLocks noGrp="1"/>
          </p:cNvSpPr>
          <p:nvPr>
            <p:ph type="sldNum" sz="quarter" idx="12"/>
          </p:nvPr>
        </p:nvSpPr>
        <p:spPr/>
        <p:txBody>
          <a:bodyPr/>
          <a:lstStyle/>
          <a:p>
            <a:fld id="{D57F1E4F-1CFF-5643-939E-217C01CDF565}" type="slidenum">
              <a:rPr lang="en-US" dirty="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t>Module Description:</a:t>
            </a:r>
          </a:p>
        </p:txBody>
      </p:sp>
      <p:sp>
        <p:nvSpPr>
          <p:cNvPr id="3" name="Content Placeholder 2"/>
          <p:cNvSpPr>
            <a:spLocks noGrp="1"/>
          </p:cNvSpPr>
          <p:nvPr>
            <p:ph idx="1"/>
          </p:nvPr>
        </p:nvSpPr>
        <p:spPr/>
        <p:txBody>
          <a:bodyPr>
            <a:noAutofit/>
          </a:bodyPr>
          <a:lstStyle/>
          <a:p>
            <a:pPr marL="0" indent="0" algn="just">
              <a:buNone/>
            </a:pPr>
            <a:r>
              <a:rPr lang="en-US" b="1" dirty="0">
                <a:latin typeface="Times New Roman" pitchFamily="18" charset="0"/>
                <a:cs typeface="Times New Roman" pitchFamily="18" charset="0"/>
              </a:rPr>
              <a:t>1.Cyber</a:t>
            </a:r>
            <a:r>
              <a:rPr lang="en-US" sz="2400" b="1" dirty="0">
                <a:latin typeface="Times New Roman" pitchFamily="18" charset="0"/>
                <a:cs typeface="Times New Roman" pitchFamily="18" charset="0"/>
              </a:rPr>
              <a:t> security</a:t>
            </a:r>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Cyber insurance is a risk management technique via which network users’ risks can be transferred to an insurance company in return for the insurance premium. With the increasing cyber security risk of critical infrastructures, and in combination with the need for compliance with recently enforced corporate regulation, the demand for cyber insurance has significantly increased. While the critical infrastructures are becoming more and more dependent on their networked operation systems, more potential vulnerabilities are exposed to the cyber-attacks than before.</a:t>
            </a:r>
            <a:endParaRPr lang="en-IN" sz="2400" dirty="0">
              <a:latin typeface="Times New Roman" pitchFamily="18" charset="0"/>
              <a:cs typeface="Times New Roman" pitchFamily="18" charset="0"/>
            </a:endParaRPr>
          </a:p>
          <a:p>
            <a:pPr algn="just"/>
            <a:endParaRPr lang="en-US" sz="2400" dirty="0"/>
          </a:p>
        </p:txBody>
      </p:sp>
      <p:sp>
        <p:nvSpPr>
          <p:cNvPr id="4" name="Slide Number Placeholder 3">
            <a:extLst>
              <a:ext uri="{FF2B5EF4-FFF2-40B4-BE49-F238E27FC236}">
                <a16:creationId xmlns="" xmlns:a16="http://schemas.microsoft.com/office/drawing/2014/main" id="{2546F8F9-B3BC-B5BA-DBBD-0CD96E0A13B6}"/>
              </a:ext>
            </a:extLst>
          </p:cNvPr>
          <p:cNvSpPr>
            <a:spLocks noGrp="1"/>
          </p:cNvSpPr>
          <p:nvPr>
            <p:ph type="sldNum" sz="quarter" idx="12"/>
          </p:nvPr>
        </p:nvSpPr>
        <p:spPr/>
        <p:txBody>
          <a:bodyPr/>
          <a:lstStyle/>
          <a:p>
            <a:fld id="{D57F1E4F-1CFF-5643-939E-217C01CDF565}" type="slidenum">
              <a:rPr lang="en-US" dirty="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0621" y="1875264"/>
            <a:ext cx="7704667" cy="3901528"/>
          </a:xfrm>
        </p:spPr>
        <p:txBody>
          <a:bodyPr>
            <a:normAutofit fontScale="92500"/>
          </a:bodyPr>
          <a:lstStyle/>
          <a:p>
            <a:pPr marL="0" indent="0" algn="just">
              <a:buNone/>
            </a:pPr>
            <a:r>
              <a:rPr lang="en-US" b="1" dirty="0">
                <a:latin typeface="Times New Roman" pitchFamily="18" charset="0"/>
                <a:cs typeface="Times New Roman" pitchFamily="18" charset="0"/>
              </a:rPr>
              <a:t>2.Cyber</a:t>
            </a:r>
            <a:r>
              <a:rPr lang="en-US" sz="2400" b="1" dirty="0">
                <a:latin typeface="Times New Roman" pitchFamily="18" charset="0"/>
                <a:cs typeface="Times New Roman" pitchFamily="18" charset="0"/>
              </a:rPr>
              <a:t> insurance</a:t>
            </a:r>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Cyber insurance is emerging as a promising financial tool in system risk management. In this paper, cyber insurance is proposed for the cyber risk management of the water distribution system. A semi-Markov process (SMP) model is devised to model the cyber-attacks against pump stations in the water distribution system. Both the impacts of the independent cyber risks in the individual distribution network and the correlated cyber risks shared across different water distribution networks are evaluated and modeled.</a:t>
            </a:r>
            <a:endParaRPr lang="en-IN" sz="2400" dirty="0">
              <a:latin typeface="Times New Roman" pitchFamily="18" charset="0"/>
              <a:cs typeface="Times New Roman" pitchFamily="18" charset="0"/>
            </a:endParaRPr>
          </a:p>
          <a:p>
            <a:pPr algn="just"/>
            <a:endParaRPr lang="en-IN" sz="2400" dirty="0"/>
          </a:p>
        </p:txBody>
      </p:sp>
      <p:sp>
        <p:nvSpPr>
          <p:cNvPr id="4" name="Slide Number Placeholder 3">
            <a:extLst>
              <a:ext uri="{FF2B5EF4-FFF2-40B4-BE49-F238E27FC236}">
                <a16:creationId xmlns="" xmlns:a16="http://schemas.microsoft.com/office/drawing/2014/main" id="{EAD42AC8-E66E-AB77-37C1-EC4F81021084}"/>
              </a:ext>
            </a:extLst>
          </p:cNvPr>
          <p:cNvSpPr>
            <a:spLocks noGrp="1"/>
          </p:cNvSpPr>
          <p:nvPr>
            <p:ph type="sldNum" sz="quarter" idx="12"/>
          </p:nvPr>
        </p:nvSpPr>
        <p:spPr/>
        <p:txBody>
          <a:bodyPr/>
          <a:lstStyle/>
          <a:p>
            <a:fld id="{D57F1E4F-1CFF-5643-939E-217C01CDF565}" type="slidenum">
              <a:rPr lang="en-US" dirty="0"/>
              <a:pPr/>
              <a:t>18</a:t>
            </a:fld>
            <a:endParaRPr lang="en-US"/>
          </a:p>
        </p:txBody>
      </p:sp>
    </p:spTree>
    <p:extLst>
      <p:ext uri="{BB962C8B-B14F-4D97-AF65-F5344CB8AC3E}">
        <p14:creationId xmlns="" xmlns:p14="http://schemas.microsoft.com/office/powerpoint/2010/main" val="16290787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lgn="just">
              <a:buNone/>
            </a:pPr>
            <a:r>
              <a:rPr lang="en-US" b="1" dirty="0"/>
              <a:t>3.Water</a:t>
            </a:r>
            <a:r>
              <a:rPr lang="en-US" sz="2400" b="1" dirty="0"/>
              <a:t> distribution system</a:t>
            </a:r>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Cyber-attacks and physical failures may happen simultaneously to trigger more significant impacts on the overall system. This kind of combinational failures could directly result in the interruption of water services.</a:t>
            </a:r>
            <a:r>
              <a:rPr lang="en-US"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Therefore, in this paper the impact due to cyber security threats against the water distribution system is considered in performing the reliability assessment. Failures in the cyber infrastructure (e.g., the wrong control signals or false system information) could mislead the system operator to make uninformed decisions which may result in system failures.</a:t>
            </a:r>
            <a:endParaRPr lang="en-IN" sz="2400" dirty="0">
              <a:latin typeface="Times New Roman" pitchFamily="18" charset="0"/>
              <a:cs typeface="Times New Roman" pitchFamily="18" charset="0"/>
            </a:endParaRPr>
          </a:p>
          <a:p>
            <a:pPr algn="just"/>
            <a:endParaRPr lang="en-IN" sz="2400" dirty="0"/>
          </a:p>
        </p:txBody>
      </p:sp>
      <p:sp>
        <p:nvSpPr>
          <p:cNvPr id="4" name="Slide Number Placeholder 3">
            <a:extLst>
              <a:ext uri="{FF2B5EF4-FFF2-40B4-BE49-F238E27FC236}">
                <a16:creationId xmlns="" xmlns:a16="http://schemas.microsoft.com/office/drawing/2014/main" id="{F8146FFE-1AD9-EAC8-41BE-21AF9ED37AA5}"/>
              </a:ext>
            </a:extLst>
          </p:cNvPr>
          <p:cNvSpPr>
            <a:spLocks noGrp="1"/>
          </p:cNvSpPr>
          <p:nvPr>
            <p:ph type="sldNum" sz="quarter" idx="12"/>
          </p:nvPr>
        </p:nvSpPr>
        <p:spPr/>
        <p:txBody>
          <a:bodyPr/>
          <a:lstStyle/>
          <a:p>
            <a:fld id="{D57F1E4F-1CFF-5643-939E-217C01CDF565}" type="slidenum">
              <a:rPr lang="en-US" dirty="0"/>
              <a:pPr/>
              <a:t>19</a:t>
            </a:fld>
            <a:endParaRPr lang="en-US"/>
          </a:p>
        </p:txBody>
      </p:sp>
    </p:spTree>
    <p:extLst>
      <p:ext uri="{BB962C8B-B14F-4D97-AF65-F5344CB8AC3E}">
        <p14:creationId xmlns="" xmlns:p14="http://schemas.microsoft.com/office/powerpoint/2010/main" val="4206613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C8643778-7F6C-4E8D-84D1-D5CDB99281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1D22F88D-6907-48AF-B024-346E855E0D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 xmlns:a16="http://schemas.microsoft.com/office/drawing/2014/main" id="{634690C9-B929-1C9D-673C-FB315C052DD3}"/>
              </a:ext>
            </a:extLst>
          </p:cNvPr>
          <p:cNvSpPr>
            <a:spLocks noGrp="1"/>
          </p:cNvSpPr>
          <p:nvPr>
            <p:ph type="title"/>
          </p:nvPr>
        </p:nvSpPr>
        <p:spPr>
          <a:xfrm>
            <a:off x="372084" y="685801"/>
            <a:ext cx="2057400" cy="5105400"/>
          </a:xfrm>
        </p:spPr>
        <p:txBody>
          <a:bodyPr>
            <a:normAutofit/>
          </a:bodyPr>
          <a:lstStyle/>
          <a:p>
            <a:pPr algn="l"/>
            <a:r>
              <a:rPr lang="en-US" sz="2800">
                <a:solidFill>
                  <a:srgbClr val="FFFFFF"/>
                </a:solidFill>
              </a:rPr>
              <a:t>AGENDA</a:t>
            </a:r>
          </a:p>
        </p:txBody>
      </p:sp>
      <p:grpSp>
        <p:nvGrpSpPr>
          <p:cNvPr id="12" name="Group 11">
            <a:extLst>
              <a:ext uri="{FF2B5EF4-FFF2-40B4-BE49-F238E27FC236}">
                <a16:creationId xmlns="" xmlns:a16="http://schemas.microsoft.com/office/drawing/2014/main" id="{F3842748-48B5-4DD0-A06A-A31C74024A9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486469" y="0"/>
            <a:ext cx="1827609" cy="6858001"/>
            <a:chOff x="1320800" y="0"/>
            <a:chExt cx="2436813" cy="6858001"/>
          </a:xfrm>
        </p:grpSpPr>
        <p:sp>
          <p:nvSpPr>
            <p:cNvPr id="13" name="Freeform 6">
              <a:extLst>
                <a:ext uri="{FF2B5EF4-FFF2-40B4-BE49-F238E27FC236}">
                  <a16:creationId xmlns="" xmlns:a16="http://schemas.microsoft.com/office/drawing/2014/main" id="{548E99BE-1071-4690-9B9C-07926CEE555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 xmlns:a16="http://schemas.microsoft.com/office/drawing/2014/main" id="{9301F039-B467-413A-B25C-770E51069D4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 xmlns:a16="http://schemas.microsoft.com/office/drawing/2014/main" id="{9F06AEC1-5558-49E8-8CAC-FEBD00DF003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 xmlns:a16="http://schemas.microsoft.com/office/drawing/2014/main" id="{D10B76B9-BA68-471E-B58C-ED91198A9FA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 xmlns:a16="http://schemas.microsoft.com/office/drawing/2014/main" id="{FEB3913B-54A3-490E-BA4B-5D0330990FC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 xmlns:a16="http://schemas.microsoft.com/office/drawing/2014/main" id="{F75DC961-08A4-46F8-8A80-2E1FB977E1F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 xmlns:a16="http://schemas.microsoft.com/office/drawing/2014/main" id="{F461E367-2530-B0C0-914A-4F58EED51C94}"/>
              </a:ext>
            </a:extLst>
          </p:cNvPr>
          <p:cNvSpPr>
            <a:spLocks noGrp="1"/>
          </p:cNvSpPr>
          <p:nvPr>
            <p:ph idx="1"/>
          </p:nvPr>
        </p:nvSpPr>
        <p:spPr>
          <a:xfrm>
            <a:off x="3837829" y="685801"/>
            <a:ext cx="4789439" cy="5105400"/>
          </a:xfrm>
        </p:spPr>
        <p:txBody>
          <a:bodyPr>
            <a:normAutofit/>
          </a:bodyPr>
          <a:lstStyle/>
          <a:p>
            <a:pPr>
              <a:spcBef>
                <a:spcPts val="20"/>
              </a:spcBef>
            </a:pPr>
            <a:r>
              <a:rPr lang="en-US" sz="1700" dirty="0">
                <a:latin typeface="Times New Roman"/>
                <a:cs typeface="Times New Roman"/>
              </a:rPr>
              <a:t>ABSTRACT</a:t>
            </a:r>
          </a:p>
          <a:p>
            <a:pPr>
              <a:spcBef>
                <a:spcPts val="20"/>
              </a:spcBef>
              <a:buClr>
                <a:srgbClr val="1287C3"/>
              </a:buClr>
            </a:pPr>
            <a:r>
              <a:rPr lang="en-US" sz="1700" dirty="0">
                <a:latin typeface="Times New Roman"/>
                <a:cs typeface="Times New Roman"/>
              </a:rPr>
              <a:t>EXISTING SYSTM</a:t>
            </a:r>
          </a:p>
          <a:p>
            <a:pPr>
              <a:spcBef>
                <a:spcPts val="20"/>
              </a:spcBef>
              <a:buClr>
                <a:srgbClr val="1287C3"/>
              </a:buClr>
            </a:pPr>
            <a:r>
              <a:rPr lang="en-US" sz="1700" dirty="0">
                <a:latin typeface="Times New Roman"/>
                <a:cs typeface="Times New Roman"/>
              </a:rPr>
              <a:t>LITERATURE SURVEY</a:t>
            </a:r>
          </a:p>
          <a:p>
            <a:pPr>
              <a:spcBef>
                <a:spcPts val="20"/>
              </a:spcBef>
              <a:buClr>
                <a:srgbClr val="1287C3"/>
              </a:buClr>
            </a:pPr>
            <a:r>
              <a:rPr lang="en-US" sz="1700" dirty="0">
                <a:latin typeface="Times New Roman"/>
                <a:cs typeface="Times New Roman"/>
              </a:rPr>
              <a:t>PROPOSED SYSTEM</a:t>
            </a:r>
          </a:p>
          <a:p>
            <a:pPr>
              <a:spcBef>
                <a:spcPts val="20"/>
              </a:spcBef>
              <a:buClr>
                <a:srgbClr val="1287C3"/>
              </a:buClr>
            </a:pPr>
            <a:r>
              <a:rPr lang="en-US" sz="1700" dirty="0">
                <a:latin typeface="Times New Roman"/>
                <a:cs typeface="Times New Roman"/>
              </a:rPr>
              <a:t>ADVANTAGE</a:t>
            </a:r>
          </a:p>
          <a:p>
            <a:pPr>
              <a:spcBef>
                <a:spcPts val="20"/>
              </a:spcBef>
              <a:buClr>
                <a:srgbClr val="1287C3"/>
              </a:buClr>
            </a:pPr>
            <a:r>
              <a:rPr lang="en-US" sz="1700" dirty="0">
                <a:latin typeface="Times New Roman"/>
                <a:cs typeface="Times New Roman"/>
              </a:rPr>
              <a:t>DISADVANTAGE</a:t>
            </a:r>
          </a:p>
          <a:p>
            <a:pPr>
              <a:spcBef>
                <a:spcPts val="20"/>
              </a:spcBef>
              <a:buClr>
                <a:srgbClr val="1287C3"/>
              </a:buClr>
            </a:pPr>
            <a:r>
              <a:rPr lang="en-US" sz="1700" dirty="0">
                <a:latin typeface="Times New Roman"/>
                <a:cs typeface="Times New Roman"/>
              </a:rPr>
              <a:t>SYSTEM ARCHITECTURE</a:t>
            </a:r>
          </a:p>
          <a:p>
            <a:pPr>
              <a:spcBef>
                <a:spcPts val="20"/>
              </a:spcBef>
              <a:buClr>
                <a:srgbClr val="1287C3"/>
              </a:buClr>
            </a:pPr>
            <a:r>
              <a:rPr lang="en-US" sz="1700" dirty="0">
                <a:latin typeface="Times New Roman"/>
                <a:cs typeface="Times New Roman"/>
              </a:rPr>
              <a:t>SYSTEM SPECIFICATION</a:t>
            </a:r>
          </a:p>
          <a:p>
            <a:pPr>
              <a:spcBef>
                <a:spcPts val="20"/>
              </a:spcBef>
              <a:buClr>
                <a:srgbClr val="1287C3"/>
              </a:buClr>
            </a:pPr>
            <a:r>
              <a:rPr lang="en-US" sz="1700" dirty="0">
                <a:latin typeface="Times New Roman"/>
                <a:cs typeface="Times New Roman"/>
              </a:rPr>
              <a:t>ALGORITHM</a:t>
            </a:r>
          </a:p>
          <a:p>
            <a:pPr>
              <a:spcBef>
                <a:spcPts val="20"/>
              </a:spcBef>
              <a:buClr>
                <a:srgbClr val="1287C3"/>
              </a:buClr>
            </a:pPr>
            <a:r>
              <a:rPr lang="en-US" sz="1700" dirty="0">
                <a:latin typeface="Times New Roman"/>
                <a:cs typeface="Times New Roman"/>
              </a:rPr>
              <a:t>MODULE DISCRIPTION</a:t>
            </a:r>
          </a:p>
          <a:p>
            <a:pPr>
              <a:spcBef>
                <a:spcPts val="20"/>
              </a:spcBef>
              <a:buClr>
                <a:srgbClr val="1287C3"/>
              </a:buClr>
            </a:pPr>
            <a:r>
              <a:rPr lang="en-US" sz="1700" dirty="0">
                <a:latin typeface="Times New Roman"/>
                <a:cs typeface="Times New Roman"/>
              </a:rPr>
              <a:t>CONCULSION</a:t>
            </a:r>
          </a:p>
          <a:p>
            <a:pPr>
              <a:spcBef>
                <a:spcPts val="20"/>
              </a:spcBef>
              <a:buClr>
                <a:srgbClr val="1287C3"/>
              </a:buClr>
            </a:pPr>
            <a:r>
              <a:rPr lang="en-US" sz="1700" dirty="0">
                <a:latin typeface="Times New Roman"/>
                <a:cs typeface="Times New Roman"/>
              </a:rPr>
              <a:t>SCREENSHOT</a:t>
            </a:r>
          </a:p>
          <a:p>
            <a:pPr marL="0" indent="0">
              <a:spcBef>
                <a:spcPts val="20"/>
              </a:spcBef>
              <a:buClr>
                <a:srgbClr val="1287C3"/>
              </a:buClr>
              <a:buNone/>
            </a:pPr>
            <a:endParaRPr lang="en-US" sz="1700" dirty="0"/>
          </a:p>
          <a:p>
            <a:pPr>
              <a:buClr>
                <a:srgbClr val="1287C3"/>
              </a:buClr>
            </a:pPr>
            <a:endParaRPr lang="en-US" sz="1700" dirty="0"/>
          </a:p>
        </p:txBody>
      </p:sp>
      <p:sp>
        <p:nvSpPr>
          <p:cNvPr id="4" name="Slide Number Placeholder 3">
            <a:extLst>
              <a:ext uri="{FF2B5EF4-FFF2-40B4-BE49-F238E27FC236}">
                <a16:creationId xmlns="" xmlns:a16="http://schemas.microsoft.com/office/drawing/2014/main" id="{DE70C084-DF2E-CA33-17B1-1A35143C2374}"/>
              </a:ext>
            </a:extLst>
          </p:cNvPr>
          <p:cNvSpPr>
            <a:spLocks noGrp="1"/>
          </p:cNvSpPr>
          <p:nvPr>
            <p:ph type="sldNum" sz="quarter" idx="12"/>
          </p:nvPr>
        </p:nvSpPr>
        <p:spPr/>
        <p:txBody>
          <a:bodyPr/>
          <a:lstStyle/>
          <a:p>
            <a:fld id="{D57F1E4F-1CFF-5643-939E-217C01CDF565}" type="slidenum">
              <a:rPr lang="en-US" dirty="0"/>
              <a:pPr/>
              <a:t>2</a:t>
            </a:fld>
            <a:endParaRPr lang="en-US"/>
          </a:p>
        </p:txBody>
      </p:sp>
    </p:spTree>
    <p:extLst>
      <p:ext uri="{BB962C8B-B14F-4D97-AF65-F5344CB8AC3E}">
        <p14:creationId xmlns="" xmlns:p14="http://schemas.microsoft.com/office/powerpoint/2010/main" val="31361889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lgn="just">
              <a:buNone/>
            </a:pPr>
            <a:r>
              <a:rPr lang="en-US" b="1" dirty="0">
                <a:latin typeface="Times New Roman" pitchFamily="18" charset="0"/>
                <a:cs typeface="Times New Roman" pitchFamily="18" charset="0"/>
              </a:rPr>
              <a:t>4.Reliability</a:t>
            </a:r>
            <a:r>
              <a:rPr lang="en-US" sz="2400" b="1" dirty="0">
                <a:latin typeface="Times New Roman" pitchFamily="18" charset="0"/>
                <a:cs typeface="Times New Roman" pitchFamily="18" charset="0"/>
              </a:rPr>
              <a:t> evaluation</a:t>
            </a:r>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Various probabilistic reliability evaluation algorithms have been developed and applied to critical infrastructures. When performing system-level reliability evaluation, a wide spectrum of factors may lead to a system failure.</a:t>
            </a:r>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physical component failures could be triggered and consequently lead to an overall system failure. However, for modern critical infrastructures, more factors or uncertainties such as cyber-attacks should be taken into consideration when designing effective protection mechanisms to ensure reliable performance of the systems.</a:t>
            </a:r>
            <a:endParaRPr lang="en-IN" sz="2400" dirty="0">
              <a:latin typeface="Times New Roman" pitchFamily="18" charset="0"/>
              <a:cs typeface="Times New Roman" pitchFamily="18" charset="0"/>
            </a:endParaRPr>
          </a:p>
          <a:p>
            <a:pPr algn="just"/>
            <a:endParaRPr lang="en-IN" sz="2400" dirty="0"/>
          </a:p>
          <a:p>
            <a:pPr algn="just"/>
            <a:endParaRPr lang="en-IN" sz="2400" dirty="0"/>
          </a:p>
        </p:txBody>
      </p:sp>
      <p:sp>
        <p:nvSpPr>
          <p:cNvPr id="4" name="Slide Number Placeholder 3">
            <a:extLst>
              <a:ext uri="{FF2B5EF4-FFF2-40B4-BE49-F238E27FC236}">
                <a16:creationId xmlns="" xmlns:a16="http://schemas.microsoft.com/office/drawing/2014/main" id="{69545D67-94A5-A670-A6DD-149F7BCB2646}"/>
              </a:ext>
            </a:extLst>
          </p:cNvPr>
          <p:cNvSpPr>
            <a:spLocks noGrp="1"/>
          </p:cNvSpPr>
          <p:nvPr>
            <p:ph type="sldNum" sz="quarter" idx="12"/>
          </p:nvPr>
        </p:nvSpPr>
        <p:spPr/>
        <p:txBody>
          <a:bodyPr/>
          <a:lstStyle/>
          <a:p>
            <a:fld id="{D57F1E4F-1CFF-5643-939E-217C01CDF565}" type="slidenum">
              <a:rPr lang="en-US" dirty="0"/>
              <a:pPr/>
              <a:t>20</a:t>
            </a:fld>
            <a:endParaRPr lang="en-US"/>
          </a:p>
        </p:txBody>
      </p:sp>
    </p:spTree>
    <p:extLst>
      <p:ext uri="{BB962C8B-B14F-4D97-AF65-F5344CB8AC3E}">
        <p14:creationId xmlns="" xmlns:p14="http://schemas.microsoft.com/office/powerpoint/2010/main" val="19154758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4449" y="457201"/>
            <a:ext cx="4667250" cy="838199"/>
          </a:xfrm>
        </p:spPr>
        <p:txBody>
          <a:bodyPr>
            <a:normAutofit fontScale="90000"/>
          </a:bodyPr>
          <a:lstStyle/>
          <a:p>
            <a:pPr algn="l"/>
            <a:r>
              <a:rPr lang="en-US" dirty="0"/>
              <a:t>                      Conclusion</a:t>
            </a:r>
          </a:p>
        </p:txBody>
      </p:sp>
      <p:sp>
        <p:nvSpPr>
          <p:cNvPr id="3" name="Content Placeholder 2"/>
          <p:cNvSpPr>
            <a:spLocks noGrp="1"/>
          </p:cNvSpPr>
          <p:nvPr>
            <p:ph idx="1"/>
          </p:nvPr>
        </p:nvSpPr>
        <p:spPr>
          <a:xfrm>
            <a:off x="457200" y="1655747"/>
            <a:ext cx="8229600" cy="4470416"/>
          </a:xfrm>
        </p:spPr>
        <p:txBody>
          <a:bodyPr>
            <a:normAutofit/>
          </a:bodyPr>
          <a:lstStyle/>
          <a:p>
            <a:pPr algn="just"/>
            <a:r>
              <a:rPr lang="en-US" sz="2400" dirty="0">
                <a:latin typeface="Times New Roman" pitchFamily="18" charset="0"/>
                <a:cs typeface="Times New Roman" pitchFamily="18" charset="0"/>
              </a:rPr>
              <a:t>This paper proposes a modified semi-Markov process (SMP) incorporating a cyber-risk correlation model to evaluate the potential cyber security threats against the SCADA system in the water distribution network. By applying the proposed approach, both the independent cyber risks within one individual water network and the correlated cyber risks across different water utilities can be considered. A sequential Monte Carlo simulation-based algorithm is also developed to assess the overall system loss and the failure event duration considering two types of cyber-attack scenarios against the water distribution networks. </a:t>
            </a:r>
            <a:endParaRPr lang="en-IN" sz="2400" dirty="0">
              <a:latin typeface="Times New Roman" pitchFamily="18" charset="0"/>
              <a:cs typeface="Times New Roman" pitchFamily="18" charset="0"/>
            </a:endParaRPr>
          </a:p>
          <a:p>
            <a:pPr algn="just"/>
            <a:endParaRPr lang="en-US" sz="2400" dirty="0"/>
          </a:p>
        </p:txBody>
      </p:sp>
      <p:sp>
        <p:nvSpPr>
          <p:cNvPr id="4" name="Slide Number Placeholder 3">
            <a:extLst>
              <a:ext uri="{FF2B5EF4-FFF2-40B4-BE49-F238E27FC236}">
                <a16:creationId xmlns="" xmlns:a16="http://schemas.microsoft.com/office/drawing/2014/main" id="{C59259EB-1C6B-4205-E367-0392BD36E7AB}"/>
              </a:ext>
            </a:extLst>
          </p:cNvPr>
          <p:cNvSpPr>
            <a:spLocks noGrp="1"/>
          </p:cNvSpPr>
          <p:nvPr>
            <p:ph type="sldNum" sz="quarter" idx="12"/>
          </p:nvPr>
        </p:nvSpPr>
        <p:spPr/>
        <p:txBody>
          <a:bodyPr/>
          <a:lstStyle/>
          <a:p>
            <a:fld id="{D57F1E4F-1CFF-5643-939E-217C01CDF565}" type="slidenum">
              <a:rPr lang="en-US" dirty="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The total cyber-insurance premium can be estimated based on the designed actuarial principles. After that, the premium allocation for each individual water utility is further determined with regards to its individual risk level. The results of the case studies indicate that higher system reliability and more advanced self-protection mechanism can reduce the cyber-insurance premium of the water utilities with the proposed actuarial principles. </a:t>
            </a:r>
            <a:endParaRPr lang="en-IN" sz="2400" dirty="0">
              <a:latin typeface="Times New Roman" pitchFamily="18" charset="0"/>
              <a:cs typeface="Times New Roman" pitchFamily="18" charset="0"/>
            </a:endParaRPr>
          </a:p>
          <a:p>
            <a:pPr algn="just"/>
            <a:endParaRPr lang="en-IN" sz="2400" dirty="0"/>
          </a:p>
        </p:txBody>
      </p:sp>
      <p:sp>
        <p:nvSpPr>
          <p:cNvPr id="4" name="Slide Number Placeholder 3">
            <a:extLst>
              <a:ext uri="{FF2B5EF4-FFF2-40B4-BE49-F238E27FC236}">
                <a16:creationId xmlns="" xmlns:a16="http://schemas.microsoft.com/office/drawing/2014/main" id="{9408699A-69EC-6FEF-7673-3C7F92168269}"/>
              </a:ext>
            </a:extLst>
          </p:cNvPr>
          <p:cNvSpPr>
            <a:spLocks noGrp="1"/>
          </p:cNvSpPr>
          <p:nvPr>
            <p:ph type="sldNum" sz="quarter" idx="12"/>
          </p:nvPr>
        </p:nvSpPr>
        <p:spPr/>
        <p:txBody>
          <a:bodyPr/>
          <a:lstStyle/>
          <a:p>
            <a:fld id="{D57F1E4F-1CFF-5643-939E-217C01CDF565}" type="slidenum">
              <a:rPr lang="en-US" dirty="0"/>
              <a:pPr/>
              <a:t>22</a:t>
            </a:fld>
            <a:endParaRPr lang="en-US"/>
          </a:p>
        </p:txBody>
      </p:sp>
    </p:spTree>
    <p:extLst>
      <p:ext uri="{BB962C8B-B14F-4D97-AF65-F5344CB8AC3E}">
        <p14:creationId xmlns="" xmlns:p14="http://schemas.microsoft.com/office/powerpoint/2010/main" val="28227605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5" name="Group 61">
            <a:extLst>
              <a:ext uri="{FF2B5EF4-FFF2-40B4-BE49-F238E27FC236}">
                <a16:creationId xmlns="" xmlns:a16="http://schemas.microsoft.com/office/drawing/2014/main" id="{28A4A409-9242-444A-AC1F-809866828B5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3109" y="0"/>
            <a:ext cx="1827609" cy="6858001"/>
            <a:chOff x="1320800" y="0"/>
            <a:chExt cx="2436813" cy="6858001"/>
          </a:xfrm>
        </p:grpSpPr>
        <p:sp>
          <p:nvSpPr>
            <p:cNvPr id="63" name="Freeform 6">
              <a:extLst>
                <a:ext uri="{FF2B5EF4-FFF2-40B4-BE49-F238E27FC236}">
                  <a16:creationId xmlns="" xmlns:a16="http://schemas.microsoft.com/office/drawing/2014/main" id="{ABF65108-5AB6-40BD-BCAF-526D8E30910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4" name="Freeform 7">
              <a:extLst>
                <a:ext uri="{FF2B5EF4-FFF2-40B4-BE49-F238E27FC236}">
                  <a16:creationId xmlns="" xmlns:a16="http://schemas.microsoft.com/office/drawing/2014/main" id="{C77C904B-BC3A-472F-BB70-8750D41E41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5" name="Freeform 8">
              <a:extLst>
                <a:ext uri="{FF2B5EF4-FFF2-40B4-BE49-F238E27FC236}">
                  <a16:creationId xmlns="" xmlns:a16="http://schemas.microsoft.com/office/drawing/2014/main" id="{E910D569-2CFD-4010-B886-2F31BB8EC9C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6" name="Freeform 9">
              <a:extLst>
                <a:ext uri="{FF2B5EF4-FFF2-40B4-BE49-F238E27FC236}">
                  <a16:creationId xmlns="" xmlns:a16="http://schemas.microsoft.com/office/drawing/2014/main" id="{5A816932-FBAD-46C0-AA92-336589A5A91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67" name="Freeform 10">
              <a:extLst>
                <a:ext uri="{FF2B5EF4-FFF2-40B4-BE49-F238E27FC236}">
                  <a16:creationId xmlns="" xmlns:a16="http://schemas.microsoft.com/office/drawing/2014/main" id="{3D914BDD-E5E0-4DFB-8072-5B498F94A69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8" name="Freeform 11">
              <a:extLst>
                <a:ext uri="{FF2B5EF4-FFF2-40B4-BE49-F238E27FC236}">
                  <a16:creationId xmlns="" xmlns:a16="http://schemas.microsoft.com/office/drawing/2014/main" id="{ED9E392E-46C2-4B84-A121-9B2BC452F02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0" name="Content Placeholder 29">
            <a:extLst>
              <a:ext uri="{FF2B5EF4-FFF2-40B4-BE49-F238E27FC236}">
                <a16:creationId xmlns="" xmlns:a16="http://schemas.microsoft.com/office/drawing/2014/main" id="{B84D030B-57F6-8773-C465-DD63EDC6D1F4}"/>
              </a:ext>
            </a:extLst>
          </p:cNvPr>
          <p:cNvSpPr>
            <a:spLocks noGrp="1"/>
          </p:cNvSpPr>
          <p:nvPr>
            <p:ph idx="1"/>
          </p:nvPr>
        </p:nvSpPr>
        <p:spPr>
          <a:xfrm>
            <a:off x="1075132" y="438151"/>
            <a:ext cx="2109290" cy="4552950"/>
          </a:xfrm>
        </p:spPr>
        <p:txBody>
          <a:bodyPr>
            <a:normAutofit/>
          </a:bodyPr>
          <a:lstStyle/>
          <a:p>
            <a:r>
              <a:rPr lang="en-US" sz="1800" dirty="0"/>
              <a:t>Choosing the mobile 16 for attack</a:t>
            </a:r>
          </a:p>
        </p:txBody>
      </p:sp>
      <p:sp>
        <p:nvSpPr>
          <p:cNvPr id="4" name="Slide Number Placeholder 3">
            <a:extLst>
              <a:ext uri="{FF2B5EF4-FFF2-40B4-BE49-F238E27FC236}">
                <a16:creationId xmlns="" xmlns:a16="http://schemas.microsoft.com/office/drawing/2014/main" id="{BBCEBF66-800F-64AE-CBC0-035C36EE050C}"/>
              </a:ext>
            </a:extLst>
          </p:cNvPr>
          <p:cNvSpPr>
            <a:spLocks noGrp="1"/>
          </p:cNvSpPr>
          <p:nvPr>
            <p:ph type="sldNum" sz="quarter" idx="12"/>
          </p:nvPr>
        </p:nvSpPr>
        <p:spPr>
          <a:xfrm>
            <a:off x="8213892" y="5867131"/>
            <a:ext cx="413375" cy="365125"/>
          </a:xfrm>
        </p:spPr>
        <p:txBody>
          <a:bodyPr vert="horz" lIns="91440" tIns="45720" rIns="91440" bIns="45720" rtlCol="0">
            <a:normAutofit/>
          </a:bodyPr>
          <a:lstStyle/>
          <a:p>
            <a:pPr defTabSz="457200">
              <a:spcAft>
                <a:spcPts val="600"/>
              </a:spcAft>
            </a:pPr>
            <a:fld id="{D57F1E4F-1CFF-5643-939E-217C01CDF565}" type="slidenum">
              <a:rPr lang="en-US" dirty="0"/>
              <a:pPr defTabSz="457200">
                <a:spcAft>
                  <a:spcPts val="600"/>
                </a:spcAft>
              </a:pPr>
              <a:t>23</a:t>
            </a:fld>
            <a:endParaRPr lang="en-US"/>
          </a:p>
        </p:txBody>
      </p:sp>
      <p:sp>
        <p:nvSpPr>
          <p:cNvPr id="76" name="Rounded Rectangle 16">
            <a:extLst>
              <a:ext uri="{FF2B5EF4-FFF2-40B4-BE49-F238E27FC236}">
                <a16:creationId xmlns="" xmlns:a16="http://schemas.microsoft.com/office/drawing/2014/main" id="{21ECAAB0-702B-4C08-B30F-0AFAC3479AD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465871" y="648931"/>
            <a:ext cx="5161397"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graphical user interface&#10;&#10;Description automatically generated">
            <a:extLst>
              <a:ext uri="{FF2B5EF4-FFF2-40B4-BE49-F238E27FC236}">
                <a16:creationId xmlns="" xmlns:a16="http://schemas.microsoft.com/office/drawing/2014/main" id="{E58526BA-9FE5-8F17-029A-C5DD9A382C90}"/>
              </a:ext>
            </a:extLst>
          </p:cNvPr>
          <p:cNvPicPr>
            <a:picLocks noChangeAspect="1"/>
          </p:cNvPicPr>
          <p:nvPr/>
        </p:nvPicPr>
        <p:blipFill>
          <a:blip r:embed="rId3" cstate="print"/>
          <a:stretch>
            <a:fillRect/>
          </a:stretch>
        </p:blipFill>
        <p:spPr>
          <a:xfrm>
            <a:off x="3627969" y="787460"/>
            <a:ext cx="4678019" cy="5034282"/>
          </a:xfrm>
          <a:prstGeom prst="rect">
            <a:avLst/>
          </a:prstGeom>
        </p:spPr>
      </p:pic>
      <p:sp>
        <p:nvSpPr>
          <p:cNvPr id="15" name="TextBox 14"/>
          <p:cNvSpPr txBox="1"/>
          <p:nvPr/>
        </p:nvSpPr>
        <p:spPr>
          <a:xfrm>
            <a:off x="1009650" y="247650"/>
            <a:ext cx="2609850" cy="523220"/>
          </a:xfrm>
          <a:prstGeom prst="rect">
            <a:avLst/>
          </a:prstGeom>
          <a:noFill/>
        </p:spPr>
        <p:txBody>
          <a:bodyPr wrap="square" rtlCol="0">
            <a:spAutoFit/>
          </a:bodyPr>
          <a:lstStyle/>
          <a:p>
            <a:r>
              <a:rPr lang="en-US" sz="2800" b="1" dirty="0">
                <a:solidFill>
                  <a:schemeClr val="tx2"/>
                </a:solidFill>
              </a:rPr>
              <a:t>Screenshot</a:t>
            </a:r>
            <a:r>
              <a:rPr lang="en-US" b="1" dirty="0">
                <a:solidFill>
                  <a:schemeClr val="tx2"/>
                </a:solidFill>
              </a:rPr>
              <a:t>:</a:t>
            </a:r>
          </a:p>
        </p:txBody>
      </p:sp>
    </p:spTree>
    <p:extLst>
      <p:ext uri="{BB962C8B-B14F-4D97-AF65-F5344CB8AC3E}">
        <p14:creationId xmlns="" xmlns:p14="http://schemas.microsoft.com/office/powerpoint/2010/main" val="4002811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3" name="Content Placeholder 22">
            <a:extLst>
              <a:ext uri="{FF2B5EF4-FFF2-40B4-BE49-F238E27FC236}">
                <a16:creationId xmlns="" xmlns:a16="http://schemas.microsoft.com/office/drawing/2014/main" id="{361AD7F9-E0F0-18D1-2E31-1FC489DDADE6}"/>
              </a:ext>
            </a:extLst>
          </p:cNvPr>
          <p:cNvSpPr>
            <a:spLocks noGrp="1"/>
          </p:cNvSpPr>
          <p:nvPr>
            <p:ph idx="1"/>
          </p:nvPr>
        </p:nvSpPr>
        <p:spPr>
          <a:xfrm>
            <a:off x="1113233" y="2666999"/>
            <a:ext cx="2500122" cy="3124201"/>
          </a:xfrm>
        </p:spPr>
        <p:txBody>
          <a:bodyPr anchor="t">
            <a:normAutofit/>
          </a:bodyPr>
          <a:lstStyle/>
          <a:p>
            <a:r>
              <a:rPr lang="en-US" sz="1400"/>
              <a:t>Mobile 16 attacks the system.</a:t>
            </a:r>
          </a:p>
        </p:txBody>
      </p:sp>
      <p:pic>
        <p:nvPicPr>
          <p:cNvPr id="5" name="Picture 5" descr="A picture containing text&#10;&#10;Description automatically generated">
            <a:extLst>
              <a:ext uri="{FF2B5EF4-FFF2-40B4-BE49-F238E27FC236}">
                <a16:creationId xmlns="" xmlns:a16="http://schemas.microsoft.com/office/drawing/2014/main" id="{7D0D9688-17DC-31B4-5B99-041D818C025C}"/>
              </a:ext>
            </a:extLst>
          </p:cNvPr>
          <p:cNvPicPr>
            <a:picLocks noChangeAspect="1"/>
          </p:cNvPicPr>
          <p:nvPr/>
        </p:nvPicPr>
        <p:blipFill rotWithShape="1">
          <a:blip r:embed="rId3" cstate="print"/>
          <a:srcRect l="21225" r="20902" b="2"/>
          <a:stretch/>
        </p:blipFill>
        <p:spPr>
          <a:xfrm>
            <a:off x="3608820" y="547973"/>
            <a:ext cx="5369140" cy="544559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4" name="Slide Number Placeholder 3">
            <a:extLst>
              <a:ext uri="{FF2B5EF4-FFF2-40B4-BE49-F238E27FC236}">
                <a16:creationId xmlns="" xmlns:a16="http://schemas.microsoft.com/office/drawing/2014/main" id="{5F821083-01D6-F700-97E4-999B3EB39B27}"/>
              </a:ext>
            </a:extLst>
          </p:cNvPr>
          <p:cNvSpPr>
            <a:spLocks noGrp="1"/>
          </p:cNvSpPr>
          <p:nvPr>
            <p:ph type="sldNum" sz="quarter" idx="12"/>
          </p:nvPr>
        </p:nvSpPr>
        <p:spPr>
          <a:xfrm>
            <a:off x="8213892" y="5867131"/>
            <a:ext cx="413375" cy="365125"/>
          </a:xfrm>
        </p:spPr>
        <p:txBody>
          <a:bodyPr vert="horz" lIns="91440" tIns="45720" rIns="91440" bIns="45720" rtlCol="0">
            <a:normAutofit/>
          </a:bodyPr>
          <a:lstStyle/>
          <a:p>
            <a:pPr defTabSz="457200">
              <a:spcAft>
                <a:spcPts val="600"/>
              </a:spcAft>
            </a:pPr>
            <a:fld id="{D57F1E4F-1CFF-5643-939E-217C01CDF565}" type="slidenum">
              <a:rPr lang="en-US" dirty="0"/>
              <a:pPr defTabSz="457200">
                <a:spcAft>
                  <a:spcPts val="600"/>
                </a:spcAft>
              </a:pPr>
              <a:t>24</a:t>
            </a:fld>
            <a:endParaRPr lang="en-US"/>
          </a:p>
        </p:txBody>
      </p:sp>
    </p:spTree>
    <p:extLst>
      <p:ext uri="{BB962C8B-B14F-4D97-AF65-F5344CB8AC3E}">
        <p14:creationId xmlns="" xmlns:p14="http://schemas.microsoft.com/office/powerpoint/2010/main" val="4003743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 xmlns:a16="http://schemas.microsoft.com/office/drawing/2014/main" id="{28A4A409-9242-444A-AC1F-809866828B5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3109" y="0"/>
            <a:ext cx="1827609" cy="6858001"/>
            <a:chOff x="1320800" y="0"/>
            <a:chExt cx="2436813" cy="6858001"/>
          </a:xfrm>
        </p:grpSpPr>
        <p:sp>
          <p:nvSpPr>
            <p:cNvPr id="46" name="Freeform 6">
              <a:extLst>
                <a:ext uri="{FF2B5EF4-FFF2-40B4-BE49-F238E27FC236}">
                  <a16:creationId xmlns="" xmlns:a16="http://schemas.microsoft.com/office/drawing/2014/main" id="{ABF65108-5AB6-40BD-BCAF-526D8E30910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1" name="Freeform 7">
              <a:extLst>
                <a:ext uri="{FF2B5EF4-FFF2-40B4-BE49-F238E27FC236}">
                  <a16:creationId xmlns="" xmlns:a16="http://schemas.microsoft.com/office/drawing/2014/main" id="{C77C904B-BC3A-472F-BB70-8750D41E41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52" name="Freeform 8">
              <a:extLst>
                <a:ext uri="{FF2B5EF4-FFF2-40B4-BE49-F238E27FC236}">
                  <a16:creationId xmlns="" xmlns:a16="http://schemas.microsoft.com/office/drawing/2014/main" id="{E910D569-2CFD-4010-B886-2F31BB8EC9C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3" name="Freeform 9">
              <a:extLst>
                <a:ext uri="{FF2B5EF4-FFF2-40B4-BE49-F238E27FC236}">
                  <a16:creationId xmlns="" xmlns:a16="http://schemas.microsoft.com/office/drawing/2014/main" id="{5A816932-FBAD-46C0-AA92-336589A5A91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4" name="Freeform 10">
              <a:extLst>
                <a:ext uri="{FF2B5EF4-FFF2-40B4-BE49-F238E27FC236}">
                  <a16:creationId xmlns="" xmlns:a16="http://schemas.microsoft.com/office/drawing/2014/main" id="{3D914BDD-E5E0-4DFB-8072-5B498F94A69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5" name="Freeform 11">
              <a:extLst>
                <a:ext uri="{FF2B5EF4-FFF2-40B4-BE49-F238E27FC236}">
                  <a16:creationId xmlns="" xmlns:a16="http://schemas.microsoft.com/office/drawing/2014/main" id="{ED9E392E-46C2-4B84-A121-9B2BC452F02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4" name="Content Placeholder 8">
            <a:extLst>
              <a:ext uri="{FF2B5EF4-FFF2-40B4-BE49-F238E27FC236}">
                <a16:creationId xmlns="" xmlns:a16="http://schemas.microsoft.com/office/drawing/2014/main" id="{FF9B5843-92CF-6A7B-3F5B-67DD1FC49BA8}"/>
              </a:ext>
            </a:extLst>
          </p:cNvPr>
          <p:cNvSpPr>
            <a:spLocks noGrp="1"/>
          </p:cNvSpPr>
          <p:nvPr>
            <p:ph idx="1"/>
          </p:nvPr>
        </p:nvSpPr>
        <p:spPr>
          <a:xfrm>
            <a:off x="1113232" y="2666999"/>
            <a:ext cx="2109290" cy="3124201"/>
          </a:xfrm>
        </p:spPr>
        <p:txBody>
          <a:bodyPr>
            <a:normAutofit/>
          </a:bodyPr>
          <a:lstStyle/>
          <a:p>
            <a:r>
              <a:rPr lang="en-US" sz="1600"/>
              <a:t>Sending malware file to the system.</a:t>
            </a:r>
          </a:p>
        </p:txBody>
      </p:sp>
      <p:sp>
        <p:nvSpPr>
          <p:cNvPr id="4" name="Slide Number Placeholder 3">
            <a:extLst>
              <a:ext uri="{FF2B5EF4-FFF2-40B4-BE49-F238E27FC236}">
                <a16:creationId xmlns="" xmlns:a16="http://schemas.microsoft.com/office/drawing/2014/main" id="{B7A2D148-1D3E-2573-A094-024ED080A991}"/>
              </a:ext>
            </a:extLst>
          </p:cNvPr>
          <p:cNvSpPr>
            <a:spLocks noGrp="1"/>
          </p:cNvSpPr>
          <p:nvPr>
            <p:ph type="sldNum" sz="quarter" idx="12"/>
          </p:nvPr>
        </p:nvSpPr>
        <p:spPr>
          <a:xfrm>
            <a:off x="8213892" y="5867131"/>
            <a:ext cx="413375" cy="365125"/>
          </a:xfrm>
        </p:spPr>
        <p:txBody>
          <a:bodyPr>
            <a:normAutofit/>
          </a:bodyPr>
          <a:lstStyle/>
          <a:p>
            <a:pPr>
              <a:spcAft>
                <a:spcPts val="600"/>
              </a:spcAft>
            </a:pPr>
            <a:fld id="{D57F1E4F-1CFF-5643-939E-217C01CDF565}" type="slidenum">
              <a:rPr lang="en-US" dirty="0"/>
              <a:pPr>
                <a:spcAft>
                  <a:spcPts val="600"/>
                </a:spcAft>
              </a:pPr>
              <a:t>25</a:t>
            </a:fld>
            <a:endParaRPr lang="en-US"/>
          </a:p>
        </p:txBody>
      </p:sp>
      <p:sp>
        <p:nvSpPr>
          <p:cNvPr id="57" name="Rounded Rectangle 16">
            <a:extLst>
              <a:ext uri="{FF2B5EF4-FFF2-40B4-BE49-F238E27FC236}">
                <a16:creationId xmlns="" xmlns:a16="http://schemas.microsoft.com/office/drawing/2014/main" id="{21ECAAB0-702B-4C08-B30F-0AFAC3479AD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465871" y="648931"/>
            <a:ext cx="5161397"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10;&#10;Description automatically generated">
            <a:extLst>
              <a:ext uri="{FF2B5EF4-FFF2-40B4-BE49-F238E27FC236}">
                <a16:creationId xmlns="" xmlns:a16="http://schemas.microsoft.com/office/drawing/2014/main" id="{F6DCC5C9-1218-9FA1-70CF-1C1B8DE74575}"/>
              </a:ext>
            </a:extLst>
          </p:cNvPr>
          <p:cNvPicPr>
            <a:picLocks noChangeAspect="1"/>
          </p:cNvPicPr>
          <p:nvPr/>
        </p:nvPicPr>
        <p:blipFill>
          <a:blip r:embed="rId3" cstate="print"/>
          <a:stretch>
            <a:fillRect/>
          </a:stretch>
        </p:blipFill>
        <p:spPr>
          <a:xfrm>
            <a:off x="3589004" y="839416"/>
            <a:ext cx="4833882" cy="4956348"/>
          </a:xfrm>
          <a:prstGeom prst="rect">
            <a:avLst/>
          </a:prstGeom>
        </p:spPr>
      </p:pic>
    </p:spTree>
    <p:extLst>
      <p:ext uri="{BB962C8B-B14F-4D97-AF65-F5344CB8AC3E}">
        <p14:creationId xmlns="" xmlns:p14="http://schemas.microsoft.com/office/powerpoint/2010/main" val="12395236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 xmlns:a16="http://schemas.microsoft.com/office/drawing/2014/main" id="{28A4A409-9242-444A-AC1F-809866828B5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3109" y="0"/>
            <a:ext cx="1827609" cy="6858001"/>
            <a:chOff x="1320800" y="0"/>
            <a:chExt cx="2436813" cy="6858001"/>
          </a:xfrm>
        </p:grpSpPr>
        <p:sp>
          <p:nvSpPr>
            <p:cNvPr id="41" name="Freeform 6">
              <a:extLst>
                <a:ext uri="{FF2B5EF4-FFF2-40B4-BE49-F238E27FC236}">
                  <a16:creationId xmlns="" xmlns:a16="http://schemas.microsoft.com/office/drawing/2014/main" id="{ABF65108-5AB6-40BD-BCAF-526D8E30910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C77C904B-BC3A-472F-BB70-8750D41E41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E910D569-2CFD-4010-B886-2F31BB8EC9C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5A816932-FBAD-46C0-AA92-336589A5A91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3D914BDD-E5E0-4DFB-8072-5B498F94A69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ED9E392E-46C2-4B84-A121-9B2BC452F02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4" name="Content Placeholder 23">
            <a:extLst>
              <a:ext uri="{FF2B5EF4-FFF2-40B4-BE49-F238E27FC236}">
                <a16:creationId xmlns="" xmlns:a16="http://schemas.microsoft.com/office/drawing/2014/main" id="{0F930C78-D7D4-1993-44D7-8C36E4DDBC21}"/>
              </a:ext>
            </a:extLst>
          </p:cNvPr>
          <p:cNvSpPr>
            <a:spLocks noGrp="1"/>
          </p:cNvSpPr>
          <p:nvPr>
            <p:ph idx="1"/>
          </p:nvPr>
        </p:nvSpPr>
        <p:spPr>
          <a:xfrm>
            <a:off x="1113232" y="2666999"/>
            <a:ext cx="2109290" cy="3124201"/>
          </a:xfrm>
        </p:spPr>
        <p:txBody>
          <a:bodyPr>
            <a:normAutofit/>
          </a:bodyPr>
          <a:lstStyle/>
          <a:p>
            <a:r>
              <a:rPr lang="en-US" sz="1600" dirty="0"/>
              <a:t>Attacked area turn from green to red.</a:t>
            </a:r>
          </a:p>
        </p:txBody>
      </p:sp>
      <p:sp>
        <p:nvSpPr>
          <p:cNvPr id="4" name="Slide Number Placeholder 3">
            <a:extLst>
              <a:ext uri="{FF2B5EF4-FFF2-40B4-BE49-F238E27FC236}">
                <a16:creationId xmlns="" xmlns:a16="http://schemas.microsoft.com/office/drawing/2014/main" id="{2266B9E6-9E80-19DB-6742-C9A7569922A0}"/>
              </a:ext>
            </a:extLst>
          </p:cNvPr>
          <p:cNvSpPr>
            <a:spLocks noGrp="1"/>
          </p:cNvSpPr>
          <p:nvPr>
            <p:ph type="sldNum" sz="quarter" idx="12"/>
          </p:nvPr>
        </p:nvSpPr>
        <p:spPr>
          <a:xfrm>
            <a:off x="8213892" y="5867131"/>
            <a:ext cx="413375" cy="365125"/>
          </a:xfrm>
        </p:spPr>
        <p:txBody>
          <a:bodyPr vert="horz" lIns="91440" tIns="45720" rIns="91440" bIns="45720" rtlCol="0">
            <a:normAutofit/>
          </a:bodyPr>
          <a:lstStyle/>
          <a:p>
            <a:pPr defTabSz="457200">
              <a:spcAft>
                <a:spcPts val="600"/>
              </a:spcAft>
            </a:pPr>
            <a:fld id="{D57F1E4F-1CFF-5643-939E-217C01CDF565}" type="slidenum">
              <a:rPr lang="en-US" dirty="0"/>
              <a:pPr defTabSz="457200">
                <a:spcAft>
                  <a:spcPts val="600"/>
                </a:spcAft>
              </a:pPr>
              <a:t>26</a:t>
            </a:fld>
            <a:endParaRPr lang="en-US"/>
          </a:p>
        </p:txBody>
      </p:sp>
      <p:sp>
        <p:nvSpPr>
          <p:cNvPr id="48" name="Rounded Rectangle 16">
            <a:extLst>
              <a:ext uri="{FF2B5EF4-FFF2-40B4-BE49-F238E27FC236}">
                <a16:creationId xmlns="" xmlns:a16="http://schemas.microsoft.com/office/drawing/2014/main" id="{21ECAAB0-702B-4C08-B30F-0AFAC3479AD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465871" y="648931"/>
            <a:ext cx="5161397"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 xmlns:a16="http://schemas.microsoft.com/office/drawing/2014/main" id="{E486300A-69B7-136D-AB59-FC63349E37FE}"/>
              </a:ext>
            </a:extLst>
          </p:cNvPr>
          <p:cNvPicPr>
            <a:picLocks noChangeAspect="1"/>
          </p:cNvPicPr>
          <p:nvPr/>
        </p:nvPicPr>
        <p:blipFill rotWithShape="1">
          <a:blip r:embed="rId3" cstate="print"/>
          <a:srcRect l="3333" r="38794" b="2"/>
          <a:stretch/>
        </p:blipFill>
        <p:spPr>
          <a:xfrm>
            <a:off x="3705901" y="1011765"/>
            <a:ext cx="4678019" cy="4546708"/>
          </a:xfrm>
          <a:prstGeom prst="rect">
            <a:avLst/>
          </a:prstGeom>
        </p:spPr>
      </p:pic>
    </p:spTree>
    <p:extLst>
      <p:ext uri="{BB962C8B-B14F-4D97-AF65-F5344CB8AC3E}">
        <p14:creationId xmlns="" xmlns:p14="http://schemas.microsoft.com/office/powerpoint/2010/main" val="31747107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 xmlns:a16="http://schemas.microsoft.com/office/drawing/2014/main" id="{28A4A409-9242-444A-AC1F-809866828B5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3109" y="0"/>
            <a:ext cx="1827609" cy="6858001"/>
            <a:chOff x="1320800" y="0"/>
            <a:chExt cx="2436813" cy="6858001"/>
          </a:xfrm>
        </p:grpSpPr>
        <p:sp>
          <p:nvSpPr>
            <p:cNvPr id="41" name="Freeform 6">
              <a:extLst>
                <a:ext uri="{FF2B5EF4-FFF2-40B4-BE49-F238E27FC236}">
                  <a16:creationId xmlns="" xmlns:a16="http://schemas.microsoft.com/office/drawing/2014/main" id="{ABF65108-5AB6-40BD-BCAF-526D8E30910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C77C904B-BC3A-472F-BB70-8750D41E41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E910D569-2CFD-4010-B886-2F31BB8EC9C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5A816932-FBAD-46C0-AA92-336589A5A91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3D914BDD-E5E0-4DFB-8072-5B498F94A69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ED9E392E-46C2-4B84-A121-9B2BC452F02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4" name="Content Placeholder 23">
            <a:extLst>
              <a:ext uri="{FF2B5EF4-FFF2-40B4-BE49-F238E27FC236}">
                <a16:creationId xmlns="" xmlns:a16="http://schemas.microsoft.com/office/drawing/2014/main" id="{8A75D30B-E2BB-0C3F-C9D0-B050E6FB053F}"/>
              </a:ext>
            </a:extLst>
          </p:cNvPr>
          <p:cNvSpPr>
            <a:spLocks noGrp="1"/>
          </p:cNvSpPr>
          <p:nvPr>
            <p:ph idx="1"/>
          </p:nvPr>
        </p:nvSpPr>
        <p:spPr>
          <a:xfrm>
            <a:off x="1113232" y="2666999"/>
            <a:ext cx="2109290" cy="3124201"/>
          </a:xfrm>
        </p:spPr>
        <p:txBody>
          <a:bodyPr>
            <a:normAutofit/>
          </a:bodyPr>
          <a:lstStyle/>
          <a:p>
            <a:r>
              <a:rPr lang="en-US" sz="1600" dirty="0"/>
              <a:t>Finding the length and other </a:t>
            </a:r>
            <a:r>
              <a:rPr lang="en-US" sz="1600"/>
              <a:t>deatil</a:t>
            </a:r>
            <a:r>
              <a:rPr lang="en-US" sz="1600" dirty="0"/>
              <a:t> of packet </a:t>
            </a:r>
            <a:r>
              <a:rPr lang="en-US" sz="1600"/>
              <a:t>recevied</a:t>
            </a:r>
            <a:r>
              <a:rPr lang="en-US" sz="1600" dirty="0"/>
              <a:t>.</a:t>
            </a:r>
          </a:p>
        </p:txBody>
      </p:sp>
      <p:sp>
        <p:nvSpPr>
          <p:cNvPr id="4" name="Slide Number Placeholder 3">
            <a:extLst>
              <a:ext uri="{FF2B5EF4-FFF2-40B4-BE49-F238E27FC236}">
                <a16:creationId xmlns="" xmlns:a16="http://schemas.microsoft.com/office/drawing/2014/main" id="{EA62BB5A-C054-0F90-635A-0825292E8DFD}"/>
              </a:ext>
            </a:extLst>
          </p:cNvPr>
          <p:cNvSpPr>
            <a:spLocks noGrp="1"/>
          </p:cNvSpPr>
          <p:nvPr>
            <p:ph type="sldNum" sz="quarter" idx="12"/>
          </p:nvPr>
        </p:nvSpPr>
        <p:spPr>
          <a:xfrm>
            <a:off x="8213892" y="5867131"/>
            <a:ext cx="413375" cy="365125"/>
          </a:xfrm>
        </p:spPr>
        <p:txBody>
          <a:bodyPr vert="horz" lIns="91440" tIns="45720" rIns="91440" bIns="45720" rtlCol="0">
            <a:normAutofit/>
          </a:bodyPr>
          <a:lstStyle/>
          <a:p>
            <a:pPr defTabSz="457200">
              <a:spcAft>
                <a:spcPts val="600"/>
              </a:spcAft>
            </a:pPr>
            <a:fld id="{D57F1E4F-1CFF-5643-939E-217C01CDF565}" type="slidenum">
              <a:rPr lang="en-US" dirty="0"/>
              <a:pPr defTabSz="457200">
                <a:spcAft>
                  <a:spcPts val="600"/>
                </a:spcAft>
              </a:pPr>
              <a:t>27</a:t>
            </a:fld>
            <a:endParaRPr lang="en-US"/>
          </a:p>
        </p:txBody>
      </p:sp>
      <p:sp>
        <p:nvSpPr>
          <p:cNvPr id="48" name="Rounded Rectangle 16">
            <a:extLst>
              <a:ext uri="{FF2B5EF4-FFF2-40B4-BE49-F238E27FC236}">
                <a16:creationId xmlns="" xmlns:a16="http://schemas.microsoft.com/office/drawing/2014/main" id="{21ECAAB0-702B-4C08-B30F-0AFAC3479AD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465871" y="648931"/>
            <a:ext cx="5161397"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 xmlns:a16="http://schemas.microsoft.com/office/drawing/2014/main" id="{EC010993-1E3C-0B1E-B4E6-2E09AB56763B}"/>
              </a:ext>
            </a:extLst>
          </p:cNvPr>
          <p:cNvPicPr>
            <a:picLocks noChangeAspect="1"/>
          </p:cNvPicPr>
          <p:nvPr/>
        </p:nvPicPr>
        <p:blipFill rotWithShape="1">
          <a:blip r:embed="rId3" cstate="print"/>
          <a:srcRect l="3566" r="38561" b="2"/>
          <a:stretch/>
        </p:blipFill>
        <p:spPr>
          <a:xfrm>
            <a:off x="3705901" y="1011765"/>
            <a:ext cx="4678019" cy="4546708"/>
          </a:xfrm>
          <a:prstGeom prst="rect">
            <a:avLst/>
          </a:prstGeom>
        </p:spPr>
      </p:pic>
    </p:spTree>
    <p:extLst>
      <p:ext uri="{BB962C8B-B14F-4D97-AF65-F5344CB8AC3E}">
        <p14:creationId xmlns="" xmlns:p14="http://schemas.microsoft.com/office/powerpoint/2010/main" val="38991741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 xmlns:a16="http://schemas.microsoft.com/office/drawing/2014/main" id="{08F94D66-27EC-4CB8-8226-D7F41C16186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09576" y="-4763"/>
            <a:ext cx="3761187" cy="6862763"/>
            <a:chOff x="2928938" y="-4763"/>
            <a:chExt cx="5014912" cy="6862763"/>
          </a:xfrm>
        </p:grpSpPr>
        <p:sp>
          <p:nvSpPr>
            <p:cNvPr id="79" name="Freeform 6">
              <a:extLst>
                <a:ext uri="{FF2B5EF4-FFF2-40B4-BE49-F238E27FC236}">
                  <a16:creationId xmlns="" xmlns:a16="http://schemas.microsoft.com/office/drawing/2014/main" id="{1A53964C-7D93-4C48-A4A6-C4C2C393C59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80" name="Freeform 7">
              <a:extLst>
                <a:ext uri="{FF2B5EF4-FFF2-40B4-BE49-F238E27FC236}">
                  <a16:creationId xmlns="" xmlns:a16="http://schemas.microsoft.com/office/drawing/2014/main" id="{9C944EEC-539E-4389-8785-58E65D04E8D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81" name="Freeform 9">
              <a:extLst>
                <a:ext uri="{FF2B5EF4-FFF2-40B4-BE49-F238E27FC236}">
                  <a16:creationId xmlns="" xmlns:a16="http://schemas.microsoft.com/office/drawing/2014/main" id="{7836EB7E-895C-4D68-B92E-312B371CBDB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82" name="Freeform 10">
              <a:extLst>
                <a:ext uri="{FF2B5EF4-FFF2-40B4-BE49-F238E27FC236}">
                  <a16:creationId xmlns="" xmlns:a16="http://schemas.microsoft.com/office/drawing/2014/main" id="{0F29242B-8CE7-4636-B326-4BEE42EB6D6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83" name="Freeform 11">
              <a:extLst>
                <a:ext uri="{FF2B5EF4-FFF2-40B4-BE49-F238E27FC236}">
                  <a16:creationId xmlns="" xmlns:a16="http://schemas.microsoft.com/office/drawing/2014/main" id="{4D0B8E9A-7727-4AD9-974E-8815F0B20EB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84" name="Freeform 12">
              <a:extLst>
                <a:ext uri="{FF2B5EF4-FFF2-40B4-BE49-F238E27FC236}">
                  <a16:creationId xmlns="" xmlns:a16="http://schemas.microsoft.com/office/drawing/2014/main" id="{1CD6C65C-71BE-4549-926A-1C1135FD06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29" name="Picture 28">
            <a:extLst>
              <a:ext uri="{FF2B5EF4-FFF2-40B4-BE49-F238E27FC236}">
                <a16:creationId xmlns="" xmlns:a16="http://schemas.microsoft.com/office/drawing/2014/main" id="{E18BA87B-AC17-648A-2297-E386AD6162A5}"/>
              </a:ext>
            </a:extLst>
          </p:cNvPr>
          <p:cNvPicPr>
            <a:picLocks noChangeAspect="1"/>
          </p:cNvPicPr>
          <p:nvPr/>
        </p:nvPicPr>
        <p:blipFill rotWithShape="1">
          <a:blip r:embed="rId3" cstate="print">
            <a:duotone>
              <a:schemeClr val="bg2">
                <a:shade val="45000"/>
                <a:satMod val="135000"/>
              </a:schemeClr>
              <a:prstClr val="white"/>
            </a:duotone>
            <a:alphaModFix amt="35000"/>
          </a:blip>
          <a:srcRect t="333" b="24667"/>
          <a:stretch/>
        </p:blipFill>
        <p:spPr>
          <a:xfrm>
            <a:off x="20" y="10"/>
            <a:ext cx="9143980" cy="6857990"/>
          </a:xfrm>
          <a:prstGeom prst="rect">
            <a:avLst/>
          </a:prstGeom>
        </p:spPr>
      </p:pic>
      <p:grpSp>
        <p:nvGrpSpPr>
          <p:cNvPr id="86" name="Group 85">
            <a:extLst>
              <a:ext uri="{FF2B5EF4-FFF2-40B4-BE49-F238E27FC236}">
                <a16:creationId xmlns="" xmlns:a16="http://schemas.microsoft.com/office/drawing/2014/main" id="{503816F2-40D5-4C23-AF57-063E3923610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09576" y="-4763"/>
            <a:ext cx="3761187" cy="6862763"/>
            <a:chOff x="2928938" y="-4763"/>
            <a:chExt cx="5014912" cy="6862763"/>
          </a:xfrm>
        </p:grpSpPr>
        <p:sp>
          <p:nvSpPr>
            <p:cNvPr id="87" name="Freeform 6">
              <a:extLst>
                <a:ext uri="{FF2B5EF4-FFF2-40B4-BE49-F238E27FC236}">
                  <a16:creationId xmlns="" xmlns:a16="http://schemas.microsoft.com/office/drawing/2014/main" id="{DBF222D0-66E9-48F8-B249-75AF858DFD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88" name="Freeform 7">
              <a:extLst>
                <a:ext uri="{FF2B5EF4-FFF2-40B4-BE49-F238E27FC236}">
                  <a16:creationId xmlns="" xmlns:a16="http://schemas.microsoft.com/office/drawing/2014/main" id="{5312FABD-B1AF-4E20-A8BF-0A6F0C42C8B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89" name="Freeform 9">
              <a:extLst>
                <a:ext uri="{FF2B5EF4-FFF2-40B4-BE49-F238E27FC236}">
                  <a16:creationId xmlns="" xmlns:a16="http://schemas.microsoft.com/office/drawing/2014/main" id="{E6E2E6E5-F3C0-4B1A-8CEF-1F057A28040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90" name="Freeform 10">
              <a:extLst>
                <a:ext uri="{FF2B5EF4-FFF2-40B4-BE49-F238E27FC236}">
                  <a16:creationId xmlns="" xmlns:a16="http://schemas.microsoft.com/office/drawing/2014/main" id="{850A45DB-9259-4551-88A8-0D3D3E4FD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91" name="Freeform 11">
              <a:extLst>
                <a:ext uri="{FF2B5EF4-FFF2-40B4-BE49-F238E27FC236}">
                  <a16:creationId xmlns="" xmlns:a16="http://schemas.microsoft.com/office/drawing/2014/main" id="{615A3848-AC67-4C67-A516-2823179F07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92" name="Freeform 12">
              <a:extLst>
                <a:ext uri="{FF2B5EF4-FFF2-40B4-BE49-F238E27FC236}">
                  <a16:creationId xmlns="" xmlns:a16="http://schemas.microsoft.com/office/drawing/2014/main" id="{13BA5F40-CE6A-44DD-BBCE-EA36A12F39A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4" name="Title 3">
            <a:extLst>
              <a:ext uri="{FF2B5EF4-FFF2-40B4-BE49-F238E27FC236}">
                <a16:creationId xmlns="" xmlns:a16="http://schemas.microsoft.com/office/drawing/2014/main" id="{F55F7BB4-2868-5E3C-3BE6-367C3BCF5B71}"/>
              </a:ext>
            </a:extLst>
          </p:cNvPr>
          <p:cNvSpPr>
            <a:spLocks noGrp="1"/>
          </p:cNvSpPr>
          <p:nvPr>
            <p:ph type="title"/>
          </p:nvPr>
        </p:nvSpPr>
        <p:spPr>
          <a:xfrm>
            <a:off x="2196300" y="1380068"/>
            <a:ext cx="6430967" cy="2616199"/>
          </a:xfrm>
        </p:spPr>
        <p:txBody>
          <a:bodyPr vert="horz" lIns="91440" tIns="45720" rIns="91440" bIns="45720" rtlCol="0" anchor="b">
            <a:normAutofit/>
          </a:bodyPr>
          <a:lstStyle/>
          <a:p>
            <a:pPr algn="r"/>
            <a:r>
              <a:rPr lang="en-US" sz="6000"/>
              <a:t>THANK YOU!</a:t>
            </a:r>
          </a:p>
        </p:txBody>
      </p:sp>
    </p:spTree>
    <p:extLst>
      <p:ext uri="{BB962C8B-B14F-4D97-AF65-F5344CB8AC3E}">
        <p14:creationId xmlns="" xmlns:p14="http://schemas.microsoft.com/office/powerpoint/2010/main" val="316411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96365" y="1052871"/>
            <a:ext cx="4273550" cy="4479852"/>
          </a:xfrm>
        </p:spPr>
        <p:txBody>
          <a:bodyPr anchor="ctr">
            <a:normAutofit/>
          </a:bodyPr>
          <a:lstStyle/>
          <a:p>
            <a:r>
              <a:rPr lang="en-US" dirty="0"/>
              <a:t>Abstract</a:t>
            </a:r>
          </a:p>
        </p:txBody>
      </p:sp>
      <p:sp>
        <p:nvSpPr>
          <p:cNvPr id="3" name="Subtitle 2"/>
          <p:cNvSpPr>
            <a:spLocks noGrp="1"/>
          </p:cNvSpPr>
          <p:nvPr>
            <p:ph type="subTitle" idx="1"/>
          </p:nvPr>
        </p:nvSpPr>
        <p:spPr>
          <a:xfrm>
            <a:off x="3785156" y="1189960"/>
            <a:ext cx="4404387" cy="5206244"/>
          </a:xfrm>
        </p:spPr>
        <p:txBody>
          <a:bodyPr anchor="ctr">
            <a:normAutofit fontScale="92500"/>
          </a:bodyPr>
          <a:lstStyle/>
          <a:p>
            <a:pPr algn="just">
              <a:lnSpc>
                <a:spcPct val="90000"/>
              </a:lnSpc>
              <a:buFont typeface="Arial" pitchFamily="34" charset="0"/>
              <a:buChar char="•"/>
            </a:pPr>
            <a:r>
              <a:rPr lang="en-US" dirty="0">
                <a:latin typeface="Times New Roman" pitchFamily="18" charset="0"/>
                <a:cs typeface="Times New Roman" pitchFamily="18" charset="0"/>
              </a:rPr>
              <a:t> The water distribution system supports our daily life and economic growth, the failure of which may lead to catastrophic results. Besides the uncertainty from the system component failures, cyber-attacks are vital to the secure system operation and have great impacts on the reliability of the water supply service. </a:t>
            </a:r>
          </a:p>
          <a:p>
            <a:pPr algn="just">
              <a:lnSpc>
                <a:spcPct val="90000"/>
              </a:lnSpc>
              <a:buFont typeface="Arial" pitchFamily="34" charset="0"/>
              <a:buChar char="•"/>
            </a:pPr>
            <a:r>
              <a:rPr lang="en-US" dirty="0">
                <a:latin typeface="Times New Roman" pitchFamily="18" charset="0"/>
                <a:cs typeface="Times New Roman" pitchFamily="18" charset="0"/>
              </a:rPr>
              <a:t>Malicious attackers may intrude into the supervisory control and data acquisition system of pump stations in the water distribution networks and interrupt the water supply to the customers. </a:t>
            </a:r>
          </a:p>
          <a:p>
            <a:pPr algn="just">
              <a:lnSpc>
                <a:spcPct val="90000"/>
              </a:lnSpc>
              <a:buFont typeface="Arial" pitchFamily="34" charset="0"/>
              <a:buChar char="•"/>
            </a:pPr>
            <a:r>
              <a:rPr lang="en-US" dirty="0">
                <a:latin typeface="Times New Roman" pitchFamily="18" charset="0"/>
                <a:cs typeface="Times New Roman" pitchFamily="18" charset="0"/>
              </a:rPr>
              <a:t>Cyber insurance is emerging as a promising financial tool in system risk management. In this paper, cyber insurance is proposed for the cyber risk management of the water distribution system.</a:t>
            </a:r>
          </a:p>
          <a:p>
            <a:pPr algn="just">
              <a:lnSpc>
                <a:spcPct val="90000"/>
              </a:lnSpc>
              <a:buFont typeface="Arial" pitchFamily="34" charset="0"/>
              <a:buChar char="•"/>
            </a:pPr>
            <a:r>
              <a:rPr lang="en-US" dirty="0">
                <a:latin typeface="Times New Roman" pitchFamily="18" charset="0"/>
                <a:cs typeface="Times New Roman" pitchFamily="18" charset="0"/>
              </a:rPr>
              <a:t> A semi-Markov process (SMP) model is devised to model the cyber-attacks against pump stations in the water distribution system</a:t>
            </a:r>
            <a:r>
              <a:rPr lang="en-US" dirty="0"/>
              <a:t>. </a:t>
            </a:r>
          </a:p>
        </p:txBody>
      </p:sp>
      <p:sp>
        <p:nvSpPr>
          <p:cNvPr id="4" name="Slide Number Placeholder 3">
            <a:extLst>
              <a:ext uri="{FF2B5EF4-FFF2-40B4-BE49-F238E27FC236}">
                <a16:creationId xmlns="" xmlns:a16="http://schemas.microsoft.com/office/drawing/2014/main" id="{5B921DA7-796A-3814-53A6-9FFA6958118D}"/>
              </a:ext>
            </a:extLst>
          </p:cNvPr>
          <p:cNvSpPr>
            <a:spLocks noGrp="1"/>
          </p:cNvSpPr>
          <p:nvPr>
            <p:ph type="sldNum" sz="quarter" idx="12"/>
          </p:nvPr>
        </p:nvSpPr>
        <p:spPr/>
        <p:txBody>
          <a:bodyPr/>
          <a:lstStyle/>
          <a:p>
            <a:fld id="{D57F1E4F-1CFF-5643-939E-217C01CDF565}" type="slidenum">
              <a:rPr lang="en-US" dirty="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t>Existing System:</a:t>
            </a:r>
          </a:p>
        </p:txBody>
      </p:sp>
      <p:sp>
        <p:nvSpPr>
          <p:cNvPr id="3" name="Content Placeholder 2"/>
          <p:cNvSpPr>
            <a:spLocks noGrp="1"/>
          </p:cNvSpPr>
          <p:nvPr>
            <p:ph idx="1"/>
          </p:nvPr>
        </p:nvSpPr>
        <p:spPr/>
        <p:txBody>
          <a:bodyPr>
            <a:noAutofit/>
          </a:bodyPr>
          <a:lstStyle/>
          <a:p>
            <a:pPr algn="just"/>
            <a:r>
              <a:rPr lang="en-US" sz="2400" dirty="0">
                <a:latin typeface="Times New Roman" pitchFamily="18" charset="0"/>
                <a:cs typeface="Times New Roman" pitchFamily="18" charset="0"/>
              </a:rPr>
              <a:t>Some existing studies on cyber security characterization have mostly considered the cyber security from a qualitative perspective. So far, very few studies have considered the quantitative assessment of cyber security. </a:t>
            </a:r>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Therefore, it is of great importance to evaluate the impacts of the cyber-attacks on the water distribution network in a quantitative manner. From the systems analysis perspective, there are some similarities between the failures caused by accidental faults such as system components failures or human errors and the failures due to cyber-attacks. </a:t>
            </a:r>
            <a:endParaRPr lang="en-IN" sz="2400"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40464741-0208-F17E-0375-34B588328FB3}"/>
              </a:ext>
            </a:extLst>
          </p:cNvPr>
          <p:cNvSpPr>
            <a:spLocks noGrp="1"/>
          </p:cNvSpPr>
          <p:nvPr>
            <p:ph type="sldNum" sz="quarter" idx="12"/>
          </p:nvPr>
        </p:nvSpPr>
        <p:spPr/>
        <p:txBody>
          <a:bodyPr/>
          <a:lstStyle/>
          <a:p>
            <a:fld id="{D57F1E4F-1CFF-5643-939E-217C01CDF565}" type="slidenum">
              <a:rPr lang="en-US" dirty="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 A sequential Monte Carlo Simulation (MCS) based algorithm is developed to evaluate the system loss. Cyber insurance premiums for the water distribution networks are designed based on the actuarial principles and potential system losses. </a:t>
            </a:r>
          </a:p>
          <a:p>
            <a:pPr algn="just"/>
            <a:r>
              <a:rPr lang="en-US" sz="2400" dirty="0">
                <a:latin typeface="Times New Roman" pitchFamily="18" charset="0"/>
                <a:cs typeface="Times New Roman" pitchFamily="18" charset="0"/>
              </a:rPr>
              <a:t>Case studies are also performed on multiple representative water distribution networks, and the results demonstrate the validity of the proposed cyber insurance model.</a:t>
            </a:r>
            <a:endParaRPr lang="en-IN" sz="2400" dirty="0">
              <a:latin typeface="Times New Roman" pitchFamily="18" charset="0"/>
              <a:cs typeface="Times New Roman" pitchFamily="18" charset="0"/>
            </a:endParaRPr>
          </a:p>
          <a:p>
            <a:pPr algn="just"/>
            <a:endParaRPr lang="en-US" sz="2400" dirty="0"/>
          </a:p>
          <a:p>
            <a:endParaRPr lang="en-IN" sz="2400" dirty="0"/>
          </a:p>
        </p:txBody>
      </p:sp>
      <p:sp>
        <p:nvSpPr>
          <p:cNvPr id="4" name="Slide Number Placeholder 3">
            <a:extLst>
              <a:ext uri="{FF2B5EF4-FFF2-40B4-BE49-F238E27FC236}">
                <a16:creationId xmlns="" xmlns:a16="http://schemas.microsoft.com/office/drawing/2014/main" id="{CC094902-D7E4-B5B7-2210-02D37AFDBE45}"/>
              </a:ext>
            </a:extLst>
          </p:cNvPr>
          <p:cNvSpPr>
            <a:spLocks noGrp="1"/>
          </p:cNvSpPr>
          <p:nvPr>
            <p:ph type="sldNum" sz="quarter" idx="12"/>
          </p:nvPr>
        </p:nvSpPr>
        <p:spPr/>
        <p:txBody>
          <a:bodyPr/>
          <a:lstStyle/>
          <a:p>
            <a:fld id="{D57F1E4F-1CFF-5643-939E-217C01CDF565}" type="slidenum">
              <a:rPr lang="en-US" dirty="0"/>
              <a:pPr/>
              <a:t>5</a:t>
            </a:fld>
            <a:endParaRPr lang="en-US"/>
          </a:p>
        </p:txBody>
      </p:sp>
    </p:spTree>
    <p:extLst>
      <p:ext uri="{BB962C8B-B14F-4D97-AF65-F5344CB8AC3E}">
        <p14:creationId xmlns="" xmlns:p14="http://schemas.microsoft.com/office/powerpoint/2010/main" val="1006703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E1E552-30CF-B47F-14B7-91294CCE50B3}"/>
              </a:ext>
            </a:extLst>
          </p:cNvPr>
          <p:cNvSpPr>
            <a:spLocks noGrp="1"/>
          </p:cNvSpPr>
          <p:nvPr>
            <p:ph type="title"/>
          </p:nvPr>
        </p:nvSpPr>
        <p:spPr>
          <a:xfrm>
            <a:off x="-229978" y="1"/>
            <a:ext cx="9373978" cy="1332615"/>
          </a:xfrm>
        </p:spPr>
        <p:txBody>
          <a:bodyPr>
            <a:normAutofit/>
          </a:bodyPr>
          <a:lstStyle/>
          <a:p>
            <a:r>
              <a:rPr lang="en-US" dirty="0"/>
              <a:t>LITERATURE SURVEY:</a:t>
            </a:r>
            <a:br>
              <a:rPr lang="en-US" dirty="0"/>
            </a:br>
            <a:r>
              <a:rPr lang="en-US" sz="2400" b="1" dirty="0">
                <a:latin typeface="Times New Roman"/>
                <a:ea typeface="+mj-lt"/>
                <a:cs typeface="+mj-lt"/>
              </a:rPr>
              <a:t>A review of cybersecurity incidents in the water sector</a:t>
            </a:r>
          </a:p>
        </p:txBody>
      </p:sp>
      <p:sp>
        <p:nvSpPr>
          <p:cNvPr id="3" name="Content Placeholder 2">
            <a:extLst>
              <a:ext uri="{FF2B5EF4-FFF2-40B4-BE49-F238E27FC236}">
                <a16:creationId xmlns="" xmlns:a16="http://schemas.microsoft.com/office/drawing/2014/main" id="{2EC39579-9FBB-2F08-441D-F207DF867A49}"/>
              </a:ext>
            </a:extLst>
          </p:cNvPr>
          <p:cNvSpPr>
            <a:spLocks noGrp="1"/>
          </p:cNvSpPr>
          <p:nvPr>
            <p:ph idx="1"/>
          </p:nvPr>
        </p:nvSpPr>
        <p:spPr>
          <a:xfrm>
            <a:off x="881145" y="1608346"/>
            <a:ext cx="7704667" cy="4499827"/>
          </a:xfrm>
        </p:spPr>
        <p:txBody>
          <a:bodyPr vert="horz" lIns="91440" tIns="45720" rIns="91440" bIns="45720" rtlCol="0" anchor="ctr">
            <a:noAutofit/>
          </a:bodyPr>
          <a:lstStyle/>
          <a:p>
            <a:pPr marL="0" indent="0" algn="just">
              <a:buNone/>
            </a:pPr>
            <a:r>
              <a:rPr lang="en-US" dirty="0">
                <a:latin typeface="Times New Roman"/>
              </a:rPr>
              <a:t> </a:t>
            </a:r>
            <a:br>
              <a:rPr lang="en-US" dirty="0">
                <a:latin typeface="Times New Roman"/>
              </a:rPr>
            </a:br>
            <a:r>
              <a:rPr lang="en-US">
                <a:latin typeface="Times New Roman"/>
                <a:ea typeface="+mn-lt"/>
                <a:cs typeface="+mn-lt"/>
              </a:rPr>
              <a:t> </a:t>
            </a:r>
            <a:r>
              <a:rPr lang="en-US" dirty="0">
                <a:latin typeface="Times New Roman"/>
                <a:ea typeface="+mn-lt"/>
                <a:cs typeface="+mn-lt"/>
              </a:rPr>
              <a:t>This study presents a critical review of  document on</a:t>
            </a:r>
            <a:r>
              <a:rPr lang="en-US">
                <a:latin typeface="Times New Roman"/>
                <a:ea typeface="+mn-lt"/>
                <a:cs typeface="+mn-lt"/>
              </a:rPr>
              <a:t>  </a:t>
            </a:r>
            <a:r>
              <a:rPr lang="en-US" dirty="0">
                <a:latin typeface="Times New Roman"/>
                <a:ea typeface="+mn-lt"/>
                <a:cs typeface="+mn-lt"/>
              </a:rPr>
              <a:t>malicious cybersecurity incidents in the water sector to inform safeguarding efforts against cybersecurity threats.</a:t>
            </a:r>
            <a:r>
              <a:rPr lang="en-US">
                <a:latin typeface="Times New Roman"/>
                <a:ea typeface="+mn-lt"/>
                <a:cs typeface="+mn-lt"/>
              </a:rPr>
              <a:t> </a:t>
            </a:r>
            <a:endParaRPr lang="en-US"/>
          </a:p>
          <a:p>
            <a:pPr marL="342900" indent="-342900" algn="just"/>
            <a:r>
              <a:rPr lang="en-US" dirty="0">
                <a:latin typeface="Times New Roman"/>
                <a:ea typeface="+mn-lt"/>
                <a:cs typeface="+mn-lt"/>
              </a:rPr>
              <a:t>Fifteen incidents were selected and analyzed through a search strategy that included a variety of public information sources ranging from federal investigation reports to scientific papers. For each individual incident, the situation, response, remediation, and lessons learned were compiled and described. The findings of this review indicate an increase in the frequency, diversity, and complexity of cyberthreats to the water sector</a:t>
            </a:r>
            <a:r>
              <a:rPr lang="en-US" dirty="0">
                <a:ea typeface="+mn-lt"/>
                <a:cs typeface="+mn-lt"/>
              </a:rPr>
              <a:t>. </a:t>
            </a:r>
            <a:endParaRPr lang="en-US"/>
          </a:p>
        </p:txBody>
      </p:sp>
      <p:sp>
        <p:nvSpPr>
          <p:cNvPr id="4" name="Slide Number Placeholder 3">
            <a:extLst>
              <a:ext uri="{FF2B5EF4-FFF2-40B4-BE49-F238E27FC236}">
                <a16:creationId xmlns="" xmlns:a16="http://schemas.microsoft.com/office/drawing/2014/main" id="{0919D003-5FB8-6474-BF62-414F7C0772CF}"/>
              </a:ext>
            </a:extLst>
          </p:cNvPr>
          <p:cNvSpPr>
            <a:spLocks noGrp="1"/>
          </p:cNvSpPr>
          <p:nvPr>
            <p:ph type="sldNum" sz="quarter" idx="12"/>
          </p:nvPr>
        </p:nvSpPr>
        <p:spPr/>
        <p:txBody>
          <a:bodyPr/>
          <a:lstStyle/>
          <a:p>
            <a:fld id="{D57F1E4F-1CFF-5643-939E-217C01CDF565}" type="slidenum">
              <a:rPr lang="en-US" dirty="0"/>
              <a:pPr/>
              <a:t>6</a:t>
            </a:fld>
            <a:endParaRPr lang="en-US"/>
          </a:p>
        </p:txBody>
      </p:sp>
    </p:spTree>
    <p:extLst>
      <p:ext uri="{BB962C8B-B14F-4D97-AF65-F5344CB8AC3E}">
        <p14:creationId xmlns="" xmlns:p14="http://schemas.microsoft.com/office/powerpoint/2010/main" val="42711399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C63D3E-08FB-7548-C8C5-4BE77089DAD3}"/>
              </a:ext>
            </a:extLst>
          </p:cNvPr>
          <p:cNvSpPr>
            <a:spLocks noGrp="1"/>
          </p:cNvSpPr>
          <p:nvPr>
            <p:ph type="title"/>
          </p:nvPr>
        </p:nvSpPr>
        <p:spPr/>
        <p:txBody>
          <a:bodyPr/>
          <a:lstStyle/>
          <a:p>
            <a:r>
              <a:rPr lang="en-US" sz="2400" b="1" dirty="0">
                <a:solidFill>
                  <a:srgbClr val="000000"/>
                </a:solidFill>
                <a:latin typeface="Times New Roman"/>
                <a:cs typeface="Times New Roman"/>
              </a:rPr>
              <a:t>Stealthy deception attacks on water SCADA systems</a:t>
            </a:r>
            <a:endParaRPr lang="en-US" sz="2400" b="1" dirty="0">
              <a:latin typeface="Times New Roman"/>
              <a:cs typeface="Times New Roman"/>
            </a:endParaRPr>
          </a:p>
          <a:p>
            <a:endParaRPr lang="en-US" dirty="0"/>
          </a:p>
        </p:txBody>
      </p:sp>
      <p:sp>
        <p:nvSpPr>
          <p:cNvPr id="3" name="Content Placeholder 2">
            <a:extLst>
              <a:ext uri="{FF2B5EF4-FFF2-40B4-BE49-F238E27FC236}">
                <a16:creationId xmlns="" xmlns:a16="http://schemas.microsoft.com/office/drawing/2014/main" id="{FC2EDA4D-D868-2C99-9DFF-2E3B2C7B8DA1}"/>
              </a:ext>
            </a:extLst>
          </p:cNvPr>
          <p:cNvSpPr>
            <a:spLocks noGrp="1"/>
          </p:cNvSpPr>
          <p:nvPr>
            <p:ph idx="1"/>
          </p:nvPr>
        </p:nvSpPr>
        <p:spPr/>
        <p:txBody>
          <a:bodyPr>
            <a:noAutofit/>
          </a:bodyPr>
          <a:lstStyle/>
          <a:p>
            <a:pPr algn="just"/>
            <a:r>
              <a:rPr lang="en-US" dirty="0">
                <a:latin typeface="Times New Roman"/>
                <a:ea typeface="+mn-lt"/>
                <a:cs typeface="+mn-lt"/>
              </a:rPr>
              <a:t>Ensuring security of systems based on supervisory control and data acquisition is a major challenge. The goal of this paper is to develop the model-based techniques capable of detecting integrity attacks on the sensors of a control system. </a:t>
            </a:r>
            <a:endParaRPr lang="en-US">
              <a:latin typeface="Times New Roman"/>
              <a:ea typeface="+mn-lt"/>
              <a:cs typeface="Times New Roman"/>
            </a:endParaRPr>
          </a:p>
          <a:p>
            <a:pPr algn="just">
              <a:buClr>
                <a:srgbClr val="1287C3"/>
              </a:buClr>
            </a:pPr>
            <a:r>
              <a:rPr lang="en-US" dirty="0">
                <a:latin typeface="Times New Roman"/>
                <a:ea typeface="+mn-lt"/>
                <a:cs typeface="+mn-lt"/>
              </a:rPr>
              <a:t>In this paper, the effect of integrity attacks on the control systems is analyzed and countermeasures capable of exposing such attacks are proposed. The main contributions of this paper, beyond the novelty of the problem formulation, lies in enumerating the conditions of the feasibility of the replay attack, and suggesting countermeasures that optimize the probability of detection by conceding control performance. </a:t>
            </a:r>
            <a:endParaRPr lang="en-US">
              <a:latin typeface="Times New Roman"/>
              <a:cs typeface="Times New Roman"/>
            </a:endParaRPr>
          </a:p>
        </p:txBody>
      </p:sp>
      <p:sp>
        <p:nvSpPr>
          <p:cNvPr id="4" name="Slide Number Placeholder 3">
            <a:extLst>
              <a:ext uri="{FF2B5EF4-FFF2-40B4-BE49-F238E27FC236}">
                <a16:creationId xmlns="" xmlns:a16="http://schemas.microsoft.com/office/drawing/2014/main" id="{E0492C5A-4798-1C9F-8268-9D22182AE9CF}"/>
              </a:ext>
            </a:extLst>
          </p:cNvPr>
          <p:cNvSpPr>
            <a:spLocks noGrp="1"/>
          </p:cNvSpPr>
          <p:nvPr>
            <p:ph type="sldNum" sz="quarter" idx="12"/>
          </p:nvPr>
        </p:nvSpPr>
        <p:spPr/>
        <p:txBody>
          <a:bodyPr/>
          <a:lstStyle/>
          <a:p>
            <a:fld id="{D57F1E4F-1CFF-5643-939E-217C01CDF565}" type="slidenum">
              <a:rPr lang="en-US" dirty="0"/>
              <a:pPr/>
              <a:t>7</a:t>
            </a:fld>
            <a:endParaRPr lang="en-US"/>
          </a:p>
        </p:txBody>
      </p:sp>
    </p:spTree>
    <p:extLst>
      <p:ext uri="{BB962C8B-B14F-4D97-AF65-F5344CB8AC3E}">
        <p14:creationId xmlns="" xmlns:p14="http://schemas.microsoft.com/office/powerpoint/2010/main" val="1488546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Proposed System:</a:t>
            </a:r>
          </a:p>
        </p:txBody>
      </p:sp>
      <p:sp>
        <p:nvSpPr>
          <p:cNvPr id="3" name="Content Placeholder 2"/>
          <p:cNvSpPr>
            <a:spLocks noGrp="1"/>
          </p:cNvSpPr>
          <p:nvPr>
            <p:ph idx="1"/>
          </p:nvPr>
        </p:nvSpPr>
        <p:spPr/>
        <p:txBody>
          <a:bodyPr>
            <a:noAutofit/>
          </a:bodyPr>
          <a:lstStyle/>
          <a:p>
            <a:pPr algn="just"/>
            <a:r>
              <a:rPr lang="en-US" sz="2400" dirty="0">
                <a:latin typeface="Times New Roman" pitchFamily="18" charset="0"/>
                <a:cs typeface="Times New Roman" pitchFamily="18" charset="0"/>
              </a:rPr>
              <a:t> A modified semi-Markov process (SMP) model incorporating a stochastic cyber risk correlation model is proposed to evaluate the potential cyber security threats against the system in the water distribution network.</a:t>
            </a:r>
            <a:r>
              <a:rPr lang="en-US"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Based on the proposed model, both the independent cyber risk within the individual water network and the correlated common cyber risks shared across different water networks can be considered and evaluated. </a:t>
            </a:r>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 Monte Carlo simulation (MCS) based quantitative risk assessment approach is developed to estimate the impact of malicious cyber-attacks on water distribution system reliability.</a:t>
            </a:r>
            <a:r>
              <a:rPr lang="en-US"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5982C33B-D292-EBB9-B6DB-87FB3007A374}"/>
              </a:ext>
            </a:extLst>
          </p:cNvPr>
          <p:cNvSpPr>
            <a:spLocks noGrp="1"/>
          </p:cNvSpPr>
          <p:nvPr>
            <p:ph type="sldNum" sz="quarter" idx="12"/>
          </p:nvPr>
        </p:nvSpPr>
        <p:spPr/>
        <p:txBody>
          <a:bodyPr/>
          <a:lstStyle/>
          <a:p>
            <a:fld id="{D57F1E4F-1CFF-5643-939E-217C01CDF565}" type="slidenum">
              <a:rPr lang="en-US" dirty="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133" y="1295400"/>
            <a:ext cx="7704667" cy="4704416"/>
          </a:xfrm>
        </p:spPr>
        <p:txBody>
          <a:bodyPr>
            <a:noAutofit/>
          </a:bodyPr>
          <a:lstStyle/>
          <a:p>
            <a:pPr algn="just"/>
            <a:r>
              <a:rPr lang="en-US" sz="2400" dirty="0">
                <a:latin typeface="Times New Roman" pitchFamily="18" charset="0"/>
                <a:cs typeface="Times New Roman" pitchFamily="18" charset="0"/>
              </a:rPr>
              <a:t>An integrated risk evaluation of the water system incorporating the impact of cyber-attacks is very meaningful in enabling more informed decision making. </a:t>
            </a:r>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One efficient way is to adopt the recently developed cyber insurance policies, which are the policies that provide coverage against the overall system losses from network related issues in cyber security.</a:t>
            </a:r>
          </a:p>
          <a:p>
            <a:pPr algn="just"/>
            <a:r>
              <a:rPr lang="en-US" dirty="0">
                <a:latin typeface="Times New Roman" pitchFamily="18" charset="0"/>
                <a:cs typeface="Times New Roman" pitchFamily="18" charset="0"/>
              </a:rPr>
              <a:t>Is to adopt the recently developed cyber insurance policies, which are the policies that provide coverage against the overall system losses from network related issues in cyber security</a:t>
            </a:r>
            <a:endParaRPr lang="en-IN" sz="2400"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E9ED7674-BC29-C003-09EC-6030C639F20D}"/>
              </a:ext>
            </a:extLst>
          </p:cNvPr>
          <p:cNvSpPr>
            <a:spLocks noGrp="1"/>
          </p:cNvSpPr>
          <p:nvPr>
            <p:ph type="sldNum" sz="quarter" idx="12"/>
          </p:nvPr>
        </p:nvSpPr>
        <p:spPr/>
        <p:txBody>
          <a:bodyPr/>
          <a:lstStyle/>
          <a:p>
            <a:fld id="{D57F1E4F-1CFF-5643-939E-217C01CDF565}" type="slidenum">
              <a:rPr lang="en-US" dirty="0"/>
              <a:pPr/>
              <a:t>9</a:t>
            </a:fld>
            <a:endParaRPr lang="en-US"/>
          </a:p>
        </p:txBody>
      </p:sp>
      <p:sp>
        <p:nvSpPr>
          <p:cNvPr id="8" name="TextBox 7"/>
          <p:cNvSpPr txBox="1"/>
          <p:nvPr/>
        </p:nvSpPr>
        <p:spPr>
          <a:xfrm>
            <a:off x="914400" y="361950"/>
            <a:ext cx="2502608" cy="1200329"/>
          </a:xfrm>
          <a:prstGeom prst="rect">
            <a:avLst/>
          </a:prstGeom>
          <a:noFill/>
        </p:spPr>
        <p:txBody>
          <a:bodyPr wrap="none" rtlCol="0">
            <a:spAutoFit/>
          </a:bodyPr>
          <a:lstStyle/>
          <a:p>
            <a:r>
              <a:rPr lang="en-US" sz="3600" b="1" dirty="0">
                <a:latin typeface="+mj-lt"/>
                <a:cs typeface="Times New Roman" pitchFamily="18" charset="0"/>
              </a:rPr>
              <a:t>Advantage:</a:t>
            </a:r>
          </a:p>
          <a:p>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521</TotalTime>
  <Words>1383</Words>
  <Application>Microsoft Office PowerPoint</Application>
  <PresentationFormat>On-screen Show (4:3)</PresentationFormat>
  <Paragraphs>129</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Parallax</vt:lpstr>
      <vt:lpstr>A CYBER INSURANCE SCHEME FOR WATER DISTRIBUTION SYSTEM</vt:lpstr>
      <vt:lpstr>AGENDA</vt:lpstr>
      <vt:lpstr>Abstract</vt:lpstr>
      <vt:lpstr>Existing System:</vt:lpstr>
      <vt:lpstr>Slide 5</vt:lpstr>
      <vt:lpstr>LITERATURE SURVEY: A review of cybersecurity incidents in the water sector</vt:lpstr>
      <vt:lpstr>Stealthy deception attacks on water SCADA systems </vt:lpstr>
      <vt:lpstr>Proposed System:</vt:lpstr>
      <vt:lpstr>Slide 9</vt:lpstr>
      <vt:lpstr>Slide 10</vt:lpstr>
      <vt:lpstr>DISADVANTAGE:</vt:lpstr>
      <vt:lpstr>SYSTEM ARCHITECTURE</vt:lpstr>
      <vt:lpstr>Slide 13</vt:lpstr>
      <vt:lpstr>SYSTEM SPECIFICATION:</vt:lpstr>
      <vt:lpstr>Software Requirements:</vt:lpstr>
      <vt:lpstr>Algorithm Used:</vt:lpstr>
      <vt:lpstr>Module Description:</vt:lpstr>
      <vt:lpstr>Slide 18</vt:lpstr>
      <vt:lpstr>Slide 19</vt:lpstr>
      <vt:lpstr>Slide 20</vt:lpstr>
      <vt:lpstr>                      Conclusion</vt:lpstr>
      <vt:lpstr>Slide 22</vt:lpstr>
      <vt:lpstr>Slide 23</vt:lpstr>
      <vt:lpstr>Slide 24</vt:lpstr>
      <vt:lpstr>Slide 25</vt:lpstr>
      <vt:lpstr>Slide 26</vt:lpstr>
      <vt:lpstr>Slide 27</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OKOK PROJECTS</dc:creator>
  <cp:lastModifiedBy>vallarasu</cp:lastModifiedBy>
  <cp:revision>187</cp:revision>
  <dcterms:created xsi:type="dcterms:W3CDTF">2006-08-16T00:00:00Z</dcterms:created>
  <dcterms:modified xsi:type="dcterms:W3CDTF">2023-05-17T18:13:39Z</dcterms:modified>
</cp:coreProperties>
</file>