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 Light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Inter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Inter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InterExtraBold-bold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Light-boldItalic.fntdata"/><Relationship Id="rId18" Type="http://schemas.openxmlformats.org/officeDocument/2006/relationships/font" Target="fonts/Int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9725554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9725554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972555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972555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9725554b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9725554b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9725554b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9725554b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9725554b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9725554b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385" name="Google Shape;385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8489" r="28489" t="0"/>
          <a:stretch/>
        </p:blipFill>
        <p:spPr>
          <a:xfrm>
            <a:off x="47456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86" name="Google Shape;386;p53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SOWMIYA R A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8613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50"/>
              <a:buFont typeface="Nunito"/>
              <a:buChar char="❖"/>
            </a:pPr>
            <a:r>
              <a:rPr b="1" lang="en" sz="20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XGBoost, short for eXtreme Gradient Boosting, is a powerful machine learning algorithm known for its efficiency, speed, and accuracy.</a:t>
            </a:r>
            <a:endParaRPr b="1" sz="20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50"/>
              <a:buFont typeface="Nunito"/>
              <a:buChar char="❖"/>
            </a:pPr>
            <a:r>
              <a:rPr b="1" lang="en" sz="20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It belongs to the family of boosting algorithms, which are ensemble learning techniques. </a:t>
            </a:r>
            <a:endParaRPr b="1" sz="20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50"/>
              <a:buFont typeface="Nunito"/>
              <a:buChar char="❖"/>
            </a:pPr>
            <a:r>
              <a:rPr b="1" lang="en" sz="20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combine the predictions of multiple weak learners.</a:t>
            </a:r>
            <a:endParaRPr b="1" sz="20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96875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650"/>
              <a:buFont typeface="Nunito"/>
              <a:buChar char="❖"/>
            </a:pPr>
            <a:r>
              <a:rPr b="1" lang="en" sz="19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can handle large datasets in a variety of machine-learning tasks, including regression and classification.</a:t>
            </a:r>
            <a:endParaRPr b="1" sz="26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 sz="16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</a:t>
            </a:r>
            <a:r>
              <a:rPr b="1" lang="en" sz="1500"/>
              <a:t> </a:t>
            </a:r>
            <a:r>
              <a:rPr b="1" lang="en" sz="16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Limited training samples.</a:t>
            </a:r>
            <a:endParaRPr b="1" sz="16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Image recognition and Natural    Language Processing tasks.</a:t>
            </a:r>
            <a:endParaRPr b="1" sz="16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Unstructured Data</a:t>
            </a:r>
            <a:endParaRPr b="1" sz="16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397" name="Google Shape;397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398" name="Google Shape;398;p5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99" name="Google Shape;399;p55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not to use XG Boost?</a:t>
            </a:r>
            <a:endParaRPr/>
          </a:p>
        </p:txBody>
      </p:sp>
      <p:sp>
        <p:nvSpPr>
          <p:cNvPr id="400" name="Google Shape;400;p5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275" y="203200"/>
            <a:ext cx="3905400" cy="234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using a smartphone while seated on a couch." id="406" name="Google Shape;406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803" r="19803" t="0"/>
          <a:stretch/>
        </p:blipFill>
        <p:spPr>
          <a:xfrm>
            <a:off x="211850" y="203250"/>
            <a:ext cx="4292400" cy="4737000"/>
          </a:xfrm>
          <a:prstGeom prst="roundRect">
            <a:avLst>
              <a:gd fmla="val 16667" name="adj"/>
            </a:avLst>
          </a:prstGeom>
        </p:spPr>
      </p:pic>
      <p:pic>
        <p:nvPicPr>
          <p:cNvPr descr="Two smartphones being held near each other." id="407" name="Google Shape;407;p5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9803" r="19803" t="0"/>
          <a:stretch/>
        </p:blipFill>
        <p:spPr>
          <a:xfrm>
            <a:off x="4639750" y="203250"/>
            <a:ext cx="4292400" cy="4737000"/>
          </a:xfrm>
          <a:prstGeom prst="roundRect">
            <a:avLst>
              <a:gd fmla="val 16667" name="adj"/>
            </a:avLst>
          </a:prstGeom>
        </p:spPr>
      </p:pic>
      <p:pic>
        <p:nvPicPr>
          <p:cNvPr id="408" name="Google Shape;40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5" y="41675"/>
            <a:ext cx="9065775" cy="5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itting on a bench, using a smartphone." id="413" name="Google Shape;413;p5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080" l="0" r="0" t="20796"/>
          <a:stretch/>
        </p:blipFill>
        <p:spPr>
          <a:xfrm>
            <a:off x="213750" y="586950"/>
            <a:ext cx="8701800" cy="2327100"/>
          </a:xfrm>
          <a:prstGeom prst="roundRect">
            <a:avLst>
              <a:gd fmla="val 16667" name="adj"/>
            </a:avLst>
          </a:prstGeom>
        </p:spPr>
      </p:pic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5362800" y="3071200"/>
            <a:ext cx="35526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 remains a strong choice, where only numeric features are present. Its effectiveness in handling numeric data, coupled with regularization techniques, contributes to robust model performance</a:t>
            </a:r>
            <a:endParaRPr/>
          </a:p>
        </p:txBody>
      </p:sp>
      <p:sp>
        <p:nvSpPr>
          <p:cNvPr id="415" name="Google Shape;415;p57"/>
          <p:cNvSpPr txBox="1"/>
          <p:nvPr/>
        </p:nvSpPr>
        <p:spPr>
          <a:xfrm>
            <a:off x="450850" y="3071200"/>
            <a:ext cx="4026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XGBoost constructs trees level by level, assessing whether adding a new node (split) enhances the objective function as a whole at each level. The split is trimmed if not. This level growth along with trimming makes the trees easier to understand and easier to create</a:t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6" name="Google Shape;41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50" y="586950"/>
            <a:ext cx="87018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