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Comfortaa-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96fc8a8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96fc8a8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96fc8a8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96fc8a8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guide by Chip Heath &amp; Dan Heath</a:t>
            </a:r>
            <a:endParaRPr b="1" sz="2400"/>
          </a:p>
        </p:txBody>
      </p:sp>
      <p:pic>
        <p:nvPicPr>
          <p:cNvPr id="74" name="Google Shape;74;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114650" y="2735500"/>
            <a:ext cx="8661000" cy="228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222832"/>
                </a:solidFill>
                <a:highlight>
                  <a:srgbClr val="FFFFFF"/>
                </a:highlight>
                <a:latin typeface="Comfortaa"/>
                <a:ea typeface="Comfortaa"/>
                <a:cs typeface="Comfortaa"/>
                <a:sym typeface="Comfortaa"/>
              </a:rPr>
              <a:t>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sz="1900">
              <a:latin typeface="Comfortaa"/>
              <a:ea typeface="Comfortaa"/>
              <a:cs typeface="Comfortaa"/>
              <a:sym typeface="Comfortaa"/>
            </a:endParaRPr>
          </a:p>
        </p:txBody>
      </p:sp>
      <p:pic>
        <p:nvPicPr>
          <p:cNvPr id="80" name="Google Shape;80;p14"/>
          <p:cNvPicPr preferRelativeResize="0"/>
          <p:nvPr/>
        </p:nvPicPr>
        <p:blipFill>
          <a:blip r:embed="rId3">
            <a:alphaModFix/>
          </a:blip>
          <a:stretch>
            <a:fillRect/>
          </a:stretch>
        </p:blipFill>
        <p:spPr>
          <a:xfrm>
            <a:off x="2097675" y="290500"/>
            <a:ext cx="4055555" cy="2281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ppt_w</p:attrName>
                                        </p:attrNameLst>
                                      </p:cBhvr>
                                      <p:tavLst>
                                        <p:tav fmla="" tm="0">
                                          <p:val>
                                            <p:strVal val="0"/>
                                          </p:val>
                                        </p:tav>
                                        <p:tav fmla="" tm="100000">
                                          <p:val>
                                            <p:strVal val="#ppt_w"/>
                                          </p:val>
                                        </p:tav>
                                      </p:tavLst>
                                    </p:anim>
                                    <p:anim calcmode="lin" valueType="num">
                                      <p:cBhvr additive="base">
                                        <p:cTn dur="1000"/>
                                        <p:tgtEl>
                                          <p:spTgt spid="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latin typeface="Roboto"/>
                <a:ea typeface="Roboto"/>
                <a:cs typeface="Roboto"/>
                <a:sym typeface="Roboto"/>
              </a:rPr>
              <a:t>AdaBoost techniques combine many weak machine-learning models to create a powerful classification model for the output.</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Unexpected</a:t>
            </a:r>
            <a:br>
              <a:rPr lang="en" sz="1400">
                <a:latin typeface="Raleway"/>
                <a:ea typeface="Raleway"/>
                <a:cs typeface="Raleway"/>
                <a:sym typeface="Raleway"/>
              </a:rPr>
            </a:br>
            <a:r>
              <a:rPr lang="en" sz="1200">
                <a:solidFill>
                  <a:srgbClr val="4D5156"/>
                </a:solidFill>
                <a:highlight>
                  <a:srgbClr val="FFFFFF"/>
                </a:highlight>
                <a:latin typeface="Roboto"/>
                <a:ea typeface="Roboto"/>
                <a:cs typeface="Roboto"/>
                <a:sym typeface="Roboto"/>
              </a:rPr>
              <a:t>AdaBoost can be used both for classification and regression problems</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Simple</a:t>
            </a:r>
            <a:br>
              <a:rPr lang="en" sz="1400">
                <a:latin typeface="Raleway"/>
                <a:ea typeface="Raleway"/>
                <a:cs typeface="Raleway"/>
                <a:sym typeface="Raleway"/>
              </a:rPr>
            </a:br>
            <a:r>
              <a:rPr b="1" lang="en" sz="1200">
                <a:solidFill>
                  <a:srgbClr val="05192D"/>
                </a:solidFill>
                <a:highlight>
                  <a:srgbClr val="FFFFFF"/>
                </a:highlight>
                <a:latin typeface="Arial"/>
                <a:ea typeface="Arial"/>
                <a:cs typeface="Arial"/>
                <a:sym typeface="Arial"/>
              </a:rPr>
              <a:t>Boosting algorithms</a:t>
            </a:r>
            <a:r>
              <a:rPr lang="en" sz="1200">
                <a:solidFill>
                  <a:srgbClr val="05192D"/>
                </a:solidFill>
                <a:highlight>
                  <a:srgbClr val="FFFFFF"/>
                </a:highlight>
                <a:latin typeface="Arial"/>
                <a:ea typeface="Arial"/>
                <a:cs typeface="Arial"/>
                <a:sym typeface="Arial"/>
              </a:rPr>
              <a:t> are a set of the low accurate classifier to create a highly accurate classifier.</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languages do </a:t>
            </a:r>
            <a:br>
              <a:rPr lang="en"/>
            </a:br>
            <a:r>
              <a:rPr lang="en"/>
              <a:t>you need to know to </a:t>
            </a:r>
            <a:r>
              <a:rPr lang="en">
                <a:solidFill>
                  <a:schemeClr val="accent5"/>
                </a:solidFill>
              </a:rPr>
              <a:t>communicate with </a:t>
            </a:r>
            <a:br>
              <a:rPr lang="en">
                <a:solidFill>
                  <a:schemeClr val="accent5"/>
                </a:solidFill>
              </a:rPr>
            </a:br>
            <a:r>
              <a:rPr lang="en">
                <a:solidFill>
                  <a:schemeClr val="accent5"/>
                </a:solidFill>
              </a:rPr>
              <a:t>the rest of the world?</a:t>
            </a:r>
            <a:endParaRPr>
              <a:solidFill>
                <a:schemeClr val="accent5"/>
              </a:solidFill>
            </a:endParaRPr>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In this example, we’re leading off with something </a:t>
              </a:r>
              <a:r>
                <a:rPr b="1" lang="en" sz="1200">
                  <a:solidFill>
                    <a:schemeClr val="dk2"/>
                  </a:solidFill>
                  <a:latin typeface="Raleway"/>
                  <a:ea typeface="Raleway"/>
                  <a:cs typeface="Raleway"/>
                  <a:sym typeface="Raleway"/>
                </a:rPr>
                <a:t>unexpected.</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While the audience is trying to come up with a number, we’ll surprise them with the next slide.</a:t>
              </a:r>
              <a:endParaRPr b="1" sz="1200">
                <a:solidFill>
                  <a:schemeClr val="dk2"/>
                </a:solidFill>
                <a:latin typeface="Raleway"/>
                <a:ea typeface="Raleway"/>
                <a:cs typeface="Raleway"/>
                <a:sym typeface="Raleway"/>
              </a:endParaRPr>
            </a:p>
          </p:txBody>
        </p:sp>
      </p:grpSp>
      <p:pic>
        <p:nvPicPr>
          <p:cNvPr id="98" name="Google Shape;98;p16"/>
          <p:cNvPicPr preferRelativeResize="0"/>
          <p:nvPr/>
        </p:nvPicPr>
        <p:blipFill>
          <a:blip r:embed="rId5">
            <a:alphaModFix/>
          </a:blip>
          <a:stretch>
            <a:fillRect/>
          </a:stretch>
        </p:blipFill>
        <p:spPr>
          <a:xfrm>
            <a:off x="0" y="6858"/>
            <a:ext cx="9144000" cy="5129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7"/>
          <p:cNvPicPr preferRelativeResize="0"/>
          <p:nvPr/>
        </p:nvPicPr>
        <p:blipFill>
          <a:blip r:embed="rId3">
            <a:alphaModFix/>
          </a:blip>
          <a:stretch>
            <a:fillRect/>
          </a:stretch>
        </p:blipFill>
        <p:spPr>
          <a:xfrm>
            <a:off x="67750" y="0"/>
            <a:ext cx="9005025" cy="491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0" y="260550"/>
            <a:ext cx="9144000" cy="461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