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8EC81EC-2E08-4905-B877-4E55C50CAE46}" type="datetimeFigureOut">
              <a:rPr lang="en-IN" smtClean="0"/>
              <a:t>05-04-2024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636C715C-3E5D-4FEC-9162-90FB98132DAC}" type="slidenum">
              <a:rPr lang="en-IN" smtClean="0"/>
              <a:t>‹#›</a:t>
            </a:fld>
            <a:endParaRPr lang="en-IN"/>
          </a:p>
        </p:txBody>
      </p:sp>
    </p:spTree>
    <p:extLst>
      <p:ext uri="{BB962C8B-B14F-4D97-AF65-F5344CB8AC3E}">
        <p14:creationId xmlns:p14="http://schemas.microsoft.com/office/powerpoint/2010/main" val="386526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6C715C-3E5D-4FEC-9162-90FB98132DAC}" type="slidenum">
              <a:rPr lang="en-IN" smtClean="0"/>
              <a:t>1</a:t>
            </a:fld>
            <a:endParaRPr lang="en-IN"/>
          </a:p>
        </p:txBody>
      </p:sp>
    </p:spTree>
    <p:extLst>
      <p:ext uri="{BB962C8B-B14F-4D97-AF65-F5344CB8AC3E}">
        <p14:creationId xmlns:p14="http://schemas.microsoft.com/office/powerpoint/2010/main" val="6962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6C715C-3E5D-4FEC-9162-90FB98132DAC}" type="slidenum">
              <a:rPr lang="en-IN" smtClean="0"/>
              <a:t>9</a:t>
            </a:fld>
            <a:endParaRPr lang="en-IN"/>
          </a:p>
        </p:txBody>
      </p:sp>
    </p:spTree>
    <p:extLst>
      <p:ext uri="{BB962C8B-B14F-4D97-AF65-F5344CB8AC3E}">
        <p14:creationId xmlns:p14="http://schemas.microsoft.com/office/powerpoint/2010/main" val="213986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40068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144000" y="10674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2296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710394" y="2500027"/>
            <a:ext cx="6823596" cy="2585323"/>
          </a:xfrm>
        </p:spPr>
        <p:txBody>
          <a:bodyPr/>
          <a:lstStyle/>
          <a:p>
            <a:r>
              <a:rPr lang="en-US" sz="2800" b="1" dirty="0" smtClean="0">
                <a:latin typeface="Calibri" pitchFamily="34" charset="0"/>
                <a:cs typeface="Calibri" pitchFamily="34" charset="0"/>
              </a:rPr>
              <a:t>Name :</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Sowmiya</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Sree</a:t>
            </a:r>
            <a:r>
              <a:rPr lang="en-US" sz="2800" dirty="0" smtClean="0">
                <a:latin typeface="Calibri" pitchFamily="34" charset="0"/>
                <a:cs typeface="Calibri" pitchFamily="34" charset="0"/>
              </a:rPr>
              <a:t> G</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Reg.no :</a:t>
            </a:r>
            <a:r>
              <a:rPr lang="en-US" sz="2800" dirty="0" smtClean="0">
                <a:latin typeface="Calibri" pitchFamily="34" charset="0"/>
                <a:cs typeface="Calibri" pitchFamily="34" charset="0"/>
              </a:rPr>
              <a:t> 730321104052</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NM id : </a:t>
            </a:r>
            <a:r>
              <a:rPr lang="en-US" sz="2800" dirty="0" smtClean="0">
                <a:latin typeface="Calibri" pitchFamily="34" charset="0"/>
                <a:cs typeface="Calibri" pitchFamily="34" charset="0"/>
              </a:rPr>
              <a:t>au730321104052</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Degree : </a:t>
            </a:r>
            <a:r>
              <a:rPr lang="en-US" sz="2800" dirty="0" smtClean="0">
                <a:latin typeface="Calibri" pitchFamily="34" charset="0"/>
                <a:cs typeface="Calibri" pitchFamily="34" charset="0"/>
              </a:rPr>
              <a:t>B.E - CSE</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Year :</a:t>
            </a:r>
            <a:r>
              <a:rPr lang="en-US" sz="2800" dirty="0" smtClean="0">
                <a:latin typeface="Calibri" pitchFamily="34" charset="0"/>
                <a:cs typeface="Calibri" pitchFamily="34" charset="0"/>
              </a:rPr>
              <a:t> III</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College name : </a:t>
            </a:r>
            <a:r>
              <a:rPr lang="en-US" sz="2800" dirty="0" smtClean="0">
                <a:latin typeface="Calibri" pitchFamily="34" charset="0"/>
                <a:cs typeface="Calibri" pitchFamily="34" charset="0"/>
              </a:rPr>
              <a:t>Builders Engineering College</a:t>
            </a:r>
            <a:endParaRPr lang="en-IN"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67017"/>
            <a:ext cx="7745190" cy="38385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47836" y="2819400"/>
            <a:ext cx="6634163" cy="1200329"/>
          </a:xfrm>
          <a:prstGeom prst="rect">
            <a:avLst/>
          </a:prstGeom>
          <a:noFill/>
        </p:spPr>
        <p:txBody>
          <a:bodyPr wrap="square" rtlCol="0">
            <a:spAutoFit/>
          </a:bodyPr>
          <a:lstStyle/>
          <a:p>
            <a:r>
              <a:rPr lang="en-US" sz="3600" b="1" dirty="0"/>
              <a:t>Image Classification using </a:t>
            </a:r>
            <a:r>
              <a:rPr lang="en-US" sz="3600" b="1" dirty="0" smtClean="0"/>
              <a:t>CNN </a:t>
            </a:r>
            <a:r>
              <a:rPr lang="en-US" sz="3600" b="1" dirty="0"/>
              <a:t>on Fashion MNIST </a:t>
            </a:r>
            <a:r>
              <a:rPr lang="en-US" sz="3600" b="1" dirty="0" smtClean="0"/>
              <a:t>Dataset</a:t>
            </a:r>
            <a:endParaRPr lang="en-IN"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438400" y="1828800"/>
            <a:ext cx="6496050" cy="3108543"/>
          </a:xfrm>
          <a:prstGeom prst="rect">
            <a:avLst/>
          </a:prstGeom>
          <a:noFill/>
        </p:spPr>
        <p:txBody>
          <a:bodyPr wrap="square" rtlCol="0">
            <a:spAutoFit/>
          </a:bodyPr>
          <a:lstStyle/>
          <a:p>
            <a:pPr marL="285750" indent="-285750">
              <a:buFont typeface="Wingdings" pitchFamily="2" charset="2"/>
              <a:buChar char="v"/>
            </a:pPr>
            <a:r>
              <a:rPr lang="en-US" sz="2800" spc="-20" dirty="0" smtClean="0"/>
              <a:t>Problem statement</a:t>
            </a:r>
          </a:p>
          <a:p>
            <a:pPr marL="285750" indent="-285750">
              <a:buFont typeface="Wingdings" pitchFamily="2" charset="2"/>
              <a:buChar char="v"/>
            </a:pPr>
            <a:r>
              <a:rPr lang="en-US" sz="2800" dirty="0" smtClean="0"/>
              <a:t>Project Overview</a:t>
            </a:r>
          </a:p>
          <a:p>
            <a:pPr marL="285750" indent="-285750">
              <a:buFont typeface="Wingdings" pitchFamily="2" charset="2"/>
              <a:buChar char="v"/>
            </a:pPr>
            <a:r>
              <a:rPr lang="en-US" sz="2800" dirty="0" smtClean="0"/>
              <a:t>Who are the end users</a:t>
            </a:r>
          </a:p>
          <a:p>
            <a:pPr marL="285750" indent="-285750">
              <a:buFont typeface="Wingdings" pitchFamily="2" charset="2"/>
              <a:buChar char="v"/>
            </a:pPr>
            <a:r>
              <a:rPr lang="en-US" sz="2800" dirty="0" smtClean="0"/>
              <a:t>Your solution and its value proposition</a:t>
            </a:r>
          </a:p>
          <a:p>
            <a:pPr marL="285750" indent="-285750">
              <a:buFont typeface="Wingdings" pitchFamily="2" charset="2"/>
              <a:buChar char="v"/>
            </a:pPr>
            <a:r>
              <a:rPr lang="en-US" sz="2800" dirty="0" smtClean="0"/>
              <a:t>The Wow in your solution</a:t>
            </a:r>
          </a:p>
          <a:p>
            <a:pPr marL="285750" indent="-285750">
              <a:buFont typeface="Wingdings" pitchFamily="2" charset="2"/>
              <a:buChar char="v"/>
            </a:pPr>
            <a:r>
              <a:rPr lang="en-US" sz="2800" dirty="0" smtClean="0"/>
              <a:t>Modeling</a:t>
            </a:r>
          </a:p>
          <a:p>
            <a:pPr marL="285750" indent="-285750">
              <a:buFont typeface="Wingdings" pitchFamily="2" charset="2"/>
              <a:buChar char="v"/>
            </a:pPr>
            <a:r>
              <a:rPr lang="en-US" sz="2800" dirty="0" smtClean="0"/>
              <a:t>Results</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653587"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21319"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019300"/>
            <a:ext cx="7413625" cy="2800767"/>
          </a:xfrm>
          <a:prstGeom prst="rect">
            <a:avLst/>
          </a:prstGeom>
          <a:noFill/>
        </p:spPr>
        <p:txBody>
          <a:bodyPr wrap="square" rtlCol="0">
            <a:spAutoFit/>
          </a:bodyPr>
          <a:lstStyle/>
          <a:p>
            <a:r>
              <a:rPr lang="en-US" sz="2200" dirty="0"/>
              <a:t>The task is to develop a deep learning model capable of accurately classifying </a:t>
            </a:r>
            <a:r>
              <a:rPr lang="en-US" sz="2200" dirty="0" smtClean="0"/>
              <a:t>gray scale </a:t>
            </a:r>
            <a:r>
              <a:rPr lang="en-US" sz="2200" dirty="0"/>
              <a:t>images of fashion items into one of ten predefined categories. The images are sourced from the Fashion MNIST dataset, which contains 60,000 training examples and 10,000 test examples, each of size 28x28 pixels. The goal is to leverage Convolutional Neural Networks (CNNs) to create a robust image classification system capable of achieving high accuracy on unseen data.</a:t>
            </a:r>
            <a:endParaRPr lang="en-IN"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82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143000" y="2191603"/>
            <a:ext cx="6934200" cy="3046988"/>
          </a:xfrm>
          <a:prstGeom prst="rect">
            <a:avLst/>
          </a:prstGeom>
          <a:noFill/>
        </p:spPr>
        <p:txBody>
          <a:bodyPr wrap="square" rtlCol="0">
            <a:spAutoFit/>
          </a:bodyPr>
          <a:lstStyle/>
          <a:p>
            <a:r>
              <a:rPr lang="en-US" sz="2400" dirty="0"/>
              <a:t>The project aims to build a Convolutional Neural Network (CNN) model to classify </a:t>
            </a:r>
            <a:r>
              <a:rPr lang="en-US" sz="2400" dirty="0" smtClean="0"/>
              <a:t>gray scale </a:t>
            </a:r>
            <a:r>
              <a:rPr lang="en-US" sz="2400" dirty="0"/>
              <a:t>images of fashion items into ten categories. The dataset used for this task is Fashion MNIST, containing 60,000 training examples and 10,000 test examples, each of size 28x28 pixels. The project leverages deep learning techniques to develop an accurate image classification system.</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53587" y="1413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639252" y="2209800"/>
            <a:ext cx="6209349" cy="3416320"/>
          </a:xfrm>
          <a:prstGeom prst="rect">
            <a:avLst/>
          </a:prstGeom>
          <a:noFill/>
        </p:spPr>
        <p:txBody>
          <a:bodyPr wrap="square" rtlCol="0">
            <a:spAutoFit/>
          </a:bodyPr>
          <a:lstStyle/>
          <a:p>
            <a:pPr marL="342900" indent="-342900">
              <a:buFont typeface="Wingdings" pitchFamily="2" charset="2"/>
              <a:buChar char="v"/>
            </a:pPr>
            <a:r>
              <a:rPr lang="en-IN" sz="2400" dirty="0"/>
              <a:t>Researchers in Computer </a:t>
            </a:r>
            <a:r>
              <a:rPr lang="en-IN" sz="2400" dirty="0" smtClean="0"/>
              <a:t>Vision</a:t>
            </a:r>
          </a:p>
          <a:p>
            <a:pPr marL="342900" indent="-342900">
              <a:buFont typeface="Wingdings" pitchFamily="2" charset="2"/>
              <a:buChar char="v"/>
            </a:pPr>
            <a:endParaRPr lang="en-IN" sz="2400" dirty="0" smtClean="0"/>
          </a:p>
          <a:p>
            <a:pPr marL="342900" indent="-342900">
              <a:buFont typeface="Wingdings" pitchFamily="2" charset="2"/>
              <a:buChar char="v"/>
            </a:pPr>
            <a:r>
              <a:rPr lang="en-IN" sz="2400" dirty="0"/>
              <a:t>Machine Learning </a:t>
            </a:r>
            <a:r>
              <a:rPr lang="en-IN" sz="2400" dirty="0" smtClean="0"/>
              <a:t>Practitioners</a:t>
            </a:r>
          </a:p>
          <a:p>
            <a:pPr marL="342900" indent="-342900">
              <a:buFont typeface="Wingdings" pitchFamily="2" charset="2"/>
              <a:buChar char="v"/>
            </a:pPr>
            <a:endParaRPr lang="en-IN" sz="2400" dirty="0" smtClean="0"/>
          </a:p>
          <a:p>
            <a:pPr marL="342900" indent="-342900">
              <a:buFont typeface="Wingdings" pitchFamily="2" charset="2"/>
              <a:buChar char="v"/>
            </a:pPr>
            <a:r>
              <a:rPr lang="en-US" sz="2400" dirty="0"/>
              <a:t>Fashion Retailers and E-commerce </a:t>
            </a:r>
            <a:r>
              <a:rPr lang="en-US" sz="2400" dirty="0" smtClean="0"/>
              <a:t>Platforms</a:t>
            </a:r>
          </a:p>
          <a:p>
            <a:pPr marL="342900" indent="-342900">
              <a:buFont typeface="Wingdings" pitchFamily="2" charset="2"/>
              <a:buChar char="v"/>
            </a:pPr>
            <a:endParaRPr lang="en-US" sz="2400" dirty="0" smtClean="0"/>
          </a:p>
          <a:p>
            <a:pPr marL="342900" indent="-342900">
              <a:buFont typeface="Wingdings" pitchFamily="2" charset="2"/>
              <a:buChar char="v"/>
            </a:pPr>
            <a:r>
              <a:rPr lang="en-IN" sz="2400" dirty="0"/>
              <a:t>General Audience Interested in </a:t>
            </a:r>
            <a:r>
              <a:rPr lang="en-IN" sz="2400" dirty="0" smtClean="0"/>
              <a:t>AI</a:t>
            </a:r>
          </a:p>
          <a:p>
            <a:pPr marL="342900" indent="-342900">
              <a:buFont typeface="Wingdings" pitchFamily="2" charset="2"/>
              <a:buChar char="v"/>
            </a:pPr>
            <a:endParaRPr lang="en-IN" sz="2400" dirty="0" smtClean="0"/>
          </a:p>
          <a:p>
            <a:pPr marL="342900" indent="-342900">
              <a:buFont typeface="Wingdings" pitchFamily="2" charset="2"/>
              <a:buChar char="v"/>
            </a:pPr>
            <a:r>
              <a:rPr lang="en-IN" sz="2400" dirty="0"/>
              <a:t>Educators and </a:t>
            </a:r>
            <a:r>
              <a:rPr lang="en-IN" sz="2400" dirty="0" smtClean="0"/>
              <a:t>Students</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09290" y="13865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136070" y="1386527"/>
            <a:ext cx="6334125" cy="2585323"/>
          </a:xfrm>
          <a:prstGeom prst="rect">
            <a:avLst/>
          </a:prstGeom>
          <a:noFill/>
        </p:spPr>
        <p:txBody>
          <a:bodyPr wrap="square" rtlCol="0">
            <a:spAutoFit/>
          </a:bodyPr>
          <a:lstStyle/>
          <a:p>
            <a:r>
              <a:rPr lang="en-US" b="1" dirty="0"/>
              <a:t>Solution:</a:t>
            </a:r>
            <a:endParaRPr lang="en-US" dirty="0"/>
          </a:p>
          <a:p>
            <a:r>
              <a:rPr lang="en-US" dirty="0"/>
              <a:t>The solution involves building a </a:t>
            </a:r>
            <a:r>
              <a:rPr lang="en-US" dirty="0" smtClean="0"/>
              <a:t>CNN </a:t>
            </a:r>
            <a:r>
              <a:rPr lang="en-US" dirty="0"/>
              <a:t>model to accurately classify </a:t>
            </a:r>
            <a:r>
              <a:rPr lang="en-US" dirty="0" smtClean="0"/>
              <a:t>gray scale </a:t>
            </a:r>
            <a:r>
              <a:rPr lang="en-US" dirty="0"/>
              <a:t>images of fashion items into ten categories using the Fashion MNIST dataset. The project encompasses various stages including dataset exploration, preprocessing, model architecture design, training, evaluation, and result visualization. By leveraging deep learning techniques, the solution aims to develop a robust image classification system capable of achieving high accuracy on unseen data</a:t>
            </a:r>
            <a:r>
              <a:rPr lang="en-US" dirty="0" smtClean="0"/>
              <a:t>.</a:t>
            </a:r>
            <a:endParaRPr lang="en-US" dirty="0"/>
          </a:p>
        </p:txBody>
      </p:sp>
      <p:sp>
        <p:nvSpPr>
          <p:cNvPr id="11" name="TextBox 10"/>
          <p:cNvSpPr txBox="1"/>
          <p:nvPr/>
        </p:nvSpPr>
        <p:spPr>
          <a:xfrm>
            <a:off x="3136070" y="4191000"/>
            <a:ext cx="5562600" cy="2031325"/>
          </a:xfrm>
          <a:prstGeom prst="rect">
            <a:avLst/>
          </a:prstGeom>
          <a:noFill/>
        </p:spPr>
        <p:txBody>
          <a:bodyPr wrap="square" rtlCol="0">
            <a:spAutoFit/>
          </a:bodyPr>
          <a:lstStyle/>
          <a:p>
            <a:r>
              <a:rPr lang="en-IN" b="1" dirty="0" smtClean="0"/>
              <a:t>Value Proposition:</a:t>
            </a:r>
          </a:p>
          <a:p>
            <a:pPr marL="285750" indent="-285750">
              <a:buFont typeface="Wingdings" pitchFamily="2" charset="2"/>
              <a:buChar char="v"/>
            </a:pPr>
            <a:r>
              <a:rPr lang="en-IN" dirty="0"/>
              <a:t>Efficient Image </a:t>
            </a:r>
            <a:r>
              <a:rPr lang="en-IN" dirty="0" smtClean="0"/>
              <a:t>Classification</a:t>
            </a:r>
          </a:p>
          <a:p>
            <a:pPr marL="285750" indent="-285750">
              <a:buFont typeface="Wingdings" pitchFamily="2" charset="2"/>
              <a:buChar char="v"/>
            </a:pPr>
            <a:r>
              <a:rPr lang="en-IN" dirty="0" smtClean="0"/>
              <a:t>Scalability</a:t>
            </a:r>
          </a:p>
          <a:p>
            <a:pPr marL="285750" indent="-285750">
              <a:buFont typeface="Wingdings" pitchFamily="2" charset="2"/>
              <a:buChar char="v"/>
            </a:pPr>
            <a:r>
              <a:rPr lang="en-IN" dirty="0"/>
              <a:t>Improved Decision </a:t>
            </a:r>
            <a:r>
              <a:rPr lang="en-IN" dirty="0" smtClean="0"/>
              <a:t>Making</a:t>
            </a:r>
          </a:p>
          <a:p>
            <a:pPr marL="285750" indent="-285750">
              <a:buFont typeface="Wingdings" pitchFamily="2" charset="2"/>
              <a:buChar char="v"/>
            </a:pPr>
            <a:r>
              <a:rPr lang="en-IN" dirty="0"/>
              <a:t>Resource </a:t>
            </a:r>
            <a:r>
              <a:rPr lang="en-IN" dirty="0" smtClean="0"/>
              <a:t>Optimization</a:t>
            </a:r>
          </a:p>
          <a:p>
            <a:pPr marL="285750" indent="-285750">
              <a:buFont typeface="Wingdings" pitchFamily="2" charset="2"/>
              <a:buChar char="v"/>
            </a:pPr>
            <a:r>
              <a:rPr lang="en-IN" dirty="0"/>
              <a:t>Educational </a:t>
            </a:r>
            <a:r>
              <a:rPr lang="en-IN" dirty="0" smtClean="0"/>
              <a:t>Resource</a:t>
            </a:r>
          </a:p>
          <a:p>
            <a:pPr marL="285750" indent="-285750">
              <a:buFont typeface="Wingdings" pitchFamily="2" charset="2"/>
              <a:buChar char="v"/>
            </a:pPr>
            <a:r>
              <a:rPr lang="en-IN" dirty="0"/>
              <a:t>Benchmarking Tool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57437" y="1836301"/>
            <a:ext cx="7296150" cy="3754874"/>
          </a:xfrm>
          <a:prstGeom prst="rect">
            <a:avLst/>
          </a:prstGeom>
          <a:noFill/>
        </p:spPr>
        <p:txBody>
          <a:bodyPr wrap="square" rtlCol="0">
            <a:spAutoFit/>
          </a:bodyPr>
          <a:lstStyle/>
          <a:p>
            <a:r>
              <a:rPr lang="en-US" sz="2000" dirty="0"/>
              <a:t>The "wow" factor in the solution for the "Image Classification using Convolutional Neural Networks (CNNs) on Fashion MNIST Dataset" project lies in its ability to achieve remarkable accuracy and efficiency in classifying fashion items from images. Here's why it's impressive</a:t>
            </a:r>
            <a:r>
              <a:rPr lang="en-US" sz="2000" dirty="0" smtClean="0"/>
              <a:t>:</a:t>
            </a:r>
          </a:p>
          <a:p>
            <a:endParaRPr lang="en-US" dirty="0"/>
          </a:p>
          <a:p>
            <a:pPr marL="342900" indent="-342900">
              <a:buFont typeface="Wingdings" pitchFamily="2" charset="2"/>
              <a:buChar char="v"/>
            </a:pPr>
            <a:r>
              <a:rPr lang="en-IN" sz="2000" dirty="0"/>
              <a:t>Near-Human </a:t>
            </a:r>
            <a:r>
              <a:rPr lang="en-IN" sz="2000" dirty="0" smtClean="0"/>
              <a:t>Accuracy</a:t>
            </a:r>
          </a:p>
          <a:p>
            <a:pPr marL="342900" indent="-342900">
              <a:buFont typeface="Wingdings" pitchFamily="2" charset="2"/>
              <a:buChar char="v"/>
            </a:pPr>
            <a:r>
              <a:rPr lang="en-IN" sz="2000" dirty="0"/>
              <a:t>Real-Time </a:t>
            </a:r>
            <a:r>
              <a:rPr lang="en-IN" sz="2000" dirty="0" smtClean="0"/>
              <a:t>Classification</a:t>
            </a:r>
          </a:p>
          <a:p>
            <a:pPr marL="342900" indent="-342900">
              <a:buFont typeface="Wingdings" pitchFamily="2" charset="2"/>
              <a:buChar char="v"/>
            </a:pPr>
            <a:r>
              <a:rPr lang="en-IN" sz="2000" dirty="0" smtClean="0"/>
              <a:t>Generalization</a:t>
            </a:r>
          </a:p>
          <a:p>
            <a:pPr marL="342900" indent="-342900">
              <a:buFont typeface="Wingdings" pitchFamily="2" charset="2"/>
              <a:buChar char="v"/>
            </a:pPr>
            <a:r>
              <a:rPr lang="en-IN" sz="2000" dirty="0"/>
              <a:t>User-Friendly </a:t>
            </a:r>
            <a:r>
              <a:rPr lang="en-IN" sz="2000" dirty="0" smtClean="0"/>
              <a:t>Interface</a:t>
            </a:r>
          </a:p>
          <a:p>
            <a:pPr marL="342900" indent="-342900">
              <a:buFont typeface="Wingdings" pitchFamily="2" charset="2"/>
              <a:buChar char="v"/>
            </a:pPr>
            <a:r>
              <a:rPr lang="en-IN" sz="2000" dirty="0"/>
              <a:t>Potential Business </a:t>
            </a:r>
            <a:r>
              <a:rPr lang="en-IN" sz="2000" dirty="0" smtClean="0"/>
              <a:t>Impact</a:t>
            </a:r>
          </a:p>
          <a:p>
            <a:pPr marL="342900" indent="-342900">
              <a:buFont typeface="Wingdings" pitchFamily="2" charset="2"/>
              <a:buChar char="v"/>
            </a:pPr>
            <a:r>
              <a:rPr lang="en-IN" sz="2000" dirty="0"/>
              <a:t>State-of-the-Art Technology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2500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2016839" y="1857375"/>
            <a:ext cx="5056823" cy="4216539"/>
          </a:xfrm>
          <a:prstGeom prst="rect">
            <a:avLst/>
          </a:prstGeom>
          <a:noFill/>
        </p:spPr>
        <p:txBody>
          <a:bodyPr wrap="square" rtlCol="0">
            <a:spAutoFit/>
          </a:bodyPr>
          <a:lstStyle/>
          <a:p>
            <a:pPr marL="342900" indent="-342900">
              <a:buFont typeface="Wingdings" pitchFamily="2" charset="2"/>
              <a:buChar char="v"/>
            </a:pPr>
            <a:r>
              <a:rPr lang="en-US" sz="2400" dirty="0"/>
              <a:t>Data Loading and Preprocessing </a:t>
            </a:r>
            <a:endParaRPr lang="en-US" sz="2400" dirty="0" smtClean="0"/>
          </a:p>
          <a:p>
            <a:pPr marL="342900" indent="-342900">
              <a:buFont typeface="Wingdings" pitchFamily="2" charset="2"/>
              <a:buChar char="v"/>
            </a:pPr>
            <a:r>
              <a:rPr lang="en-US" sz="2400" dirty="0" smtClean="0"/>
              <a:t>Define </a:t>
            </a:r>
            <a:r>
              <a:rPr lang="en-US" sz="2400" dirty="0"/>
              <a:t>Model </a:t>
            </a:r>
            <a:r>
              <a:rPr lang="en-US" sz="2400" dirty="0" smtClean="0"/>
              <a:t>Architecture</a:t>
            </a:r>
          </a:p>
          <a:p>
            <a:pPr marL="342900" indent="-342900">
              <a:buFont typeface="Wingdings" pitchFamily="2" charset="2"/>
              <a:buChar char="v"/>
            </a:pPr>
            <a:r>
              <a:rPr lang="en-US" sz="2400" dirty="0" smtClean="0"/>
              <a:t>Convolutional Layers</a:t>
            </a:r>
            <a:endParaRPr lang="en-US" sz="2400" dirty="0"/>
          </a:p>
          <a:p>
            <a:pPr marL="342900" indent="-342900">
              <a:buFont typeface="Wingdings" pitchFamily="2" charset="2"/>
              <a:buChar char="v"/>
            </a:pPr>
            <a:r>
              <a:rPr lang="en-US" sz="2400" dirty="0"/>
              <a:t>Pooling Layers</a:t>
            </a:r>
          </a:p>
          <a:p>
            <a:pPr marL="342900" indent="-342900">
              <a:buFont typeface="Wingdings" pitchFamily="2" charset="2"/>
              <a:buChar char="v"/>
            </a:pPr>
            <a:r>
              <a:rPr lang="en-US" sz="2400" dirty="0"/>
              <a:t>Flattening</a:t>
            </a:r>
          </a:p>
          <a:p>
            <a:pPr marL="342900" indent="-342900">
              <a:buFont typeface="Wingdings" pitchFamily="2" charset="2"/>
              <a:buChar char="v"/>
            </a:pPr>
            <a:r>
              <a:rPr lang="en-US" sz="2400" dirty="0"/>
              <a:t>Fully </a:t>
            </a:r>
            <a:r>
              <a:rPr lang="en-US" sz="2400" dirty="0" smtClean="0"/>
              <a:t>Connected Layers</a:t>
            </a:r>
            <a:r>
              <a:rPr lang="en-US" sz="2400" dirty="0"/>
              <a:t> </a:t>
            </a:r>
            <a:endParaRPr lang="en-US" sz="2400" dirty="0" smtClean="0"/>
          </a:p>
          <a:p>
            <a:pPr marL="342900" indent="-342900">
              <a:buFont typeface="Wingdings" pitchFamily="2" charset="2"/>
              <a:buChar char="v"/>
            </a:pPr>
            <a:r>
              <a:rPr lang="en-US" sz="2400" dirty="0" smtClean="0"/>
              <a:t>Regularization Techniques</a:t>
            </a:r>
          </a:p>
          <a:p>
            <a:pPr marL="342900" indent="-342900">
              <a:buFont typeface="Wingdings" pitchFamily="2" charset="2"/>
              <a:buChar char="v"/>
            </a:pPr>
            <a:r>
              <a:rPr lang="en-US" sz="2400" dirty="0" smtClean="0"/>
              <a:t>Model Compilation</a:t>
            </a:r>
          </a:p>
          <a:p>
            <a:pPr marL="342900" indent="-342900">
              <a:buFont typeface="Wingdings" pitchFamily="2" charset="2"/>
              <a:buChar char="v"/>
            </a:pPr>
            <a:r>
              <a:rPr lang="en-US" sz="2400" dirty="0" smtClean="0"/>
              <a:t>Model </a:t>
            </a:r>
            <a:r>
              <a:rPr lang="en-US" sz="2400" dirty="0"/>
              <a:t>Training and </a:t>
            </a:r>
            <a:r>
              <a:rPr lang="en-US" sz="2400" dirty="0" smtClean="0"/>
              <a:t>Evaluation</a:t>
            </a:r>
          </a:p>
          <a:p>
            <a:pPr marL="342900" indent="-342900">
              <a:buFont typeface="Wingdings" pitchFamily="2" charset="2"/>
              <a:buChar char="v"/>
            </a:pPr>
            <a:r>
              <a:rPr lang="en-US" sz="2400" dirty="0" smtClean="0"/>
              <a:t>Fine-Tuning</a:t>
            </a:r>
            <a:endParaRPr lang="en-US" sz="2400" dirty="0"/>
          </a:p>
          <a:p>
            <a:pPr marL="285750" indent="-285750">
              <a:buFont typeface="Wingdings" pitchFamily="2" charset="2"/>
              <a:buChar char="§"/>
            </a:pPr>
            <a:endParaRPr lang="en-IN"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423</Words>
  <Application>Microsoft Office PowerPoint</Application>
  <PresentationFormat>Custom</PresentationFormat>
  <Paragraphs>79</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Sowmiya Sree G Reg.no : 730321104052 NM id : au730321104052 Degree : B.E - CSE Year : III College name : Builders Engineering College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G.Sowmiya Sree Reg.no: 730321104052 NM id: au730321104052 Degree: B.E - CSE Year: III College name: Builders Engineering College</dc:title>
  <dc:creator>student</dc:creator>
  <cp:lastModifiedBy>student</cp:lastModifiedBy>
  <cp:revision>9</cp:revision>
  <dcterms:created xsi:type="dcterms:W3CDTF">2024-04-03T04:35:28Z</dcterms:created>
  <dcterms:modified xsi:type="dcterms:W3CDTF">2024-04-05T10:07:19Z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