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Kanit Light" pitchFamily="2" charset="-34"/>
      <p:regular r:id="rId13"/>
    </p:embeddedFont>
    <p:embeddedFont>
      <p:font typeface="Martel Sans"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BAF7DE5F-969A-A743-B180-C02ED0DB4AD7}" type="datetimeFigureOut">
              <a:rPr lang="en-US" smtClean="0"/>
              <a:t>12/28/2024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39BE89A-7043-A24E-8F34-5D8CFBDE0BED}" type="slidenum">
              <a:rPr lang="en-US" smtClean="0"/>
              <a:t>‹#›</a:t>
            </a:fld>
            <a:endParaRPr lang="en-US"/>
          </a:p>
        </p:txBody>
      </p:sp>
    </p:spTree>
    <p:extLst>
      <p:ext uri="{BB962C8B-B14F-4D97-AF65-F5344CB8AC3E}">
        <p14:creationId xmlns:p14="http://schemas.microsoft.com/office/powerpoint/2010/main" val="10354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37066"/>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37066"/>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37066"/>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37066"/>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43706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0.xml" /><Relationship Id="rId1" Type="http://schemas.openxmlformats.org/officeDocument/2006/relationships/slideLayout" Target="../slideLayouts/slideLayout11.xml"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8" Type="http://schemas.openxmlformats.org/officeDocument/2006/relationships/image" Target="../media/image3.jpe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notesSlide" Target="../notesSlides/notesSlide6.xml" /><Relationship Id="rId1" Type="http://schemas.openxmlformats.org/officeDocument/2006/relationships/slideLayout" Target="../slideLayouts/slideLayout7.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8.xml" /><Relationship Id="rId1" Type="http://schemas.openxmlformats.org/officeDocument/2006/relationships/slideLayout" Target="../slideLayouts/slideLayout9.xml" /><Relationship Id="rId6" Type="http://schemas.openxmlformats.org/officeDocument/2006/relationships/image" Target="../media/image14.jpeg" /><Relationship Id="rId5" Type="http://schemas.openxmlformats.org/officeDocument/2006/relationships/image" Target="../media/image13.png" /><Relationship Id="rId4" Type="http://schemas.openxmlformats.org/officeDocument/2006/relationships/image" Target="../media/image12.png" /></Relationships>
</file>

<file path=ppt/slides/_rels/slide9.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3.jpeg" /><Relationship Id="rId2" Type="http://schemas.openxmlformats.org/officeDocument/2006/relationships/notesSlide" Target="../notesSlides/notesSlide9.xml" /><Relationship Id="rId1" Type="http://schemas.openxmlformats.org/officeDocument/2006/relationships/slideLayout" Target="../slideLayouts/slideLayout10.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793790" y="2373987"/>
            <a:ext cx="11691223" cy="708779"/>
          </a:xfrm>
          <a:prstGeom prst="rect">
            <a:avLst/>
          </a:prstGeom>
          <a:noFill/>
          <a:ln/>
        </p:spPr>
        <p:txBody>
          <a:bodyPr wrap="none" lIns="0" tIns="0" rIns="0" bIns="0" rtlCol="0" anchor="t"/>
          <a:lstStyle/>
          <a:p>
            <a:pPr marL="0" indent="0">
              <a:lnSpc>
                <a:spcPts val="5550"/>
              </a:lnSpc>
              <a:buNone/>
            </a:pPr>
            <a:r>
              <a:rPr lang="en-US" sz="4450" dirty="0">
                <a:solidFill>
                  <a:srgbClr val="FFA44F"/>
                </a:solidFill>
                <a:latin typeface="Kanit Light" pitchFamily="34" charset="0"/>
                <a:ea typeface="Kanit Light" pitchFamily="34" charset="-122"/>
                <a:cs typeface="Kanit Light" pitchFamily="34" charset="-120"/>
              </a:rPr>
              <a:t>Track My Class:</a:t>
            </a:r>
            <a:r>
              <a:rPr lang="en-US" sz="4450" dirty="0">
                <a:solidFill>
                  <a:srgbClr val="FFFFFF"/>
                </a:solidFill>
                <a:latin typeface="Kanit Light" pitchFamily="34" charset="0"/>
                <a:ea typeface="Kanit Light" pitchFamily="34" charset="-122"/>
                <a:cs typeface="Kanit Light" pitchFamily="34" charset="-120"/>
              </a:rPr>
              <a:t> Streamlining your class Queries</a:t>
            </a:r>
            <a:endParaRPr lang="en-US" sz="4450" dirty="0"/>
          </a:p>
        </p:txBody>
      </p:sp>
      <p:sp>
        <p:nvSpPr>
          <p:cNvPr id="5" name="Text 2"/>
          <p:cNvSpPr/>
          <p:nvPr/>
        </p:nvSpPr>
        <p:spPr>
          <a:xfrm>
            <a:off x="793790" y="342292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FFFFFF"/>
                </a:solidFill>
                <a:latin typeface="Martel Sans" pitchFamily="34" charset="0"/>
                <a:ea typeface="Martel Sans" pitchFamily="34" charset="-122"/>
                <a:cs typeface="Martel Sans" pitchFamily="34" charset="-120"/>
              </a:rPr>
              <a:t>A comprehensive Student Database Management System designed for universities and educational institutions, "Track My Class" simplifies academic data management and enhances communication.</a:t>
            </a:r>
            <a:endParaRPr lang="en-US" sz="1750" dirty="0"/>
          </a:p>
        </p:txBody>
      </p:sp>
      <p:sp>
        <p:nvSpPr>
          <p:cNvPr id="6" name="Text 3"/>
          <p:cNvSpPr/>
          <p:nvPr/>
        </p:nvSpPr>
        <p:spPr>
          <a:xfrm>
            <a:off x="793790" y="4403884"/>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FFFFFF"/>
                </a:solidFill>
                <a:latin typeface="Martel Sans" pitchFamily="34" charset="0"/>
                <a:ea typeface="Martel Sans" pitchFamily="34" charset="-122"/>
                <a:cs typeface="Martel Sans" pitchFamily="34" charset="-120"/>
              </a:rPr>
              <a:t>"</a:t>
            </a:r>
            <a:r>
              <a:rPr lang="en-US" sz="1750" b="1" dirty="0">
                <a:solidFill>
                  <a:srgbClr val="FFFFFF"/>
                </a:solidFill>
                <a:latin typeface="Martel Sans" pitchFamily="34" charset="0"/>
                <a:ea typeface="Martel Sans" pitchFamily="34" charset="-122"/>
                <a:cs typeface="Martel Sans" pitchFamily="34" charset="-120"/>
              </a:rPr>
              <a:t>Track My Class</a:t>
            </a:r>
            <a:r>
              <a:rPr lang="en-US" sz="1750" dirty="0">
                <a:solidFill>
                  <a:srgbClr val="FFFFFF"/>
                </a:solidFill>
                <a:latin typeface="Martel Sans" pitchFamily="34" charset="0"/>
                <a:ea typeface="Martel Sans" pitchFamily="34" charset="-122"/>
                <a:cs typeface="Martel Sans" pitchFamily="34" charset="-120"/>
              </a:rPr>
              <a:t>" is a Student Database Management System (SDMS) developed using </a:t>
            </a:r>
            <a:r>
              <a:rPr lang="en-US" sz="1750" b="1" dirty="0">
                <a:solidFill>
                  <a:srgbClr val="FFFFFF"/>
                </a:solidFill>
                <a:latin typeface="Martel Sans" pitchFamily="34" charset="0"/>
                <a:ea typeface="Martel Sans" pitchFamily="34" charset="-122"/>
                <a:cs typeface="Martel Sans" pitchFamily="34" charset="-120"/>
              </a:rPr>
              <a:t>Flask</a:t>
            </a:r>
            <a:r>
              <a:rPr lang="en-US" sz="1750" dirty="0">
                <a:solidFill>
                  <a:srgbClr val="FFFFFF"/>
                </a:solidFill>
                <a:latin typeface="Martel Sans" pitchFamily="34" charset="0"/>
                <a:ea typeface="Martel Sans" pitchFamily="34" charset="-122"/>
                <a:cs typeface="Martel Sans" pitchFamily="34" charset="-120"/>
              </a:rPr>
              <a:t>, a lightweight </a:t>
            </a:r>
            <a:r>
              <a:rPr lang="en-US" sz="1750" b="1" dirty="0">
                <a:solidFill>
                  <a:srgbClr val="FFFFFF"/>
                </a:solidFill>
                <a:latin typeface="Martel Sans" pitchFamily="34" charset="0"/>
                <a:ea typeface="Martel Sans" pitchFamily="34" charset="-122"/>
                <a:cs typeface="Martel Sans" pitchFamily="34" charset="-120"/>
              </a:rPr>
              <a:t>Python</a:t>
            </a:r>
            <a:r>
              <a:rPr lang="en-US" sz="1750" dirty="0">
                <a:solidFill>
                  <a:srgbClr val="FFFFFF"/>
                </a:solidFill>
                <a:latin typeface="Martel Sans" pitchFamily="34" charset="0"/>
                <a:ea typeface="Martel Sans" pitchFamily="34" charset="-122"/>
                <a:cs typeface="Martel Sans" pitchFamily="34" charset="-120"/>
              </a:rPr>
              <a:t> web framework, and </a:t>
            </a:r>
            <a:r>
              <a:rPr lang="en-US" sz="1750" b="1" dirty="0">
                <a:solidFill>
                  <a:srgbClr val="FFFFFF"/>
                </a:solidFill>
                <a:latin typeface="Martel Sans" pitchFamily="34" charset="0"/>
                <a:ea typeface="Martel Sans" pitchFamily="34" charset="-122"/>
                <a:cs typeface="Martel Sans" pitchFamily="34" charset="-120"/>
              </a:rPr>
              <a:t>MySQL</a:t>
            </a:r>
            <a:r>
              <a:rPr lang="en-US" sz="1750" dirty="0">
                <a:solidFill>
                  <a:srgbClr val="FFFFFF"/>
                </a:solidFill>
                <a:latin typeface="Martel Sans" pitchFamily="34" charset="0"/>
                <a:ea typeface="Martel Sans" pitchFamily="34" charset="-122"/>
                <a:cs typeface="Martel Sans" pitchFamily="34" charset="-120"/>
              </a:rPr>
              <a:t>, a robust relational database management system. This system is designed to manage and streamline various aspects of student and academic information, including student profiles, class schedules, attendance tracking, and grade management</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84271"/>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Conclusion: Streamlining Education</a:t>
            </a:r>
            <a:endParaRPr lang="en-US" sz="4450" dirty="0"/>
          </a:p>
        </p:txBody>
      </p:sp>
      <p:sp>
        <p:nvSpPr>
          <p:cNvPr id="4" name="Text 1"/>
          <p:cNvSpPr/>
          <p:nvPr/>
        </p:nvSpPr>
        <p:spPr>
          <a:xfrm>
            <a:off x="6280190" y="3541990"/>
            <a:ext cx="7556421" cy="290322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Track My Class is a comprehensive solution for managing student information, attendance, and grades in a classroom or educational setting. Using Flask for the backend and MySQL for the database ensures that the system is scalable, secure, and efficient. This system provides a user-friendly interface for students, teachers, and administrators to interact with and manage academic data, helping to streamline educational administration and improve overall student tracking and performance monitoring.</a:t>
            </a:r>
            <a:endParaRPr lang="en-US" sz="1750" dirty="0"/>
          </a:p>
        </p:txBody>
      </p:sp>
      <p:pic>
        <p:nvPicPr>
          <p:cNvPr id="5" name="Picture 4">
            <a:extLst>
              <a:ext uri="{FF2B5EF4-FFF2-40B4-BE49-F238E27FC236}">
                <a16:creationId xmlns:a16="http://schemas.microsoft.com/office/drawing/2014/main" id="{2A17B56C-8223-FBBA-9117-107EEC68AFFB}"/>
              </a:ext>
            </a:extLst>
          </p:cNvPr>
          <p:cNvPicPr>
            <a:picLocks noChangeAspect="1"/>
          </p:cNvPicPr>
          <p:nvPr/>
        </p:nvPicPr>
        <p:blipFill>
          <a:blip r:embed="rId4"/>
          <a:stretch>
            <a:fillRect/>
          </a:stretch>
        </p:blipFill>
        <p:spPr>
          <a:xfrm>
            <a:off x="10917848" y="7717448"/>
            <a:ext cx="3686175" cy="5121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Abstract</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72D45"/>
                </a:solidFill>
                <a:latin typeface="Kanit Light" pitchFamily="34" charset="0"/>
                <a:ea typeface="Kanit Light" pitchFamily="34" charset="-122"/>
                <a:cs typeface="Kanit Light" pitchFamily="34" charset="-120"/>
              </a:rPr>
              <a:t>Streamlining Data</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Track My Class, a Student Database Management System (SDMS), simplifies academic information management. It uses Flask for a lightweight web application and MySQL for a robust relational database.</a:t>
            </a:r>
            <a:endParaRPr lang="en-US" sz="1750" dirty="0"/>
          </a:p>
        </p:txBody>
      </p:sp>
      <p:sp>
        <p:nvSpPr>
          <p:cNvPr id="5" name="Text 3"/>
          <p:cNvSpPr/>
          <p:nvPr/>
        </p:nvSpPr>
        <p:spPr>
          <a:xfrm>
            <a:off x="7599521" y="3634264"/>
            <a:ext cx="3286006" cy="354330"/>
          </a:xfrm>
          <a:prstGeom prst="rect">
            <a:avLst/>
          </a:prstGeom>
          <a:noFill/>
          <a:ln/>
        </p:spPr>
        <p:txBody>
          <a:bodyPr wrap="none" lIns="0" tIns="0" rIns="0" bIns="0" rtlCol="0" anchor="t"/>
          <a:lstStyle/>
          <a:p>
            <a:pPr marL="0" indent="0">
              <a:lnSpc>
                <a:spcPts val="2750"/>
              </a:lnSpc>
              <a:buNone/>
            </a:pPr>
            <a:r>
              <a:rPr lang="en-US" sz="2200" dirty="0">
                <a:solidFill>
                  <a:srgbClr val="272D45"/>
                </a:solidFill>
                <a:latin typeface="Kanit Light" pitchFamily="34" charset="0"/>
                <a:ea typeface="Kanit Light" pitchFamily="34" charset="-122"/>
                <a:cs typeface="Kanit Light" pitchFamily="34" charset="-120"/>
              </a:rPr>
              <a:t>Enhanced Communication</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The system provides a central platform for managing student profiles, course enrollment, attendance, and grades, improving communication between students, faculty, and administrators.</a:t>
            </a:r>
            <a:endParaRPr lang="en-US" sz="1750" dirty="0"/>
          </a:p>
        </p:txBody>
      </p:sp>
      <p:pic>
        <p:nvPicPr>
          <p:cNvPr id="7" name="Picture 6">
            <a:extLst>
              <a:ext uri="{FF2B5EF4-FFF2-40B4-BE49-F238E27FC236}">
                <a16:creationId xmlns:a16="http://schemas.microsoft.com/office/drawing/2014/main" id="{82D7DC14-8A8E-45FF-723B-189E941B4D2E}"/>
              </a:ext>
            </a:extLst>
          </p:cNvPr>
          <p:cNvPicPr>
            <a:picLocks noChangeAspect="1"/>
          </p:cNvPicPr>
          <p:nvPr/>
        </p:nvPicPr>
        <p:blipFill>
          <a:blip r:embed="rId3"/>
          <a:stretch>
            <a:fillRect/>
          </a:stretch>
        </p:blipFill>
        <p:spPr>
          <a:xfrm>
            <a:off x="10944225" y="6877050"/>
            <a:ext cx="3686175" cy="1352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1755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Requirements</a:t>
            </a:r>
            <a:endParaRPr lang="en-US" sz="4450" dirty="0"/>
          </a:p>
        </p:txBody>
      </p:sp>
      <p:sp>
        <p:nvSpPr>
          <p:cNvPr id="3" name="Text 1"/>
          <p:cNvSpPr/>
          <p:nvPr/>
        </p:nvSpPr>
        <p:spPr>
          <a:xfrm>
            <a:off x="793790" y="2693313"/>
            <a:ext cx="2903458" cy="354330"/>
          </a:xfrm>
          <a:prstGeom prst="rect">
            <a:avLst/>
          </a:prstGeom>
          <a:noFill/>
          <a:ln/>
        </p:spPr>
        <p:txBody>
          <a:bodyPr wrap="none" lIns="0" tIns="0" rIns="0" bIns="0" rtlCol="0" anchor="t"/>
          <a:lstStyle/>
          <a:p>
            <a:pPr marL="0" indent="0">
              <a:lnSpc>
                <a:spcPts val="2750"/>
              </a:lnSpc>
              <a:buNone/>
            </a:pPr>
            <a:r>
              <a:rPr lang="en-US" sz="2200" dirty="0">
                <a:solidFill>
                  <a:srgbClr val="1F7135"/>
                </a:solidFill>
                <a:latin typeface="Kanit Light" pitchFamily="34" charset="0"/>
                <a:ea typeface="Kanit Light" pitchFamily="34" charset="-122"/>
                <a:cs typeface="Kanit Light" pitchFamily="34" charset="-120"/>
              </a:rPr>
              <a:t>Software Requirements</a:t>
            </a:r>
            <a:endParaRPr lang="en-US" sz="2200" dirty="0"/>
          </a:p>
        </p:txBody>
      </p:sp>
      <p:sp>
        <p:nvSpPr>
          <p:cNvPr id="4" name="Text 2"/>
          <p:cNvSpPr/>
          <p:nvPr/>
        </p:nvSpPr>
        <p:spPr>
          <a:xfrm>
            <a:off x="793790" y="327445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Operating System: Windows 11 Pro</a:t>
            </a:r>
            <a:endParaRPr lang="en-US" sz="1750" dirty="0"/>
          </a:p>
        </p:txBody>
      </p:sp>
      <p:sp>
        <p:nvSpPr>
          <p:cNvPr id="5" name="Text 3"/>
          <p:cNvSpPr/>
          <p:nvPr/>
        </p:nvSpPr>
        <p:spPr>
          <a:xfrm>
            <a:off x="793790" y="371665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Front End: HTML, CSS, JavaScript, Bootstrap</a:t>
            </a:r>
            <a:endParaRPr lang="en-US" sz="1750" dirty="0"/>
          </a:p>
        </p:txBody>
      </p:sp>
      <p:sp>
        <p:nvSpPr>
          <p:cNvPr id="6" name="Text 4"/>
          <p:cNvSpPr/>
          <p:nvPr/>
        </p:nvSpPr>
        <p:spPr>
          <a:xfrm>
            <a:off x="793790"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Back End: Python</a:t>
            </a:r>
            <a:endParaRPr lang="en-US" sz="1750" dirty="0"/>
          </a:p>
        </p:txBody>
      </p:sp>
      <p:sp>
        <p:nvSpPr>
          <p:cNvPr id="7" name="Text 5"/>
          <p:cNvSpPr/>
          <p:nvPr/>
        </p:nvSpPr>
        <p:spPr>
          <a:xfrm>
            <a:off x="793790"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Framework: Flask</a:t>
            </a:r>
            <a:endParaRPr lang="en-US" sz="1750" dirty="0"/>
          </a:p>
        </p:txBody>
      </p:sp>
      <p:sp>
        <p:nvSpPr>
          <p:cNvPr id="8" name="Text 6"/>
          <p:cNvSpPr/>
          <p:nvPr/>
        </p:nvSpPr>
        <p:spPr>
          <a:xfrm>
            <a:off x="793790"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Database: MySQL</a:t>
            </a:r>
            <a:endParaRPr lang="en-US" sz="1750" dirty="0"/>
          </a:p>
        </p:txBody>
      </p:sp>
      <p:sp>
        <p:nvSpPr>
          <p:cNvPr id="9" name="Text 7"/>
          <p:cNvSpPr/>
          <p:nvPr/>
        </p:nvSpPr>
        <p:spPr>
          <a:xfrm>
            <a:off x="793790"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Server: Local Server</a:t>
            </a:r>
            <a:endParaRPr lang="en-US" sz="1750" dirty="0"/>
          </a:p>
        </p:txBody>
      </p:sp>
      <p:sp>
        <p:nvSpPr>
          <p:cNvPr id="10" name="Text 8"/>
          <p:cNvSpPr/>
          <p:nvPr/>
        </p:nvSpPr>
        <p:spPr>
          <a:xfrm>
            <a:off x="793790" y="592764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IDE: PyCharm</a:t>
            </a:r>
            <a:endParaRPr lang="en-US" sz="1750" dirty="0"/>
          </a:p>
        </p:txBody>
      </p:sp>
      <p:sp>
        <p:nvSpPr>
          <p:cNvPr id="11" name="Text 9"/>
          <p:cNvSpPr/>
          <p:nvPr/>
        </p:nvSpPr>
        <p:spPr>
          <a:xfrm>
            <a:off x="793790" y="636984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System type: 64-bit operating system</a:t>
            </a:r>
            <a:endParaRPr lang="en-US" sz="1750" dirty="0"/>
          </a:p>
        </p:txBody>
      </p:sp>
      <p:sp>
        <p:nvSpPr>
          <p:cNvPr id="12" name="Text 10"/>
          <p:cNvSpPr/>
          <p:nvPr/>
        </p:nvSpPr>
        <p:spPr>
          <a:xfrm>
            <a:off x="7599521" y="2693313"/>
            <a:ext cx="2981087" cy="354330"/>
          </a:xfrm>
          <a:prstGeom prst="rect">
            <a:avLst/>
          </a:prstGeom>
          <a:noFill/>
          <a:ln/>
        </p:spPr>
        <p:txBody>
          <a:bodyPr wrap="none" lIns="0" tIns="0" rIns="0" bIns="0" rtlCol="0" anchor="t"/>
          <a:lstStyle/>
          <a:p>
            <a:pPr marL="0" indent="0">
              <a:lnSpc>
                <a:spcPts val="2750"/>
              </a:lnSpc>
              <a:buNone/>
            </a:pPr>
            <a:r>
              <a:rPr lang="en-US" sz="2200" dirty="0">
                <a:solidFill>
                  <a:srgbClr val="1F7135"/>
                </a:solidFill>
                <a:latin typeface="Kanit Light" pitchFamily="34" charset="0"/>
                <a:ea typeface="Kanit Light" pitchFamily="34" charset="-122"/>
                <a:cs typeface="Kanit Light" pitchFamily="34" charset="-120"/>
              </a:rPr>
              <a:t>Hardware Requirements</a:t>
            </a:r>
            <a:endParaRPr lang="en-US" sz="2200" dirty="0"/>
          </a:p>
        </p:txBody>
      </p:sp>
      <p:sp>
        <p:nvSpPr>
          <p:cNvPr id="13" name="Text 11"/>
          <p:cNvSpPr/>
          <p:nvPr/>
        </p:nvSpPr>
        <p:spPr>
          <a:xfrm>
            <a:off x="7599521" y="327445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System: PC/Laptop</a:t>
            </a:r>
            <a:endParaRPr lang="en-US" sz="1750" dirty="0"/>
          </a:p>
        </p:txBody>
      </p:sp>
      <p:sp>
        <p:nvSpPr>
          <p:cNvPr id="14" name="Text 12"/>
          <p:cNvSpPr/>
          <p:nvPr/>
        </p:nvSpPr>
        <p:spPr>
          <a:xfrm>
            <a:off x="7599521" y="371665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Processor: Intel Core i3 / Intel Core i7</a:t>
            </a:r>
            <a:endParaRPr lang="en-US" sz="1750" dirty="0"/>
          </a:p>
        </p:txBody>
      </p:sp>
      <p:sp>
        <p:nvSpPr>
          <p:cNvPr id="15" name="Text 13"/>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RAM: 8.00 GB / 16.00 GB</a:t>
            </a:r>
            <a:endParaRPr lang="en-US" sz="1750" dirty="0"/>
          </a:p>
        </p:txBody>
      </p:sp>
      <p:sp>
        <p:nvSpPr>
          <p:cNvPr id="16" name="Text 14"/>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Hard disk: SSD</a:t>
            </a:r>
            <a:endParaRPr lang="en-US" sz="1750" dirty="0"/>
          </a:p>
        </p:txBody>
      </p:sp>
      <p:sp>
        <p:nvSpPr>
          <p:cNvPr id="17" name="Text 15"/>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Keyboard: Standard USB keyboard</a:t>
            </a:r>
            <a:endParaRPr lang="en-US" sz="1750" dirty="0"/>
          </a:p>
        </p:txBody>
      </p:sp>
      <p:sp>
        <p:nvSpPr>
          <p:cNvPr id="18" name="Text 16"/>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Mouse: USB mouse, Track pad</a:t>
            </a:r>
            <a:endParaRPr lang="en-US" sz="1750" dirty="0"/>
          </a:p>
        </p:txBody>
      </p:sp>
      <p:sp>
        <p:nvSpPr>
          <p:cNvPr id="19" name="Text 17"/>
          <p:cNvSpPr/>
          <p:nvPr/>
        </p:nvSpPr>
        <p:spPr>
          <a:xfrm>
            <a:off x="7599521" y="592764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Speaker: Hight -quality speaker</a:t>
            </a:r>
            <a:endParaRPr lang="en-US" sz="1750" dirty="0"/>
          </a:p>
        </p:txBody>
      </p:sp>
      <p:sp>
        <p:nvSpPr>
          <p:cNvPr id="20" name="Text 18"/>
          <p:cNvSpPr/>
          <p:nvPr/>
        </p:nvSpPr>
        <p:spPr>
          <a:xfrm>
            <a:off x="7599521" y="636984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Graphics card: NVIDIA GeForce GTX 1660</a:t>
            </a:r>
            <a:endParaRPr lang="en-US" sz="1750" dirty="0"/>
          </a:p>
        </p:txBody>
      </p:sp>
      <p:pic>
        <p:nvPicPr>
          <p:cNvPr id="21" name="Picture 20">
            <a:extLst>
              <a:ext uri="{FF2B5EF4-FFF2-40B4-BE49-F238E27FC236}">
                <a16:creationId xmlns:a16="http://schemas.microsoft.com/office/drawing/2014/main" id="{09152E47-0AD5-C543-22F5-4257A220692A}"/>
              </a:ext>
            </a:extLst>
          </p:cNvPr>
          <p:cNvPicPr>
            <a:picLocks noChangeAspect="1"/>
          </p:cNvPicPr>
          <p:nvPr/>
        </p:nvPicPr>
        <p:blipFill>
          <a:blip r:embed="rId3"/>
          <a:stretch>
            <a:fillRect/>
          </a:stretch>
        </p:blipFill>
        <p:spPr>
          <a:xfrm>
            <a:off x="10944225" y="6877050"/>
            <a:ext cx="3686175" cy="135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98232"/>
            <a:ext cx="7690485" cy="708779"/>
          </a:xfrm>
          <a:prstGeom prst="rect">
            <a:avLst/>
          </a:prstGeom>
          <a:noFill/>
          <a:ln/>
        </p:spPr>
        <p:txBody>
          <a:bodyPr wrap="non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Introduction: About the Project</a:t>
            </a:r>
            <a:endParaRPr lang="en-US" sz="4450" dirty="0"/>
          </a:p>
        </p:txBody>
      </p:sp>
      <p:sp>
        <p:nvSpPr>
          <p:cNvPr id="3" name="Shape 1"/>
          <p:cNvSpPr/>
          <p:nvPr/>
        </p:nvSpPr>
        <p:spPr>
          <a:xfrm>
            <a:off x="793790" y="2402324"/>
            <a:ext cx="396835" cy="396835"/>
          </a:xfrm>
          <a:prstGeom prst="roundRect">
            <a:avLst>
              <a:gd name="adj" fmla="val 24007"/>
            </a:avLst>
          </a:prstGeom>
          <a:solidFill>
            <a:srgbClr val="DFECE9"/>
          </a:solidFill>
          <a:ln w="7620">
            <a:solidFill>
              <a:srgbClr val="C5D2CF"/>
            </a:solidFill>
            <a:prstDash val="solid"/>
          </a:ln>
        </p:spPr>
      </p:sp>
      <p:sp>
        <p:nvSpPr>
          <p:cNvPr id="4" name="Text 2"/>
          <p:cNvSpPr/>
          <p:nvPr/>
        </p:nvSpPr>
        <p:spPr>
          <a:xfrm>
            <a:off x="1417439" y="2402324"/>
            <a:ext cx="3572708" cy="708660"/>
          </a:xfrm>
          <a:prstGeom prst="rect">
            <a:avLst/>
          </a:prstGeom>
          <a:noFill/>
          <a:ln/>
        </p:spPr>
        <p:txBody>
          <a:bodyPr wrap="squar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Comprehensive Management</a:t>
            </a:r>
            <a:endParaRPr lang="en-US" sz="2200" dirty="0"/>
          </a:p>
        </p:txBody>
      </p:sp>
      <p:sp>
        <p:nvSpPr>
          <p:cNvPr id="5" name="Text 3"/>
          <p:cNvSpPr/>
          <p:nvPr/>
        </p:nvSpPr>
        <p:spPr>
          <a:xfrm>
            <a:off x="1417439" y="3247073"/>
            <a:ext cx="3572708" cy="1814513"/>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Track My Class is a comprehensive SDMS designed to manage key aspects of academic administration for educational institutions.</a:t>
            </a:r>
            <a:endParaRPr lang="en-US" sz="1750" dirty="0"/>
          </a:p>
        </p:txBody>
      </p:sp>
      <p:sp>
        <p:nvSpPr>
          <p:cNvPr id="6" name="Shape 4"/>
          <p:cNvSpPr/>
          <p:nvPr/>
        </p:nvSpPr>
        <p:spPr>
          <a:xfrm>
            <a:off x="5216962" y="2402324"/>
            <a:ext cx="396835" cy="396835"/>
          </a:xfrm>
          <a:prstGeom prst="roundRect">
            <a:avLst>
              <a:gd name="adj" fmla="val 24007"/>
            </a:avLst>
          </a:prstGeom>
          <a:solidFill>
            <a:srgbClr val="DFECE9"/>
          </a:solidFill>
          <a:ln w="7620">
            <a:solidFill>
              <a:srgbClr val="C5D2CF"/>
            </a:solidFill>
            <a:prstDash val="solid"/>
          </a:ln>
        </p:spPr>
      </p:sp>
      <p:sp>
        <p:nvSpPr>
          <p:cNvPr id="7" name="Text 5"/>
          <p:cNvSpPr/>
          <p:nvPr/>
        </p:nvSpPr>
        <p:spPr>
          <a:xfrm>
            <a:off x="5840611" y="24023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Automated Tasks</a:t>
            </a:r>
            <a:endParaRPr lang="en-US" sz="2200" dirty="0"/>
          </a:p>
        </p:txBody>
      </p:sp>
      <p:sp>
        <p:nvSpPr>
          <p:cNvPr id="8" name="Text 6"/>
          <p:cNvSpPr/>
          <p:nvPr/>
        </p:nvSpPr>
        <p:spPr>
          <a:xfrm>
            <a:off x="5840611" y="2892743"/>
            <a:ext cx="3572708" cy="1814513"/>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The project aims to automate and simplify administrative tasks, reducing the burden on staff and improving data accuracy and accessibility.</a:t>
            </a:r>
            <a:endParaRPr lang="en-US" sz="1750" dirty="0"/>
          </a:p>
        </p:txBody>
      </p:sp>
      <p:sp>
        <p:nvSpPr>
          <p:cNvPr id="9" name="Shape 7"/>
          <p:cNvSpPr/>
          <p:nvPr/>
        </p:nvSpPr>
        <p:spPr>
          <a:xfrm>
            <a:off x="9640133" y="2402324"/>
            <a:ext cx="396835" cy="396835"/>
          </a:xfrm>
          <a:prstGeom prst="roundRect">
            <a:avLst>
              <a:gd name="adj" fmla="val 24007"/>
            </a:avLst>
          </a:prstGeom>
          <a:solidFill>
            <a:srgbClr val="DFECE9"/>
          </a:solidFill>
          <a:ln w="7620">
            <a:solidFill>
              <a:srgbClr val="C5D2CF"/>
            </a:solidFill>
            <a:prstDash val="solid"/>
          </a:ln>
        </p:spPr>
      </p:sp>
      <p:sp>
        <p:nvSpPr>
          <p:cNvPr id="10" name="Text 8"/>
          <p:cNvSpPr/>
          <p:nvPr/>
        </p:nvSpPr>
        <p:spPr>
          <a:xfrm>
            <a:off x="10263783" y="24023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Real-Time Updates</a:t>
            </a:r>
            <a:endParaRPr lang="en-US" sz="2200" dirty="0"/>
          </a:p>
        </p:txBody>
      </p:sp>
      <p:sp>
        <p:nvSpPr>
          <p:cNvPr id="11" name="Text 9"/>
          <p:cNvSpPr/>
          <p:nvPr/>
        </p:nvSpPr>
        <p:spPr>
          <a:xfrm>
            <a:off x="10263783" y="2892743"/>
            <a:ext cx="3572708" cy="2540318"/>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The system enables students to create and manage personal profiles, view their academic records, enroll in courses, track attendance, and access real-time updates on grades and assignments.</a:t>
            </a:r>
            <a:endParaRPr lang="en-US" sz="1750" dirty="0"/>
          </a:p>
        </p:txBody>
      </p:sp>
      <p:sp>
        <p:nvSpPr>
          <p:cNvPr id="12" name="Shape 10"/>
          <p:cNvSpPr/>
          <p:nvPr/>
        </p:nvSpPr>
        <p:spPr>
          <a:xfrm>
            <a:off x="793790" y="5915025"/>
            <a:ext cx="396835" cy="396835"/>
          </a:xfrm>
          <a:prstGeom prst="roundRect">
            <a:avLst>
              <a:gd name="adj" fmla="val 24007"/>
            </a:avLst>
          </a:prstGeom>
          <a:solidFill>
            <a:srgbClr val="DFECE9"/>
          </a:solidFill>
          <a:ln w="7620">
            <a:solidFill>
              <a:srgbClr val="C5D2CF"/>
            </a:solidFill>
            <a:prstDash val="solid"/>
          </a:ln>
        </p:spPr>
      </p:sp>
      <p:sp>
        <p:nvSpPr>
          <p:cNvPr id="13" name="Text 11"/>
          <p:cNvSpPr/>
          <p:nvPr/>
        </p:nvSpPr>
        <p:spPr>
          <a:xfrm>
            <a:off x="1417439" y="591502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Advanced Reporting</a:t>
            </a:r>
            <a:endParaRPr lang="en-US" sz="2200" dirty="0"/>
          </a:p>
        </p:txBody>
      </p:sp>
      <p:sp>
        <p:nvSpPr>
          <p:cNvPr id="14" name="Text 12"/>
          <p:cNvSpPr/>
          <p:nvPr/>
        </p:nvSpPr>
        <p:spPr>
          <a:xfrm>
            <a:off x="1417439" y="6405443"/>
            <a:ext cx="12419171" cy="725805"/>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Administrators can access comprehensive data, including student records and performance analytics, through advanced reporting features.</a:t>
            </a:r>
            <a:endParaRPr lang="en-US" sz="1750" dirty="0"/>
          </a:p>
        </p:txBody>
      </p:sp>
      <p:pic>
        <p:nvPicPr>
          <p:cNvPr id="15" name="Picture 14">
            <a:extLst>
              <a:ext uri="{FF2B5EF4-FFF2-40B4-BE49-F238E27FC236}">
                <a16:creationId xmlns:a16="http://schemas.microsoft.com/office/drawing/2014/main" id="{2DB03DC3-BB51-9D29-E59D-62C39F267040}"/>
              </a:ext>
            </a:extLst>
          </p:cNvPr>
          <p:cNvPicPr>
            <a:picLocks noChangeAspect="1"/>
          </p:cNvPicPr>
          <p:nvPr/>
        </p:nvPicPr>
        <p:blipFill>
          <a:blip r:embed="rId3"/>
          <a:stretch>
            <a:fillRect/>
          </a:stretch>
        </p:blipFill>
        <p:spPr>
          <a:xfrm flipV="1">
            <a:off x="11759922" y="7131248"/>
            <a:ext cx="2870478" cy="1053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09293"/>
            <a:ext cx="12633365" cy="708779"/>
          </a:xfrm>
          <a:prstGeom prst="rect">
            <a:avLst/>
          </a:prstGeom>
          <a:noFill/>
          <a:ln/>
        </p:spPr>
        <p:txBody>
          <a:bodyPr wrap="non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Existing System: Challenges of Traditional Methods</a:t>
            </a:r>
            <a:endParaRPr lang="en-US" sz="4450" dirty="0"/>
          </a:p>
        </p:txBody>
      </p:sp>
      <p:sp>
        <p:nvSpPr>
          <p:cNvPr id="3" name="Shape 1"/>
          <p:cNvSpPr/>
          <p:nvPr/>
        </p:nvSpPr>
        <p:spPr>
          <a:xfrm>
            <a:off x="793790" y="2171700"/>
            <a:ext cx="6408063" cy="2410897"/>
          </a:xfrm>
          <a:prstGeom prst="roundRect">
            <a:avLst>
              <a:gd name="adj" fmla="val 3952"/>
            </a:avLst>
          </a:prstGeom>
          <a:solidFill>
            <a:srgbClr val="DFECE9"/>
          </a:solidFill>
          <a:ln w="7620">
            <a:solidFill>
              <a:srgbClr val="C5D2CF"/>
            </a:solidFill>
            <a:prstDash val="solid"/>
          </a:ln>
        </p:spPr>
      </p:sp>
      <p:sp>
        <p:nvSpPr>
          <p:cNvPr id="4" name="Text 2"/>
          <p:cNvSpPr/>
          <p:nvPr/>
        </p:nvSpPr>
        <p:spPr>
          <a:xfrm>
            <a:off x="1028224" y="2406134"/>
            <a:ext cx="2917388"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Manual Record Keeping</a:t>
            </a:r>
            <a:endParaRPr lang="en-US" sz="2200" dirty="0"/>
          </a:p>
        </p:txBody>
      </p:sp>
      <p:sp>
        <p:nvSpPr>
          <p:cNvPr id="5" name="Text 3"/>
          <p:cNvSpPr/>
          <p:nvPr/>
        </p:nvSpPr>
        <p:spPr>
          <a:xfrm>
            <a:off x="1028224" y="289655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Paper records or spreadsheets are prone to human errors, data loss, and inefficiencies. Handling large volumes of data manually is time-consuming and error-prone.</a:t>
            </a:r>
            <a:endParaRPr lang="en-US" sz="1750" dirty="0"/>
          </a:p>
        </p:txBody>
      </p:sp>
      <p:sp>
        <p:nvSpPr>
          <p:cNvPr id="6" name="Shape 4"/>
          <p:cNvSpPr/>
          <p:nvPr/>
        </p:nvSpPr>
        <p:spPr>
          <a:xfrm>
            <a:off x="7428667" y="2171700"/>
            <a:ext cx="6408063" cy="2410897"/>
          </a:xfrm>
          <a:prstGeom prst="roundRect">
            <a:avLst>
              <a:gd name="adj" fmla="val 3952"/>
            </a:avLst>
          </a:prstGeom>
          <a:solidFill>
            <a:srgbClr val="DFECE9"/>
          </a:solidFill>
          <a:ln w="7620">
            <a:solidFill>
              <a:srgbClr val="C5D2CF"/>
            </a:solidFill>
            <a:prstDash val="solid"/>
          </a:ln>
        </p:spPr>
      </p:sp>
      <p:sp>
        <p:nvSpPr>
          <p:cNvPr id="7" name="Text 5"/>
          <p:cNvSpPr/>
          <p:nvPr/>
        </p:nvSpPr>
        <p:spPr>
          <a:xfrm>
            <a:off x="7663101" y="2406134"/>
            <a:ext cx="3681293"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Disjointed Software Solutions</a:t>
            </a:r>
            <a:endParaRPr lang="en-US" sz="2200" dirty="0"/>
          </a:p>
        </p:txBody>
      </p:sp>
      <p:sp>
        <p:nvSpPr>
          <p:cNvPr id="8" name="Text 6"/>
          <p:cNvSpPr/>
          <p:nvPr/>
        </p:nvSpPr>
        <p:spPr>
          <a:xfrm>
            <a:off x="7663101" y="289655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Using multiple disconnected software tools leads to inconsistent data, data duplication, and confusion about which software holds the most up-to-date information.</a:t>
            </a:r>
            <a:endParaRPr lang="en-US" sz="1750" dirty="0"/>
          </a:p>
        </p:txBody>
      </p:sp>
      <p:sp>
        <p:nvSpPr>
          <p:cNvPr id="9" name="Shape 7"/>
          <p:cNvSpPr/>
          <p:nvPr/>
        </p:nvSpPr>
        <p:spPr>
          <a:xfrm>
            <a:off x="793790" y="4809411"/>
            <a:ext cx="6408063" cy="2410897"/>
          </a:xfrm>
          <a:prstGeom prst="roundRect">
            <a:avLst>
              <a:gd name="adj" fmla="val 3952"/>
            </a:avLst>
          </a:prstGeom>
          <a:solidFill>
            <a:srgbClr val="DFECE9"/>
          </a:solidFill>
          <a:ln w="7620">
            <a:solidFill>
              <a:srgbClr val="C5D2CF"/>
            </a:solidFill>
            <a:prstDash val="solid"/>
          </a:ln>
        </p:spPr>
      </p:sp>
      <p:sp>
        <p:nvSpPr>
          <p:cNvPr id="10" name="Text 8"/>
          <p:cNvSpPr/>
          <p:nvPr/>
        </p:nvSpPr>
        <p:spPr>
          <a:xfrm>
            <a:off x="1028224" y="5043845"/>
            <a:ext cx="3483769"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Limited Access and Security</a:t>
            </a:r>
            <a:endParaRPr lang="en-US" sz="2200" dirty="0"/>
          </a:p>
        </p:txBody>
      </p:sp>
      <p:sp>
        <p:nvSpPr>
          <p:cNvPr id="11" name="Text 9"/>
          <p:cNvSpPr/>
          <p:nvPr/>
        </p:nvSpPr>
        <p:spPr>
          <a:xfrm>
            <a:off x="1028224" y="553426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Existing systems may lack proper security measures, leaving sensitive student data vulnerable to unauthorized access or misuse. Access to student data is often limited, creating communication barriers.</a:t>
            </a:r>
            <a:endParaRPr lang="en-US" sz="1750" dirty="0"/>
          </a:p>
        </p:txBody>
      </p:sp>
      <p:sp>
        <p:nvSpPr>
          <p:cNvPr id="12" name="Shape 10"/>
          <p:cNvSpPr/>
          <p:nvPr/>
        </p:nvSpPr>
        <p:spPr>
          <a:xfrm>
            <a:off x="7428667" y="4809411"/>
            <a:ext cx="6408063" cy="2410897"/>
          </a:xfrm>
          <a:prstGeom prst="roundRect">
            <a:avLst>
              <a:gd name="adj" fmla="val 3952"/>
            </a:avLst>
          </a:prstGeom>
          <a:solidFill>
            <a:srgbClr val="DFECE9"/>
          </a:solidFill>
          <a:ln w="7620">
            <a:solidFill>
              <a:srgbClr val="C5D2CF"/>
            </a:solidFill>
            <a:prstDash val="solid"/>
          </a:ln>
        </p:spPr>
      </p:sp>
      <p:sp>
        <p:nvSpPr>
          <p:cNvPr id="13" name="Text 11"/>
          <p:cNvSpPr/>
          <p:nvPr/>
        </p:nvSpPr>
        <p:spPr>
          <a:xfrm>
            <a:off x="7663101" y="5043845"/>
            <a:ext cx="3377803" cy="354330"/>
          </a:xfrm>
          <a:prstGeom prst="rect">
            <a:avLst/>
          </a:prstGeom>
          <a:noFill/>
          <a:ln/>
        </p:spPr>
        <p:txBody>
          <a:bodyPr wrap="none" lIns="0" tIns="0" rIns="0" bIns="0" rtlCol="0" anchor="t"/>
          <a:lstStyle/>
          <a:p>
            <a:pPr marL="0" indent="0">
              <a:lnSpc>
                <a:spcPts val="2750"/>
              </a:lnSpc>
              <a:buNone/>
            </a:pPr>
            <a:r>
              <a:rPr lang="en-US" sz="2200" dirty="0">
                <a:solidFill>
                  <a:srgbClr val="2C3249"/>
                </a:solidFill>
                <a:latin typeface="Kanit Light" pitchFamily="34" charset="0"/>
                <a:ea typeface="Kanit Light" pitchFamily="34" charset="-122"/>
                <a:cs typeface="Kanit Light" pitchFamily="34" charset="-120"/>
              </a:rPr>
              <a:t>Lack of Real-Time Updates</a:t>
            </a:r>
            <a:endParaRPr lang="en-US" sz="2200" dirty="0"/>
          </a:p>
        </p:txBody>
      </p:sp>
      <p:sp>
        <p:nvSpPr>
          <p:cNvPr id="14" name="Text 12"/>
          <p:cNvSpPr/>
          <p:nvPr/>
        </p:nvSpPr>
        <p:spPr>
          <a:xfrm>
            <a:off x="7663101" y="5534263"/>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2C3249"/>
                </a:solidFill>
                <a:latin typeface="Martel Sans" pitchFamily="34" charset="0"/>
                <a:ea typeface="Martel Sans" pitchFamily="34" charset="-122"/>
                <a:cs typeface="Martel Sans" pitchFamily="34" charset="-120"/>
              </a:rPr>
              <a:t>The absence of real-time updates on academic progress or attendance can lead to delays in academic decision-making and feedback, resulting in students falling behind without timely interventions.</a:t>
            </a:r>
            <a:endParaRPr lang="en-US" sz="1750" dirty="0"/>
          </a:p>
        </p:txBody>
      </p:sp>
      <p:pic>
        <p:nvPicPr>
          <p:cNvPr id="15" name="Picture 14">
            <a:extLst>
              <a:ext uri="{FF2B5EF4-FFF2-40B4-BE49-F238E27FC236}">
                <a16:creationId xmlns:a16="http://schemas.microsoft.com/office/drawing/2014/main" id="{51A33868-541B-70A5-1B5C-AA1F1F1412E1}"/>
              </a:ext>
            </a:extLst>
          </p:cNvPr>
          <p:cNvPicPr>
            <a:picLocks noChangeAspect="1"/>
          </p:cNvPicPr>
          <p:nvPr/>
        </p:nvPicPr>
        <p:blipFill>
          <a:blip r:embed="rId3"/>
          <a:stretch>
            <a:fillRect/>
          </a:stretch>
        </p:blipFill>
        <p:spPr>
          <a:xfrm>
            <a:off x="10934700" y="7591425"/>
            <a:ext cx="3695700" cy="638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430673" y="608648"/>
            <a:ext cx="8311991" cy="690205"/>
          </a:xfrm>
          <a:prstGeom prst="rect">
            <a:avLst/>
          </a:prstGeom>
          <a:noFill/>
          <a:ln/>
        </p:spPr>
        <p:txBody>
          <a:bodyPr wrap="none" lIns="0" tIns="0" rIns="0" bIns="0" rtlCol="0" anchor="t"/>
          <a:lstStyle/>
          <a:p>
            <a:pPr marL="0" indent="0">
              <a:lnSpc>
                <a:spcPts val="5400"/>
              </a:lnSpc>
              <a:buNone/>
            </a:pPr>
            <a:r>
              <a:rPr lang="en-US" sz="4300" dirty="0">
                <a:solidFill>
                  <a:srgbClr val="437066"/>
                </a:solidFill>
                <a:latin typeface="Kanit Light" pitchFamily="34" charset="0"/>
                <a:ea typeface="Kanit Light" pitchFamily="34" charset="-122"/>
                <a:cs typeface="Kanit Light" pitchFamily="34" charset="-120"/>
              </a:rPr>
              <a:t>Proposed System: </a:t>
            </a:r>
            <a:r>
              <a:rPr lang="en-US" sz="4300" dirty="0">
                <a:solidFill>
                  <a:srgbClr val="FFA44F"/>
                </a:solidFill>
                <a:latin typeface="Kanit Light" pitchFamily="34" charset="0"/>
                <a:ea typeface="Kanit Light" pitchFamily="34" charset="-122"/>
                <a:cs typeface="Kanit Light" pitchFamily="34" charset="-120"/>
              </a:rPr>
              <a:t>"Track My Class"</a:t>
            </a:r>
            <a:endParaRPr lang="en-US" sz="4300" dirty="0"/>
          </a:p>
        </p:txBody>
      </p:sp>
      <p:pic>
        <p:nvPicPr>
          <p:cNvPr id="4" name="Image 1" descr="preencoded.png"/>
          <p:cNvPicPr>
            <a:picLocks noChangeAspect="1"/>
          </p:cNvPicPr>
          <p:nvPr/>
        </p:nvPicPr>
        <p:blipFill>
          <a:blip r:embed="rId4"/>
          <a:stretch>
            <a:fillRect/>
          </a:stretch>
        </p:blipFill>
        <p:spPr>
          <a:xfrm>
            <a:off x="4430673" y="1630085"/>
            <a:ext cx="552212" cy="552212"/>
          </a:xfrm>
          <a:prstGeom prst="rect">
            <a:avLst/>
          </a:prstGeom>
        </p:spPr>
      </p:pic>
      <p:sp>
        <p:nvSpPr>
          <p:cNvPr id="5" name="Text 1"/>
          <p:cNvSpPr/>
          <p:nvPr/>
        </p:nvSpPr>
        <p:spPr>
          <a:xfrm>
            <a:off x="4430673" y="2403158"/>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C3249"/>
                </a:solidFill>
                <a:latin typeface="Kanit Light" pitchFamily="34" charset="0"/>
                <a:ea typeface="Kanit Light" pitchFamily="34" charset="-122"/>
                <a:cs typeface="Kanit Light" pitchFamily="34" charset="-120"/>
              </a:rPr>
              <a:t>Student Registration</a:t>
            </a:r>
            <a:endParaRPr lang="en-US" sz="2150" dirty="0"/>
          </a:p>
        </p:txBody>
      </p:sp>
      <p:sp>
        <p:nvSpPr>
          <p:cNvPr id="6" name="Text 2"/>
          <p:cNvSpPr/>
          <p:nvPr/>
        </p:nvSpPr>
        <p:spPr>
          <a:xfrm>
            <a:off x="4430673" y="2880717"/>
            <a:ext cx="4547711" cy="706755"/>
          </a:xfrm>
          <a:prstGeom prst="rect">
            <a:avLst/>
          </a:prstGeom>
          <a:noFill/>
          <a:ln/>
        </p:spPr>
        <p:txBody>
          <a:bodyPr wrap="square" lIns="0" tIns="0" rIns="0" bIns="0" rtlCol="0" anchor="t"/>
          <a:lstStyle/>
          <a:p>
            <a:pPr marL="0" indent="0" algn="l">
              <a:lnSpc>
                <a:spcPts val="2750"/>
              </a:lnSpc>
              <a:buNone/>
            </a:pPr>
            <a:r>
              <a:rPr lang="en-US" sz="1700" dirty="0">
                <a:solidFill>
                  <a:srgbClr val="2C3249"/>
                </a:solidFill>
                <a:latin typeface="Martel Sans" pitchFamily="34" charset="0"/>
                <a:ea typeface="Martel Sans" pitchFamily="34" charset="-122"/>
                <a:cs typeface="Martel Sans" pitchFamily="34" charset="-120"/>
              </a:rPr>
              <a:t>New students can register with personal details and manage their profiles.</a:t>
            </a:r>
            <a:endParaRPr lang="en-US" sz="1700" dirty="0"/>
          </a:p>
        </p:txBody>
      </p:sp>
      <p:pic>
        <p:nvPicPr>
          <p:cNvPr id="7" name="Image 2" descr="preencoded.png"/>
          <p:cNvPicPr>
            <a:picLocks noChangeAspect="1"/>
          </p:cNvPicPr>
          <p:nvPr/>
        </p:nvPicPr>
        <p:blipFill>
          <a:blip r:embed="rId5"/>
          <a:stretch>
            <a:fillRect/>
          </a:stretch>
        </p:blipFill>
        <p:spPr>
          <a:xfrm>
            <a:off x="9309616" y="1630085"/>
            <a:ext cx="552212" cy="552212"/>
          </a:xfrm>
          <a:prstGeom prst="rect">
            <a:avLst/>
          </a:prstGeom>
        </p:spPr>
      </p:pic>
      <p:sp>
        <p:nvSpPr>
          <p:cNvPr id="8" name="Text 3"/>
          <p:cNvSpPr/>
          <p:nvPr/>
        </p:nvSpPr>
        <p:spPr>
          <a:xfrm>
            <a:off x="9309616" y="2403158"/>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C3249"/>
                </a:solidFill>
                <a:latin typeface="Kanit Light" pitchFamily="34" charset="0"/>
                <a:ea typeface="Kanit Light" pitchFamily="34" charset="-122"/>
                <a:cs typeface="Kanit Light" pitchFamily="34" charset="-120"/>
              </a:rPr>
              <a:t>Course Management</a:t>
            </a:r>
            <a:endParaRPr lang="en-US" sz="2150" dirty="0"/>
          </a:p>
        </p:txBody>
      </p:sp>
      <p:sp>
        <p:nvSpPr>
          <p:cNvPr id="9" name="Text 4"/>
          <p:cNvSpPr/>
          <p:nvPr/>
        </p:nvSpPr>
        <p:spPr>
          <a:xfrm>
            <a:off x="9309616" y="2880717"/>
            <a:ext cx="4547711" cy="1413510"/>
          </a:xfrm>
          <a:prstGeom prst="rect">
            <a:avLst/>
          </a:prstGeom>
          <a:noFill/>
          <a:ln/>
        </p:spPr>
        <p:txBody>
          <a:bodyPr wrap="square" lIns="0" tIns="0" rIns="0" bIns="0" rtlCol="0" anchor="t"/>
          <a:lstStyle/>
          <a:p>
            <a:pPr marL="0" indent="0" algn="l">
              <a:lnSpc>
                <a:spcPts val="2750"/>
              </a:lnSpc>
              <a:buNone/>
            </a:pPr>
            <a:r>
              <a:rPr lang="en-US" sz="1700" dirty="0">
                <a:solidFill>
                  <a:srgbClr val="2C3249"/>
                </a:solidFill>
                <a:latin typeface="Martel Sans" pitchFamily="34" charset="0"/>
                <a:ea typeface="Martel Sans" pitchFamily="34" charset="-122"/>
                <a:cs typeface="Martel Sans" pitchFamily="34" charset="-120"/>
              </a:rPr>
              <a:t>Teachers and administrators can create, update, and delete courses. Each course will have associated details like course name, instructor, and syllabus.</a:t>
            </a:r>
            <a:endParaRPr lang="en-US" sz="1700" dirty="0"/>
          </a:p>
        </p:txBody>
      </p:sp>
      <p:pic>
        <p:nvPicPr>
          <p:cNvPr id="10" name="Image 3" descr="preencoded.png"/>
          <p:cNvPicPr>
            <a:picLocks noChangeAspect="1"/>
          </p:cNvPicPr>
          <p:nvPr/>
        </p:nvPicPr>
        <p:blipFill>
          <a:blip r:embed="rId6"/>
          <a:stretch>
            <a:fillRect/>
          </a:stretch>
        </p:blipFill>
        <p:spPr>
          <a:xfrm>
            <a:off x="4430673" y="4956810"/>
            <a:ext cx="552212" cy="552212"/>
          </a:xfrm>
          <a:prstGeom prst="rect">
            <a:avLst/>
          </a:prstGeom>
        </p:spPr>
      </p:pic>
      <p:sp>
        <p:nvSpPr>
          <p:cNvPr id="11" name="Text 5"/>
          <p:cNvSpPr/>
          <p:nvPr/>
        </p:nvSpPr>
        <p:spPr>
          <a:xfrm>
            <a:off x="4430673" y="5729883"/>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C3249"/>
                </a:solidFill>
                <a:latin typeface="Kanit Light" pitchFamily="34" charset="0"/>
                <a:ea typeface="Kanit Light" pitchFamily="34" charset="-122"/>
                <a:cs typeface="Kanit Light" pitchFamily="34" charset="-120"/>
              </a:rPr>
              <a:t>Attendance Tracking</a:t>
            </a:r>
            <a:endParaRPr lang="en-US" sz="2150" dirty="0"/>
          </a:p>
        </p:txBody>
      </p:sp>
      <p:sp>
        <p:nvSpPr>
          <p:cNvPr id="12" name="Text 6"/>
          <p:cNvSpPr/>
          <p:nvPr/>
        </p:nvSpPr>
        <p:spPr>
          <a:xfrm>
            <a:off x="4430673" y="6207443"/>
            <a:ext cx="4547711" cy="1413510"/>
          </a:xfrm>
          <a:prstGeom prst="rect">
            <a:avLst/>
          </a:prstGeom>
          <a:noFill/>
          <a:ln/>
        </p:spPr>
        <p:txBody>
          <a:bodyPr wrap="square" lIns="0" tIns="0" rIns="0" bIns="0" rtlCol="0" anchor="t"/>
          <a:lstStyle/>
          <a:p>
            <a:pPr marL="0" indent="0" algn="l">
              <a:lnSpc>
                <a:spcPts val="2750"/>
              </a:lnSpc>
              <a:buNone/>
            </a:pPr>
            <a:r>
              <a:rPr lang="en-US" sz="1700" dirty="0">
                <a:solidFill>
                  <a:srgbClr val="2C3249"/>
                </a:solidFill>
                <a:latin typeface="Martel Sans" pitchFamily="34" charset="0"/>
                <a:ea typeface="Martel Sans" pitchFamily="34" charset="-122"/>
                <a:cs typeface="Martel Sans" pitchFamily="34" charset="-120"/>
              </a:rPr>
              <a:t>Administrators and teachers can track student attendance for each course, with options to mark attendance for individual classes.</a:t>
            </a:r>
            <a:endParaRPr lang="en-US" sz="1700" dirty="0"/>
          </a:p>
        </p:txBody>
      </p:sp>
      <p:pic>
        <p:nvPicPr>
          <p:cNvPr id="13" name="Image 4" descr="preencoded.png"/>
          <p:cNvPicPr>
            <a:picLocks noChangeAspect="1"/>
          </p:cNvPicPr>
          <p:nvPr/>
        </p:nvPicPr>
        <p:blipFill>
          <a:blip r:embed="rId7"/>
          <a:stretch>
            <a:fillRect/>
          </a:stretch>
        </p:blipFill>
        <p:spPr>
          <a:xfrm>
            <a:off x="9309616" y="4956810"/>
            <a:ext cx="552212" cy="552212"/>
          </a:xfrm>
          <a:prstGeom prst="rect">
            <a:avLst/>
          </a:prstGeom>
        </p:spPr>
      </p:pic>
      <p:sp>
        <p:nvSpPr>
          <p:cNvPr id="14" name="Text 7"/>
          <p:cNvSpPr/>
          <p:nvPr/>
        </p:nvSpPr>
        <p:spPr>
          <a:xfrm>
            <a:off x="9309616" y="5729883"/>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C3249"/>
                </a:solidFill>
                <a:latin typeface="Kanit Light" pitchFamily="34" charset="0"/>
                <a:ea typeface="Kanit Light" pitchFamily="34" charset="-122"/>
                <a:cs typeface="Kanit Light" pitchFamily="34" charset="-120"/>
              </a:rPr>
              <a:t>Grade Management</a:t>
            </a:r>
            <a:endParaRPr lang="en-US" sz="2150" dirty="0"/>
          </a:p>
        </p:txBody>
      </p:sp>
      <p:sp>
        <p:nvSpPr>
          <p:cNvPr id="15" name="Text 8"/>
          <p:cNvSpPr/>
          <p:nvPr/>
        </p:nvSpPr>
        <p:spPr>
          <a:xfrm>
            <a:off x="9309616" y="6207443"/>
            <a:ext cx="4547711" cy="706755"/>
          </a:xfrm>
          <a:prstGeom prst="rect">
            <a:avLst/>
          </a:prstGeom>
          <a:noFill/>
          <a:ln/>
        </p:spPr>
        <p:txBody>
          <a:bodyPr wrap="square" lIns="0" tIns="0" rIns="0" bIns="0" rtlCol="0" anchor="t"/>
          <a:lstStyle/>
          <a:p>
            <a:pPr marL="0" indent="0" algn="l">
              <a:lnSpc>
                <a:spcPts val="2750"/>
              </a:lnSpc>
              <a:buNone/>
            </a:pPr>
            <a:r>
              <a:rPr lang="en-US" sz="1700" dirty="0">
                <a:solidFill>
                  <a:srgbClr val="2C3249"/>
                </a:solidFill>
                <a:latin typeface="Martel Sans" pitchFamily="34" charset="0"/>
                <a:ea typeface="Martel Sans" pitchFamily="34" charset="-122"/>
                <a:cs typeface="Martel Sans" pitchFamily="34" charset="-120"/>
              </a:rPr>
              <a:t>Teachers can assign grades and marks for each student in their respective courses.</a:t>
            </a:r>
            <a:endParaRPr lang="en-US" sz="1700" dirty="0"/>
          </a:p>
        </p:txBody>
      </p:sp>
      <p:pic>
        <p:nvPicPr>
          <p:cNvPr id="16" name="Picture 15">
            <a:extLst>
              <a:ext uri="{FF2B5EF4-FFF2-40B4-BE49-F238E27FC236}">
                <a16:creationId xmlns:a16="http://schemas.microsoft.com/office/drawing/2014/main" id="{0B8615DD-93A5-FF51-F8C9-F566B63455AE}"/>
              </a:ext>
            </a:extLst>
          </p:cNvPr>
          <p:cNvPicPr>
            <a:picLocks noChangeAspect="1"/>
          </p:cNvPicPr>
          <p:nvPr/>
        </p:nvPicPr>
        <p:blipFill>
          <a:blip r:embed="rId8"/>
          <a:stretch>
            <a:fillRect/>
          </a:stretch>
        </p:blipFill>
        <p:spPr>
          <a:xfrm>
            <a:off x="10899576" y="7553325"/>
            <a:ext cx="3686175" cy="67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00445" y="550307"/>
            <a:ext cx="5003483" cy="625316"/>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Kanit Light" pitchFamily="34" charset="0"/>
                <a:ea typeface="Kanit Light" pitchFamily="34" charset="-122"/>
                <a:cs typeface="Kanit Light" pitchFamily="34" charset="-120"/>
              </a:rPr>
              <a:t>System Workflow</a:t>
            </a:r>
            <a:endParaRPr lang="en-US" sz="3900" dirty="0"/>
          </a:p>
        </p:txBody>
      </p:sp>
      <p:sp>
        <p:nvSpPr>
          <p:cNvPr id="3" name="Shape 1"/>
          <p:cNvSpPr/>
          <p:nvPr/>
        </p:nvSpPr>
        <p:spPr>
          <a:xfrm>
            <a:off x="7303770" y="1575792"/>
            <a:ext cx="22860" cy="6103739"/>
          </a:xfrm>
          <a:prstGeom prst="roundRect">
            <a:avLst>
              <a:gd name="adj" fmla="val 367716"/>
            </a:avLst>
          </a:prstGeom>
          <a:solidFill>
            <a:srgbClr val="C5D2CF"/>
          </a:solidFill>
          <a:ln/>
        </p:spPr>
      </p:sp>
      <p:sp>
        <p:nvSpPr>
          <p:cNvPr id="4" name="Shape 2"/>
          <p:cNvSpPr/>
          <p:nvPr/>
        </p:nvSpPr>
        <p:spPr>
          <a:xfrm>
            <a:off x="6412468" y="2014657"/>
            <a:ext cx="700445" cy="22860"/>
          </a:xfrm>
          <a:prstGeom prst="roundRect">
            <a:avLst>
              <a:gd name="adj" fmla="val 367716"/>
            </a:avLst>
          </a:prstGeom>
          <a:solidFill>
            <a:srgbClr val="C5D2CF"/>
          </a:solidFill>
          <a:ln/>
        </p:spPr>
      </p:sp>
      <p:sp>
        <p:nvSpPr>
          <p:cNvPr id="5" name="Shape 3"/>
          <p:cNvSpPr/>
          <p:nvPr/>
        </p:nvSpPr>
        <p:spPr>
          <a:xfrm>
            <a:off x="7090053" y="1800939"/>
            <a:ext cx="450294" cy="450294"/>
          </a:xfrm>
          <a:prstGeom prst="roundRect">
            <a:avLst>
              <a:gd name="adj" fmla="val 18668"/>
            </a:avLst>
          </a:prstGeom>
          <a:solidFill>
            <a:srgbClr val="DFECE9"/>
          </a:solidFill>
          <a:ln w="7620">
            <a:solidFill>
              <a:srgbClr val="C5D2CF"/>
            </a:solidFill>
            <a:prstDash val="solid"/>
          </a:ln>
        </p:spPr>
      </p:sp>
      <p:sp>
        <p:nvSpPr>
          <p:cNvPr id="6" name="Text 4"/>
          <p:cNvSpPr/>
          <p:nvPr/>
        </p:nvSpPr>
        <p:spPr>
          <a:xfrm>
            <a:off x="7269480" y="1875949"/>
            <a:ext cx="91321" cy="300157"/>
          </a:xfrm>
          <a:prstGeom prst="rect">
            <a:avLst/>
          </a:prstGeom>
          <a:noFill/>
          <a:ln/>
        </p:spPr>
        <p:txBody>
          <a:bodyPr wrap="none" lIns="0" tIns="0" rIns="0" bIns="0" rtlCol="0" anchor="t"/>
          <a:lstStyle/>
          <a:p>
            <a:pPr marL="0" indent="0" algn="ctr">
              <a:lnSpc>
                <a:spcPts val="2350"/>
              </a:lnSpc>
              <a:buNone/>
            </a:pPr>
            <a:r>
              <a:rPr lang="en-US" sz="2350" dirty="0">
                <a:solidFill>
                  <a:srgbClr val="000000"/>
                </a:solidFill>
                <a:latin typeface="Kanit Light" pitchFamily="34" charset="0"/>
                <a:ea typeface="Kanit Light" pitchFamily="34" charset="-122"/>
                <a:cs typeface="Kanit Light" pitchFamily="34" charset="-120"/>
              </a:rPr>
              <a:t>1</a:t>
            </a:r>
            <a:endParaRPr lang="en-US" sz="2350" dirty="0"/>
          </a:p>
        </p:txBody>
      </p:sp>
      <p:sp>
        <p:nvSpPr>
          <p:cNvPr id="7" name="Text 5"/>
          <p:cNvSpPr/>
          <p:nvPr/>
        </p:nvSpPr>
        <p:spPr>
          <a:xfrm>
            <a:off x="3712726" y="1775817"/>
            <a:ext cx="2501741" cy="312658"/>
          </a:xfrm>
          <a:prstGeom prst="rect">
            <a:avLst/>
          </a:prstGeom>
          <a:noFill/>
          <a:ln/>
        </p:spPr>
        <p:txBody>
          <a:bodyPr wrap="none" lIns="0" tIns="0" rIns="0" bIns="0" rtlCol="0" anchor="t"/>
          <a:lstStyle/>
          <a:p>
            <a:pPr marL="0" indent="0" algn="r">
              <a:lnSpc>
                <a:spcPts val="2450"/>
              </a:lnSpc>
              <a:buNone/>
            </a:pPr>
            <a:r>
              <a:rPr lang="en-US" sz="1950" dirty="0">
                <a:solidFill>
                  <a:srgbClr val="FFFFFF"/>
                </a:solidFill>
                <a:latin typeface="Kanit Light" pitchFamily="34" charset="0"/>
                <a:ea typeface="Kanit Light" pitchFamily="34" charset="-122"/>
                <a:cs typeface="Kanit Light" pitchFamily="34" charset="-120"/>
              </a:rPr>
              <a:t>User Authentication</a:t>
            </a:r>
            <a:endParaRPr lang="en-US" sz="1950" dirty="0"/>
          </a:p>
        </p:txBody>
      </p:sp>
      <p:sp>
        <p:nvSpPr>
          <p:cNvPr id="8" name="Text 6"/>
          <p:cNvSpPr/>
          <p:nvPr/>
        </p:nvSpPr>
        <p:spPr>
          <a:xfrm>
            <a:off x="700445" y="2208490"/>
            <a:ext cx="5514023" cy="960477"/>
          </a:xfrm>
          <a:prstGeom prst="rect">
            <a:avLst/>
          </a:prstGeom>
          <a:noFill/>
          <a:ln/>
        </p:spPr>
        <p:txBody>
          <a:bodyPr wrap="square" lIns="0" tIns="0" rIns="0" bIns="0" rtlCol="0" anchor="t"/>
          <a:lstStyle/>
          <a:p>
            <a:pPr marL="0" indent="0" algn="r">
              <a:lnSpc>
                <a:spcPts val="2500"/>
              </a:lnSpc>
              <a:buNone/>
            </a:pPr>
            <a:r>
              <a:rPr lang="en-US" sz="1550" dirty="0">
                <a:solidFill>
                  <a:srgbClr val="FFFFFF"/>
                </a:solidFill>
                <a:latin typeface="Martel Sans" pitchFamily="34" charset="0"/>
                <a:ea typeface="Martel Sans" pitchFamily="34" charset="-122"/>
                <a:cs typeface="Martel Sans" pitchFamily="34" charset="-120"/>
              </a:rPr>
              <a:t>Users (Admin, Teacher, Student) will log in using their credentials. Flask-Login manages user sessions and provides secure authentication.</a:t>
            </a:r>
            <a:endParaRPr lang="en-US" sz="1550" dirty="0"/>
          </a:p>
        </p:txBody>
      </p:sp>
      <p:sp>
        <p:nvSpPr>
          <p:cNvPr id="9" name="Shape 7"/>
          <p:cNvSpPr/>
          <p:nvPr/>
        </p:nvSpPr>
        <p:spPr>
          <a:xfrm>
            <a:off x="7517487" y="3015139"/>
            <a:ext cx="700445" cy="22860"/>
          </a:xfrm>
          <a:prstGeom prst="roundRect">
            <a:avLst>
              <a:gd name="adj" fmla="val 367716"/>
            </a:avLst>
          </a:prstGeom>
          <a:solidFill>
            <a:srgbClr val="C5D2CF"/>
          </a:solidFill>
          <a:ln/>
        </p:spPr>
      </p:sp>
      <p:sp>
        <p:nvSpPr>
          <p:cNvPr id="10" name="Shape 8"/>
          <p:cNvSpPr/>
          <p:nvPr/>
        </p:nvSpPr>
        <p:spPr>
          <a:xfrm>
            <a:off x="7090053" y="2801422"/>
            <a:ext cx="450294" cy="450294"/>
          </a:xfrm>
          <a:prstGeom prst="roundRect">
            <a:avLst>
              <a:gd name="adj" fmla="val 18668"/>
            </a:avLst>
          </a:prstGeom>
          <a:solidFill>
            <a:srgbClr val="DFECE9"/>
          </a:solidFill>
          <a:ln w="7620">
            <a:solidFill>
              <a:srgbClr val="C5D2CF"/>
            </a:solidFill>
            <a:prstDash val="solid"/>
          </a:ln>
        </p:spPr>
      </p:sp>
      <p:sp>
        <p:nvSpPr>
          <p:cNvPr id="11" name="Text 9"/>
          <p:cNvSpPr/>
          <p:nvPr/>
        </p:nvSpPr>
        <p:spPr>
          <a:xfrm>
            <a:off x="7239238" y="2876431"/>
            <a:ext cx="151924" cy="300157"/>
          </a:xfrm>
          <a:prstGeom prst="rect">
            <a:avLst/>
          </a:prstGeom>
          <a:noFill/>
          <a:ln/>
        </p:spPr>
        <p:txBody>
          <a:bodyPr wrap="none" lIns="0" tIns="0" rIns="0" bIns="0" rtlCol="0" anchor="t"/>
          <a:lstStyle/>
          <a:p>
            <a:pPr marL="0" indent="0" algn="ctr">
              <a:lnSpc>
                <a:spcPts val="2350"/>
              </a:lnSpc>
              <a:buNone/>
            </a:pPr>
            <a:r>
              <a:rPr lang="en-US" sz="2350" dirty="0">
                <a:solidFill>
                  <a:srgbClr val="000000"/>
                </a:solidFill>
                <a:latin typeface="Kanit Light" pitchFamily="34" charset="0"/>
                <a:ea typeface="Kanit Light" pitchFamily="34" charset="-122"/>
                <a:cs typeface="Kanit Light" pitchFamily="34" charset="-120"/>
              </a:rPr>
              <a:t>2</a:t>
            </a:r>
            <a:endParaRPr lang="en-US" sz="2350" dirty="0"/>
          </a:p>
        </p:txBody>
      </p:sp>
      <p:sp>
        <p:nvSpPr>
          <p:cNvPr id="12" name="Text 10"/>
          <p:cNvSpPr/>
          <p:nvPr/>
        </p:nvSpPr>
        <p:spPr>
          <a:xfrm>
            <a:off x="8415933" y="2776299"/>
            <a:ext cx="2501741" cy="312658"/>
          </a:xfrm>
          <a:prstGeom prst="rect">
            <a:avLst/>
          </a:prstGeom>
          <a:noFill/>
          <a:ln/>
        </p:spPr>
        <p:txBody>
          <a:bodyPr wrap="none" lIns="0" tIns="0" rIns="0" bIns="0" rtlCol="0" anchor="t"/>
          <a:lstStyle/>
          <a:p>
            <a:pPr marL="0" indent="0" algn="l">
              <a:lnSpc>
                <a:spcPts val="2450"/>
              </a:lnSpc>
              <a:buNone/>
            </a:pPr>
            <a:r>
              <a:rPr lang="en-US" sz="1950" dirty="0">
                <a:solidFill>
                  <a:srgbClr val="FFFFFF"/>
                </a:solidFill>
                <a:latin typeface="Kanit Light" pitchFamily="34" charset="0"/>
                <a:ea typeface="Kanit Light" pitchFamily="34" charset="-122"/>
                <a:cs typeface="Kanit Light" pitchFamily="34" charset="-120"/>
              </a:rPr>
              <a:t>Student Registration</a:t>
            </a:r>
            <a:endParaRPr lang="en-US" sz="1950" dirty="0"/>
          </a:p>
        </p:txBody>
      </p:sp>
      <p:sp>
        <p:nvSpPr>
          <p:cNvPr id="13" name="Text 11"/>
          <p:cNvSpPr/>
          <p:nvPr/>
        </p:nvSpPr>
        <p:spPr>
          <a:xfrm>
            <a:off x="8415933" y="3208973"/>
            <a:ext cx="5514023" cy="960477"/>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Martel Sans" pitchFamily="34" charset="0"/>
                <a:ea typeface="Martel Sans" pitchFamily="34" charset="-122"/>
                <a:cs typeface="Martel Sans" pitchFamily="34" charset="-120"/>
              </a:rPr>
              <a:t>Admins will add new students to the system via a registration form. The student's information will be stored in the students table.</a:t>
            </a:r>
            <a:endParaRPr lang="en-US" sz="1550" dirty="0"/>
          </a:p>
        </p:txBody>
      </p:sp>
      <p:sp>
        <p:nvSpPr>
          <p:cNvPr id="14" name="Shape 12"/>
          <p:cNvSpPr/>
          <p:nvPr/>
        </p:nvSpPr>
        <p:spPr>
          <a:xfrm>
            <a:off x="6412468" y="4011692"/>
            <a:ext cx="700445" cy="22860"/>
          </a:xfrm>
          <a:prstGeom prst="roundRect">
            <a:avLst>
              <a:gd name="adj" fmla="val 367716"/>
            </a:avLst>
          </a:prstGeom>
          <a:solidFill>
            <a:srgbClr val="C5D2CF"/>
          </a:solidFill>
          <a:ln/>
        </p:spPr>
      </p:sp>
      <p:sp>
        <p:nvSpPr>
          <p:cNvPr id="15" name="Shape 13"/>
          <p:cNvSpPr/>
          <p:nvPr/>
        </p:nvSpPr>
        <p:spPr>
          <a:xfrm>
            <a:off x="7090053" y="3797975"/>
            <a:ext cx="450294" cy="450294"/>
          </a:xfrm>
          <a:prstGeom prst="roundRect">
            <a:avLst>
              <a:gd name="adj" fmla="val 18668"/>
            </a:avLst>
          </a:prstGeom>
          <a:solidFill>
            <a:srgbClr val="DFECE9"/>
          </a:solidFill>
          <a:ln w="7620">
            <a:solidFill>
              <a:srgbClr val="C5D2CF"/>
            </a:solidFill>
            <a:prstDash val="solid"/>
          </a:ln>
        </p:spPr>
      </p:sp>
      <p:sp>
        <p:nvSpPr>
          <p:cNvPr id="16" name="Text 14"/>
          <p:cNvSpPr/>
          <p:nvPr/>
        </p:nvSpPr>
        <p:spPr>
          <a:xfrm>
            <a:off x="7238048" y="3872984"/>
            <a:ext cx="154305" cy="300157"/>
          </a:xfrm>
          <a:prstGeom prst="rect">
            <a:avLst/>
          </a:prstGeom>
          <a:noFill/>
          <a:ln/>
        </p:spPr>
        <p:txBody>
          <a:bodyPr wrap="none" lIns="0" tIns="0" rIns="0" bIns="0" rtlCol="0" anchor="t"/>
          <a:lstStyle/>
          <a:p>
            <a:pPr marL="0" indent="0" algn="ctr">
              <a:lnSpc>
                <a:spcPts val="2350"/>
              </a:lnSpc>
              <a:buNone/>
            </a:pPr>
            <a:r>
              <a:rPr lang="en-US" sz="2350" dirty="0">
                <a:solidFill>
                  <a:srgbClr val="000000"/>
                </a:solidFill>
                <a:latin typeface="Kanit Light" pitchFamily="34" charset="0"/>
                <a:ea typeface="Kanit Light" pitchFamily="34" charset="-122"/>
                <a:cs typeface="Kanit Light" pitchFamily="34" charset="-120"/>
              </a:rPr>
              <a:t>3</a:t>
            </a:r>
            <a:endParaRPr lang="en-US" sz="2350" dirty="0"/>
          </a:p>
        </p:txBody>
      </p:sp>
      <p:sp>
        <p:nvSpPr>
          <p:cNvPr id="17" name="Text 15"/>
          <p:cNvSpPr/>
          <p:nvPr/>
        </p:nvSpPr>
        <p:spPr>
          <a:xfrm>
            <a:off x="3448526" y="3772852"/>
            <a:ext cx="2765941" cy="312658"/>
          </a:xfrm>
          <a:prstGeom prst="rect">
            <a:avLst/>
          </a:prstGeom>
          <a:noFill/>
          <a:ln/>
        </p:spPr>
        <p:txBody>
          <a:bodyPr wrap="none" lIns="0" tIns="0" rIns="0" bIns="0" rtlCol="0" anchor="t"/>
          <a:lstStyle/>
          <a:p>
            <a:pPr marL="0" indent="0" algn="r">
              <a:lnSpc>
                <a:spcPts val="2450"/>
              </a:lnSpc>
              <a:buNone/>
            </a:pPr>
            <a:r>
              <a:rPr lang="en-US" sz="1950" dirty="0">
                <a:solidFill>
                  <a:srgbClr val="FFFFFF"/>
                </a:solidFill>
                <a:latin typeface="Kanit Light" pitchFamily="34" charset="0"/>
                <a:ea typeface="Kanit Light" pitchFamily="34" charset="-122"/>
                <a:cs typeface="Kanit Light" pitchFamily="34" charset="-120"/>
              </a:rPr>
              <a:t>Attendance Management</a:t>
            </a:r>
            <a:endParaRPr lang="en-US" sz="1950" dirty="0"/>
          </a:p>
        </p:txBody>
      </p:sp>
      <p:sp>
        <p:nvSpPr>
          <p:cNvPr id="18" name="Text 16"/>
          <p:cNvSpPr/>
          <p:nvPr/>
        </p:nvSpPr>
        <p:spPr>
          <a:xfrm>
            <a:off x="700445" y="4205526"/>
            <a:ext cx="5514023" cy="960477"/>
          </a:xfrm>
          <a:prstGeom prst="rect">
            <a:avLst/>
          </a:prstGeom>
          <a:noFill/>
          <a:ln/>
        </p:spPr>
        <p:txBody>
          <a:bodyPr wrap="square" lIns="0" tIns="0" rIns="0" bIns="0" rtlCol="0" anchor="t"/>
          <a:lstStyle/>
          <a:p>
            <a:pPr marL="0" indent="0" algn="r">
              <a:lnSpc>
                <a:spcPts val="2500"/>
              </a:lnSpc>
              <a:buNone/>
            </a:pPr>
            <a:r>
              <a:rPr lang="en-US" sz="1550" dirty="0">
                <a:solidFill>
                  <a:srgbClr val="FFFFFF"/>
                </a:solidFill>
                <a:latin typeface="Martel Sans" pitchFamily="34" charset="0"/>
                <a:ea typeface="Martel Sans" pitchFamily="34" charset="-122"/>
                <a:cs typeface="Martel Sans" pitchFamily="34" charset="-120"/>
              </a:rPr>
              <a:t>Teachers will mark attendance for each class session. The attendance data will be recorded in the attendance table and can be tracked by students and teachers.</a:t>
            </a:r>
            <a:endParaRPr lang="en-US" sz="1550" dirty="0"/>
          </a:p>
        </p:txBody>
      </p:sp>
      <p:sp>
        <p:nvSpPr>
          <p:cNvPr id="19" name="Shape 17"/>
          <p:cNvSpPr/>
          <p:nvPr/>
        </p:nvSpPr>
        <p:spPr>
          <a:xfrm>
            <a:off x="7517487" y="5008364"/>
            <a:ext cx="700445" cy="22860"/>
          </a:xfrm>
          <a:prstGeom prst="roundRect">
            <a:avLst>
              <a:gd name="adj" fmla="val 367716"/>
            </a:avLst>
          </a:prstGeom>
          <a:solidFill>
            <a:srgbClr val="C5D2CF"/>
          </a:solidFill>
          <a:ln/>
        </p:spPr>
      </p:sp>
      <p:sp>
        <p:nvSpPr>
          <p:cNvPr id="20" name="Shape 18"/>
          <p:cNvSpPr/>
          <p:nvPr/>
        </p:nvSpPr>
        <p:spPr>
          <a:xfrm>
            <a:off x="7090053" y="4794647"/>
            <a:ext cx="450294" cy="450294"/>
          </a:xfrm>
          <a:prstGeom prst="roundRect">
            <a:avLst>
              <a:gd name="adj" fmla="val 18668"/>
            </a:avLst>
          </a:prstGeom>
          <a:solidFill>
            <a:srgbClr val="DFECE9"/>
          </a:solidFill>
          <a:ln w="7620">
            <a:solidFill>
              <a:srgbClr val="C5D2CF"/>
            </a:solidFill>
            <a:prstDash val="solid"/>
          </a:ln>
        </p:spPr>
      </p:sp>
      <p:sp>
        <p:nvSpPr>
          <p:cNvPr id="21" name="Text 19"/>
          <p:cNvSpPr/>
          <p:nvPr/>
        </p:nvSpPr>
        <p:spPr>
          <a:xfrm>
            <a:off x="7233999" y="4869656"/>
            <a:ext cx="162401" cy="300157"/>
          </a:xfrm>
          <a:prstGeom prst="rect">
            <a:avLst/>
          </a:prstGeom>
          <a:noFill/>
          <a:ln/>
        </p:spPr>
        <p:txBody>
          <a:bodyPr wrap="none" lIns="0" tIns="0" rIns="0" bIns="0" rtlCol="0" anchor="t"/>
          <a:lstStyle/>
          <a:p>
            <a:pPr marL="0" indent="0" algn="ctr">
              <a:lnSpc>
                <a:spcPts val="2350"/>
              </a:lnSpc>
              <a:buNone/>
            </a:pPr>
            <a:r>
              <a:rPr lang="en-US" sz="2350" dirty="0">
                <a:solidFill>
                  <a:srgbClr val="000000"/>
                </a:solidFill>
                <a:latin typeface="Kanit Light" pitchFamily="34" charset="0"/>
                <a:ea typeface="Kanit Light" pitchFamily="34" charset="-122"/>
                <a:cs typeface="Kanit Light" pitchFamily="34" charset="-120"/>
              </a:rPr>
              <a:t>4</a:t>
            </a:r>
            <a:endParaRPr lang="en-US" sz="2350" dirty="0"/>
          </a:p>
        </p:txBody>
      </p:sp>
      <p:sp>
        <p:nvSpPr>
          <p:cNvPr id="22" name="Text 20"/>
          <p:cNvSpPr/>
          <p:nvPr/>
        </p:nvSpPr>
        <p:spPr>
          <a:xfrm>
            <a:off x="8415933" y="4769525"/>
            <a:ext cx="2501741" cy="312658"/>
          </a:xfrm>
          <a:prstGeom prst="rect">
            <a:avLst/>
          </a:prstGeom>
          <a:noFill/>
          <a:ln/>
        </p:spPr>
        <p:txBody>
          <a:bodyPr wrap="none" lIns="0" tIns="0" rIns="0" bIns="0" rtlCol="0" anchor="t"/>
          <a:lstStyle/>
          <a:p>
            <a:pPr marL="0" indent="0" algn="l">
              <a:lnSpc>
                <a:spcPts val="2450"/>
              </a:lnSpc>
              <a:buNone/>
            </a:pPr>
            <a:r>
              <a:rPr lang="en-US" sz="1950" dirty="0">
                <a:solidFill>
                  <a:srgbClr val="FFFFFF"/>
                </a:solidFill>
                <a:latin typeface="Kanit Light" pitchFamily="34" charset="0"/>
                <a:ea typeface="Kanit Light" pitchFamily="34" charset="-122"/>
                <a:cs typeface="Kanit Light" pitchFamily="34" charset="-120"/>
              </a:rPr>
              <a:t>Grade Management</a:t>
            </a:r>
            <a:endParaRPr lang="en-US" sz="1950" dirty="0"/>
          </a:p>
        </p:txBody>
      </p:sp>
      <p:sp>
        <p:nvSpPr>
          <p:cNvPr id="23" name="Text 21"/>
          <p:cNvSpPr/>
          <p:nvPr/>
        </p:nvSpPr>
        <p:spPr>
          <a:xfrm>
            <a:off x="8415933" y="5202198"/>
            <a:ext cx="5514023" cy="1280636"/>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Martel Sans" pitchFamily="34" charset="0"/>
                <a:ea typeface="Martel Sans" pitchFamily="34" charset="-122"/>
                <a:cs typeface="Martel Sans" pitchFamily="34" charset="-120"/>
              </a:rPr>
              <a:t>Teachers will input grades for students after assignments, tests, or exams. These grades will be stored in the grades table, and students will be able to view their grades through their dashboards.</a:t>
            </a:r>
            <a:endParaRPr lang="en-US" sz="1550" dirty="0"/>
          </a:p>
        </p:txBody>
      </p:sp>
      <p:sp>
        <p:nvSpPr>
          <p:cNvPr id="24" name="Shape 22"/>
          <p:cNvSpPr/>
          <p:nvPr/>
        </p:nvSpPr>
        <p:spPr>
          <a:xfrm>
            <a:off x="6412468" y="6165056"/>
            <a:ext cx="700445" cy="22860"/>
          </a:xfrm>
          <a:prstGeom prst="roundRect">
            <a:avLst>
              <a:gd name="adj" fmla="val 367716"/>
            </a:avLst>
          </a:prstGeom>
          <a:solidFill>
            <a:srgbClr val="C5D2CF"/>
          </a:solidFill>
          <a:ln/>
        </p:spPr>
      </p:sp>
      <p:sp>
        <p:nvSpPr>
          <p:cNvPr id="25" name="Shape 23"/>
          <p:cNvSpPr/>
          <p:nvPr/>
        </p:nvSpPr>
        <p:spPr>
          <a:xfrm>
            <a:off x="7090053" y="5951339"/>
            <a:ext cx="450294" cy="450294"/>
          </a:xfrm>
          <a:prstGeom prst="roundRect">
            <a:avLst>
              <a:gd name="adj" fmla="val 18668"/>
            </a:avLst>
          </a:prstGeom>
          <a:solidFill>
            <a:srgbClr val="DFECE9"/>
          </a:solidFill>
          <a:ln w="7620">
            <a:solidFill>
              <a:srgbClr val="C5D2CF"/>
            </a:solidFill>
            <a:prstDash val="solid"/>
          </a:ln>
        </p:spPr>
      </p:sp>
      <p:sp>
        <p:nvSpPr>
          <p:cNvPr id="26" name="Text 24"/>
          <p:cNvSpPr/>
          <p:nvPr/>
        </p:nvSpPr>
        <p:spPr>
          <a:xfrm>
            <a:off x="7237452" y="6026407"/>
            <a:ext cx="153710" cy="300157"/>
          </a:xfrm>
          <a:prstGeom prst="rect">
            <a:avLst/>
          </a:prstGeom>
          <a:noFill/>
          <a:ln/>
        </p:spPr>
        <p:txBody>
          <a:bodyPr wrap="none" lIns="0" tIns="0" rIns="0" bIns="0" rtlCol="0" anchor="t"/>
          <a:lstStyle/>
          <a:p>
            <a:pPr marL="0" indent="0" algn="ctr">
              <a:lnSpc>
                <a:spcPts val="2350"/>
              </a:lnSpc>
              <a:buNone/>
            </a:pPr>
            <a:r>
              <a:rPr lang="en-US" sz="2350" dirty="0">
                <a:solidFill>
                  <a:srgbClr val="000000"/>
                </a:solidFill>
                <a:latin typeface="Kanit Light" pitchFamily="34" charset="0"/>
                <a:ea typeface="Kanit Light" pitchFamily="34" charset="-122"/>
                <a:cs typeface="Kanit Light" pitchFamily="34" charset="-120"/>
              </a:rPr>
              <a:t>5</a:t>
            </a:r>
            <a:endParaRPr lang="en-US" sz="2350" dirty="0"/>
          </a:p>
        </p:txBody>
      </p:sp>
      <p:sp>
        <p:nvSpPr>
          <p:cNvPr id="27" name="Text 25"/>
          <p:cNvSpPr/>
          <p:nvPr/>
        </p:nvSpPr>
        <p:spPr>
          <a:xfrm>
            <a:off x="3712726" y="5926217"/>
            <a:ext cx="2501741" cy="312658"/>
          </a:xfrm>
          <a:prstGeom prst="rect">
            <a:avLst/>
          </a:prstGeom>
          <a:noFill/>
          <a:ln/>
        </p:spPr>
        <p:txBody>
          <a:bodyPr wrap="none" lIns="0" tIns="0" rIns="0" bIns="0" rtlCol="0" anchor="t"/>
          <a:lstStyle/>
          <a:p>
            <a:pPr marL="0" indent="0" algn="r">
              <a:lnSpc>
                <a:spcPts val="2450"/>
              </a:lnSpc>
              <a:buNone/>
            </a:pPr>
            <a:r>
              <a:rPr lang="en-US" sz="1950" dirty="0">
                <a:solidFill>
                  <a:srgbClr val="FFFFFF"/>
                </a:solidFill>
                <a:latin typeface="Kanit Light" pitchFamily="34" charset="0"/>
                <a:ea typeface="Kanit Light" pitchFamily="34" charset="-122"/>
                <a:cs typeface="Kanit Light" pitchFamily="34" charset="-120"/>
              </a:rPr>
              <a:t>Reports and Analytics</a:t>
            </a:r>
            <a:endParaRPr lang="en-US" sz="1950" dirty="0"/>
          </a:p>
        </p:txBody>
      </p:sp>
      <p:sp>
        <p:nvSpPr>
          <p:cNvPr id="28" name="Text 26"/>
          <p:cNvSpPr/>
          <p:nvPr/>
        </p:nvSpPr>
        <p:spPr>
          <a:xfrm>
            <a:off x="700445" y="6358890"/>
            <a:ext cx="5514023" cy="960477"/>
          </a:xfrm>
          <a:prstGeom prst="rect">
            <a:avLst/>
          </a:prstGeom>
          <a:noFill/>
          <a:ln/>
        </p:spPr>
        <p:txBody>
          <a:bodyPr wrap="square" lIns="0" tIns="0" rIns="0" bIns="0" rtlCol="0" anchor="t"/>
          <a:lstStyle/>
          <a:p>
            <a:pPr marL="0" indent="0" algn="r">
              <a:lnSpc>
                <a:spcPts val="2500"/>
              </a:lnSpc>
              <a:buNone/>
            </a:pPr>
            <a:r>
              <a:rPr lang="en-US" sz="1550" dirty="0">
                <a:solidFill>
                  <a:srgbClr val="FFFFFF"/>
                </a:solidFill>
                <a:latin typeface="Martel Sans" pitchFamily="34" charset="0"/>
                <a:ea typeface="Martel Sans" pitchFamily="34" charset="-122"/>
                <a:cs typeface="Martel Sans" pitchFamily="34" charset="-120"/>
              </a:rPr>
              <a:t>Admins and teachers can generate reports, such as attendance records or grade reports, to analyze student performance.</a:t>
            </a:r>
            <a:endParaRPr lang="en-US" sz="1550" dirty="0"/>
          </a:p>
        </p:txBody>
      </p:sp>
      <p:pic>
        <p:nvPicPr>
          <p:cNvPr id="29" name="Picture 28">
            <a:extLst>
              <a:ext uri="{FF2B5EF4-FFF2-40B4-BE49-F238E27FC236}">
                <a16:creationId xmlns:a16="http://schemas.microsoft.com/office/drawing/2014/main" id="{81DEDC81-CC43-3A9C-9D92-A5DD7166FF5B}"/>
              </a:ext>
            </a:extLst>
          </p:cNvPr>
          <p:cNvPicPr>
            <a:picLocks noChangeAspect="1"/>
          </p:cNvPicPr>
          <p:nvPr/>
        </p:nvPicPr>
        <p:blipFill>
          <a:blip r:embed="rId3"/>
          <a:stretch>
            <a:fillRect/>
          </a:stretch>
        </p:blipFill>
        <p:spPr>
          <a:xfrm>
            <a:off x="11544300" y="7519859"/>
            <a:ext cx="3086100"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516499"/>
            <a:ext cx="6834426" cy="708779"/>
          </a:xfrm>
          <a:prstGeom prst="rect">
            <a:avLst/>
          </a:prstGeom>
          <a:noFill/>
          <a:ln/>
        </p:spPr>
        <p:txBody>
          <a:bodyPr wrap="none" lIns="0" tIns="0" rIns="0" bIns="0" rtlCol="0" anchor="t"/>
          <a:lstStyle/>
          <a:p>
            <a:pPr marL="0" indent="0">
              <a:lnSpc>
                <a:spcPts val="5550"/>
              </a:lnSpc>
              <a:buNone/>
            </a:pPr>
            <a:r>
              <a:rPr lang="en-US" sz="4450" dirty="0">
                <a:solidFill>
                  <a:srgbClr val="437066"/>
                </a:solidFill>
                <a:latin typeface="Kanit Light" pitchFamily="34" charset="0"/>
                <a:ea typeface="Kanit Light" pitchFamily="34" charset="-122"/>
                <a:cs typeface="Kanit Light" pitchFamily="34" charset="-120"/>
              </a:rPr>
              <a:t>User Roles and Permissions</a:t>
            </a:r>
            <a:endParaRPr lang="en-US" sz="4450" dirty="0"/>
          </a:p>
        </p:txBody>
      </p:sp>
      <p:pic>
        <p:nvPicPr>
          <p:cNvPr id="3" name="Image 0" descr="preencoded.png"/>
          <p:cNvPicPr>
            <a:picLocks noChangeAspect="1"/>
          </p:cNvPicPr>
          <p:nvPr/>
        </p:nvPicPr>
        <p:blipFill>
          <a:blip r:embed="rId3"/>
          <a:stretch>
            <a:fillRect/>
          </a:stretch>
        </p:blipFill>
        <p:spPr>
          <a:xfrm>
            <a:off x="2978348" y="2678906"/>
            <a:ext cx="2152055" cy="1306949"/>
          </a:xfrm>
          <a:prstGeom prst="rect">
            <a:avLst/>
          </a:prstGeom>
        </p:spPr>
      </p:pic>
      <p:sp>
        <p:nvSpPr>
          <p:cNvPr id="4" name="Text 1"/>
          <p:cNvSpPr/>
          <p:nvPr/>
        </p:nvSpPr>
        <p:spPr>
          <a:xfrm>
            <a:off x="4011216" y="3267551"/>
            <a:ext cx="86201" cy="453509"/>
          </a:xfrm>
          <a:prstGeom prst="rect">
            <a:avLst/>
          </a:prstGeom>
          <a:noFill/>
          <a:ln/>
        </p:spPr>
        <p:txBody>
          <a:bodyPr wrap="none" lIns="0" tIns="0" rIns="0" bIns="0" rtlCol="0" anchor="t"/>
          <a:lstStyle/>
          <a:p>
            <a:pPr marL="0" indent="0" algn="ctr">
              <a:lnSpc>
                <a:spcPts val="3550"/>
              </a:lnSpc>
              <a:buNone/>
            </a:pPr>
            <a:r>
              <a:rPr lang="en-US" sz="2200" dirty="0">
                <a:solidFill>
                  <a:srgbClr val="2C3249"/>
                </a:solidFill>
                <a:latin typeface="Kanit Light" pitchFamily="34" charset="0"/>
                <a:ea typeface="Kanit Light" pitchFamily="34" charset="-122"/>
                <a:cs typeface="Kanit Light" pitchFamily="34" charset="-120"/>
              </a:rPr>
              <a:t>1</a:t>
            </a:r>
            <a:endParaRPr lang="en-US" sz="2200" dirty="0"/>
          </a:p>
        </p:txBody>
      </p:sp>
      <p:sp>
        <p:nvSpPr>
          <p:cNvPr id="5" name="Text 2"/>
          <p:cNvSpPr/>
          <p:nvPr/>
        </p:nvSpPr>
        <p:spPr>
          <a:xfrm>
            <a:off x="5357217" y="2905720"/>
            <a:ext cx="2777133"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Admin</a:t>
            </a:r>
            <a:endParaRPr lang="en-US" sz="2200" dirty="0"/>
          </a:p>
        </p:txBody>
      </p:sp>
      <p:sp>
        <p:nvSpPr>
          <p:cNvPr id="6" name="Text 3"/>
          <p:cNvSpPr/>
          <p:nvPr/>
        </p:nvSpPr>
        <p:spPr>
          <a:xfrm>
            <a:off x="5357217" y="3396139"/>
            <a:ext cx="2777133"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Full access to all features.</a:t>
            </a:r>
            <a:endParaRPr lang="en-US" sz="1750" dirty="0"/>
          </a:p>
        </p:txBody>
      </p:sp>
      <p:sp>
        <p:nvSpPr>
          <p:cNvPr id="7" name="Shape 4"/>
          <p:cNvSpPr/>
          <p:nvPr/>
        </p:nvSpPr>
        <p:spPr>
          <a:xfrm>
            <a:off x="5187077" y="3998952"/>
            <a:ext cx="8592860" cy="15240"/>
          </a:xfrm>
          <a:prstGeom prst="roundRect">
            <a:avLst>
              <a:gd name="adj" fmla="val 625116"/>
            </a:avLst>
          </a:prstGeom>
          <a:solidFill>
            <a:srgbClr val="C5D2CF"/>
          </a:solidFill>
          <a:ln/>
        </p:spPr>
      </p:sp>
      <p:pic>
        <p:nvPicPr>
          <p:cNvPr id="8" name="Image 1" descr="preencoded.png"/>
          <p:cNvPicPr>
            <a:picLocks noChangeAspect="1"/>
          </p:cNvPicPr>
          <p:nvPr/>
        </p:nvPicPr>
        <p:blipFill>
          <a:blip r:embed="rId4"/>
          <a:stretch>
            <a:fillRect/>
          </a:stretch>
        </p:blipFill>
        <p:spPr>
          <a:xfrm>
            <a:off x="1902381" y="4042529"/>
            <a:ext cx="4304109" cy="1306949"/>
          </a:xfrm>
          <a:prstGeom prst="rect">
            <a:avLst/>
          </a:prstGeom>
        </p:spPr>
      </p:pic>
      <p:sp>
        <p:nvSpPr>
          <p:cNvPr id="9" name="Text 5"/>
          <p:cNvSpPr/>
          <p:nvPr/>
        </p:nvSpPr>
        <p:spPr>
          <a:xfrm>
            <a:off x="3982641" y="4469249"/>
            <a:ext cx="143470" cy="453509"/>
          </a:xfrm>
          <a:prstGeom prst="rect">
            <a:avLst/>
          </a:prstGeom>
          <a:noFill/>
          <a:ln/>
        </p:spPr>
        <p:txBody>
          <a:bodyPr wrap="none" lIns="0" tIns="0" rIns="0" bIns="0" rtlCol="0" anchor="t"/>
          <a:lstStyle/>
          <a:p>
            <a:pPr marL="0" indent="0" algn="ctr">
              <a:lnSpc>
                <a:spcPts val="3550"/>
              </a:lnSpc>
              <a:buNone/>
            </a:pPr>
            <a:r>
              <a:rPr lang="en-US" sz="2200" dirty="0">
                <a:solidFill>
                  <a:srgbClr val="2C3249"/>
                </a:solidFill>
                <a:latin typeface="Kanit Light" pitchFamily="34" charset="0"/>
                <a:ea typeface="Kanit Light" pitchFamily="34" charset="-122"/>
                <a:cs typeface="Kanit Light" pitchFamily="34" charset="-120"/>
              </a:rPr>
              <a:t>2</a:t>
            </a:r>
            <a:endParaRPr lang="en-US" sz="2200" dirty="0"/>
          </a:p>
        </p:txBody>
      </p:sp>
      <p:sp>
        <p:nvSpPr>
          <p:cNvPr id="10" name="Text 6"/>
          <p:cNvSpPr/>
          <p:nvPr/>
        </p:nvSpPr>
        <p:spPr>
          <a:xfrm>
            <a:off x="6433304" y="42693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Teacher</a:t>
            </a:r>
            <a:endParaRPr lang="en-US" sz="2200" dirty="0"/>
          </a:p>
        </p:txBody>
      </p:sp>
      <p:sp>
        <p:nvSpPr>
          <p:cNvPr id="11" name="Text 7"/>
          <p:cNvSpPr/>
          <p:nvPr/>
        </p:nvSpPr>
        <p:spPr>
          <a:xfrm>
            <a:off x="6433304" y="4759762"/>
            <a:ext cx="3369231"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Can manage their own courses.</a:t>
            </a:r>
            <a:endParaRPr lang="en-US" sz="1750" dirty="0"/>
          </a:p>
        </p:txBody>
      </p:sp>
      <p:sp>
        <p:nvSpPr>
          <p:cNvPr id="12" name="Shape 8"/>
          <p:cNvSpPr/>
          <p:nvPr/>
        </p:nvSpPr>
        <p:spPr>
          <a:xfrm>
            <a:off x="6263164" y="5362575"/>
            <a:ext cx="7516773" cy="15240"/>
          </a:xfrm>
          <a:prstGeom prst="roundRect">
            <a:avLst>
              <a:gd name="adj" fmla="val 625116"/>
            </a:avLst>
          </a:prstGeom>
          <a:solidFill>
            <a:srgbClr val="C5D2CF"/>
          </a:solidFill>
          <a:ln/>
        </p:spPr>
      </p:sp>
      <p:pic>
        <p:nvPicPr>
          <p:cNvPr id="13" name="Image 2" descr="preencoded.png"/>
          <p:cNvPicPr>
            <a:picLocks noChangeAspect="1"/>
          </p:cNvPicPr>
          <p:nvPr/>
        </p:nvPicPr>
        <p:blipFill>
          <a:blip r:embed="rId5"/>
          <a:stretch>
            <a:fillRect/>
          </a:stretch>
        </p:blipFill>
        <p:spPr>
          <a:xfrm>
            <a:off x="826294" y="5406152"/>
            <a:ext cx="6456164" cy="1306949"/>
          </a:xfrm>
          <a:prstGeom prst="rect">
            <a:avLst/>
          </a:prstGeom>
        </p:spPr>
      </p:pic>
      <p:sp>
        <p:nvSpPr>
          <p:cNvPr id="14" name="Text 9"/>
          <p:cNvSpPr/>
          <p:nvPr/>
        </p:nvSpPr>
        <p:spPr>
          <a:xfrm>
            <a:off x="3981450" y="5832872"/>
            <a:ext cx="145733" cy="453509"/>
          </a:xfrm>
          <a:prstGeom prst="rect">
            <a:avLst/>
          </a:prstGeom>
          <a:noFill/>
          <a:ln/>
        </p:spPr>
        <p:txBody>
          <a:bodyPr wrap="none" lIns="0" tIns="0" rIns="0" bIns="0" rtlCol="0" anchor="t"/>
          <a:lstStyle/>
          <a:p>
            <a:pPr marL="0" indent="0" algn="ctr">
              <a:lnSpc>
                <a:spcPts val="3550"/>
              </a:lnSpc>
              <a:buNone/>
            </a:pPr>
            <a:r>
              <a:rPr lang="en-US" sz="2200" dirty="0">
                <a:solidFill>
                  <a:srgbClr val="2C3249"/>
                </a:solidFill>
                <a:latin typeface="Kanit Light" pitchFamily="34" charset="0"/>
                <a:ea typeface="Kanit Light" pitchFamily="34" charset="-122"/>
                <a:cs typeface="Kanit Light" pitchFamily="34" charset="-120"/>
              </a:rPr>
              <a:t>3</a:t>
            </a:r>
            <a:endParaRPr lang="en-US" sz="2200" dirty="0"/>
          </a:p>
        </p:txBody>
      </p:sp>
      <p:sp>
        <p:nvSpPr>
          <p:cNvPr id="15" name="Text 10"/>
          <p:cNvSpPr/>
          <p:nvPr/>
        </p:nvSpPr>
        <p:spPr>
          <a:xfrm>
            <a:off x="7509272" y="56329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Student</a:t>
            </a:r>
            <a:endParaRPr lang="en-US" sz="2200" dirty="0"/>
          </a:p>
        </p:txBody>
      </p:sp>
      <p:sp>
        <p:nvSpPr>
          <p:cNvPr id="16" name="Text 11"/>
          <p:cNvSpPr/>
          <p:nvPr/>
        </p:nvSpPr>
        <p:spPr>
          <a:xfrm>
            <a:off x="7509272" y="6123384"/>
            <a:ext cx="5021342"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Can view their profile, grades, and attendance.</a:t>
            </a:r>
            <a:endParaRPr lang="en-US" sz="1750" dirty="0"/>
          </a:p>
        </p:txBody>
      </p:sp>
      <p:pic>
        <p:nvPicPr>
          <p:cNvPr id="17" name="Picture 16">
            <a:extLst>
              <a:ext uri="{FF2B5EF4-FFF2-40B4-BE49-F238E27FC236}">
                <a16:creationId xmlns:a16="http://schemas.microsoft.com/office/drawing/2014/main" id="{41A4D86D-1BAB-BC2A-8BFD-3987B18204CA}"/>
              </a:ext>
            </a:extLst>
          </p:cNvPr>
          <p:cNvPicPr>
            <a:picLocks noChangeAspect="1"/>
          </p:cNvPicPr>
          <p:nvPr/>
        </p:nvPicPr>
        <p:blipFill>
          <a:blip r:embed="rId6"/>
          <a:stretch>
            <a:fillRect/>
          </a:stretch>
        </p:blipFill>
        <p:spPr>
          <a:xfrm>
            <a:off x="10934700" y="7519530"/>
            <a:ext cx="3695700" cy="695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75561" y="531495"/>
            <a:ext cx="5048607" cy="603171"/>
          </a:xfrm>
          <a:prstGeom prst="rect">
            <a:avLst/>
          </a:prstGeom>
          <a:noFill/>
          <a:ln/>
        </p:spPr>
        <p:txBody>
          <a:bodyPr wrap="none" lIns="0" tIns="0" rIns="0" bIns="0" rtlCol="0" anchor="t"/>
          <a:lstStyle/>
          <a:p>
            <a:pPr marL="0" indent="0">
              <a:lnSpc>
                <a:spcPts val="4750"/>
              </a:lnSpc>
              <a:buNone/>
            </a:pPr>
            <a:r>
              <a:rPr lang="en-US" sz="3800" dirty="0">
                <a:solidFill>
                  <a:srgbClr val="437066"/>
                </a:solidFill>
                <a:latin typeface="Kanit Light" pitchFamily="34" charset="0"/>
                <a:ea typeface="Kanit Light" pitchFamily="34" charset="-122"/>
                <a:cs typeface="Kanit Light" pitchFamily="34" charset="-120"/>
              </a:rPr>
              <a:t>Security Considerations</a:t>
            </a:r>
            <a:endParaRPr lang="en-US" sz="3800" dirty="0"/>
          </a:p>
        </p:txBody>
      </p:sp>
      <p:pic>
        <p:nvPicPr>
          <p:cNvPr id="3" name="Image 0" descr="preencoded.png"/>
          <p:cNvPicPr>
            <a:picLocks noChangeAspect="1"/>
          </p:cNvPicPr>
          <p:nvPr/>
        </p:nvPicPr>
        <p:blipFill>
          <a:blip r:embed="rId3"/>
          <a:stretch>
            <a:fillRect/>
          </a:stretch>
        </p:blipFill>
        <p:spPr>
          <a:xfrm>
            <a:off x="675561" y="1520666"/>
            <a:ext cx="965121" cy="1544360"/>
          </a:xfrm>
          <a:prstGeom prst="rect">
            <a:avLst/>
          </a:prstGeom>
        </p:spPr>
      </p:pic>
      <p:sp>
        <p:nvSpPr>
          <p:cNvPr id="4" name="Text 1"/>
          <p:cNvSpPr/>
          <p:nvPr/>
        </p:nvSpPr>
        <p:spPr>
          <a:xfrm>
            <a:off x="1930241" y="1713667"/>
            <a:ext cx="2413040" cy="301585"/>
          </a:xfrm>
          <a:prstGeom prst="rect">
            <a:avLst/>
          </a:prstGeom>
          <a:noFill/>
          <a:ln/>
        </p:spPr>
        <p:txBody>
          <a:bodyPr wrap="none" lIns="0" tIns="0" rIns="0" bIns="0" rtlCol="0" anchor="t"/>
          <a:lstStyle/>
          <a:p>
            <a:pPr marL="0" indent="0" algn="l">
              <a:lnSpc>
                <a:spcPts val="2350"/>
              </a:lnSpc>
              <a:buNone/>
            </a:pPr>
            <a:r>
              <a:rPr lang="en-US" sz="1900" dirty="0">
                <a:solidFill>
                  <a:srgbClr val="2C3249"/>
                </a:solidFill>
                <a:latin typeface="Kanit Light" pitchFamily="34" charset="0"/>
                <a:ea typeface="Kanit Light" pitchFamily="34" charset="-122"/>
                <a:cs typeface="Kanit Light" pitchFamily="34" charset="-120"/>
              </a:rPr>
              <a:t>Password Encryption</a:t>
            </a:r>
            <a:endParaRPr lang="en-US" sz="1900" dirty="0"/>
          </a:p>
        </p:txBody>
      </p:sp>
      <p:sp>
        <p:nvSpPr>
          <p:cNvPr id="5" name="Text 2"/>
          <p:cNvSpPr/>
          <p:nvPr/>
        </p:nvSpPr>
        <p:spPr>
          <a:xfrm>
            <a:off x="1930241" y="2130981"/>
            <a:ext cx="12024598" cy="308729"/>
          </a:xfrm>
          <a:prstGeom prst="rect">
            <a:avLst/>
          </a:prstGeom>
          <a:noFill/>
          <a:ln/>
        </p:spPr>
        <p:txBody>
          <a:bodyPr wrap="none" lIns="0" tIns="0" rIns="0" bIns="0" rtlCol="0" anchor="t"/>
          <a:lstStyle/>
          <a:p>
            <a:pPr marL="0" indent="0" algn="l">
              <a:lnSpc>
                <a:spcPts val="2400"/>
              </a:lnSpc>
              <a:buNone/>
            </a:pPr>
            <a:r>
              <a:rPr lang="en-US" sz="1500" dirty="0">
                <a:solidFill>
                  <a:srgbClr val="2C3249"/>
                </a:solidFill>
                <a:latin typeface="Martel Sans" pitchFamily="34" charset="0"/>
                <a:ea typeface="Martel Sans" pitchFamily="34" charset="-122"/>
                <a:cs typeface="Martel Sans" pitchFamily="34" charset="-120"/>
              </a:rPr>
              <a:t>Passwords will be securely stored using hashing (e.g., using Flask-Bcrypt).</a:t>
            </a:r>
            <a:endParaRPr lang="en-US" sz="1500" dirty="0"/>
          </a:p>
        </p:txBody>
      </p:sp>
      <p:pic>
        <p:nvPicPr>
          <p:cNvPr id="6" name="Image 1" descr="preencoded.png"/>
          <p:cNvPicPr>
            <a:picLocks noChangeAspect="1"/>
          </p:cNvPicPr>
          <p:nvPr/>
        </p:nvPicPr>
        <p:blipFill>
          <a:blip r:embed="rId4"/>
          <a:stretch>
            <a:fillRect/>
          </a:stretch>
        </p:blipFill>
        <p:spPr>
          <a:xfrm>
            <a:off x="675561" y="3065026"/>
            <a:ext cx="965121" cy="1544360"/>
          </a:xfrm>
          <a:prstGeom prst="rect">
            <a:avLst/>
          </a:prstGeom>
        </p:spPr>
      </p:pic>
      <p:sp>
        <p:nvSpPr>
          <p:cNvPr id="7" name="Text 3"/>
          <p:cNvSpPr/>
          <p:nvPr/>
        </p:nvSpPr>
        <p:spPr>
          <a:xfrm>
            <a:off x="1930241" y="3258026"/>
            <a:ext cx="2844284" cy="301585"/>
          </a:xfrm>
          <a:prstGeom prst="rect">
            <a:avLst/>
          </a:prstGeom>
          <a:noFill/>
          <a:ln/>
        </p:spPr>
        <p:txBody>
          <a:bodyPr wrap="none" lIns="0" tIns="0" rIns="0" bIns="0" rtlCol="0" anchor="t"/>
          <a:lstStyle/>
          <a:p>
            <a:pPr marL="0" indent="0" algn="l">
              <a:lnSpc>
                <a:spcPts val="2350"/>
              </a:lnSpc>
              <a:buNone/>
            </a:pPr>
            <a:r>
              <a:rPr lang="en-US" sz="1900" dirty="0">
                <a:solidFill>
                  <a:srgbClr val="2C3249"/>
                </a:solidFill>
                <a:latin typeface="Kanit Light" pitchFamily="34" charset="0"/>
                <a:ea typeface="Kanit Light" pitchFamily="34" charset="-122"/>
                <a:cs typeface="Kanit Light" pitchFamily="34" charset="-120"/>
              </a:rPr>
              <a:t>Role-based Access Control</a:t>
            </a:r>
            <a:endParaRPr lang="en-US" sz="1900" dirty="0"/>
          </a:p>
        </p:txBody>
      </p:sp>
      <p:sp>
        <p:nvSpPr>
          <p:cNvPr id="8" name="Text 4"/>
          <p:cNvSpPr/>
          <p:nvPr/>
        </p:nvSpPr>
        <p:spPr>
          <a:xfrm>
            <a:off x="1930241" y="3675340"/>
            <a:ext cx="12024598" cy="308729"/>
          </a:xfrm>
          <a:prstGeom prst="rect">
            <a:avLst/>
          </a:prstGeom>
          <a:noFill/>
          <a:ln/>
        </p:spPr>
        <p:txBody>
          <a:bodyPr wrap="none" lIns="0" tIns="0" rIns="0" bIns="0" rtlCol="0" anchor="t"/>
          <a:lstStyle/>
          <a:p>
            <a:pPr marL="0" indent="0" algn="l">
              <a:lnSpc>
                <a:spcPts val="2400"/>
              </a:lnSpc>
              <a:buNone/>
            </a:pPr>
            <a:r>
              <a:rPr lang="en-US" sz="1500" dirty="0">
                <a:solidFill>
                  <a:srgbClr val="2C3249"/>
                </a:solidFill>
                <a:latin typeface="Martel Sans" pitchFamily="34" charset="0"/>
                <a:ea typeface="Martel Sans" pitchFamily="34" charset="-122"/>
                <a:cs typeface="Martel Sans" pitchFamily="34" charset="-120"/>
              </a:rPr>
              <a:t>The system will implement role-based access control to ensure only authorized users can access certain functionalities.</a:t>
            </a:r>
            <a:endParaRPr lang="en-US" sz="1500" dirty="0"/>
          </a:p>
        </p:txBody>
      </p:sp>
      <p:pic>
        <p:nvPicPr>
          <p:cNvPr id="9" name="Image 2" descr="preencoded.png"/>
          <p:cNvPicPr>
            <a:picLocks noChangeAspect="1"/>
          </p:cNvPicPr>
          <p:nvPr/>
        </p:nvPicPr>
        <p:blipFill>
          <a:blip r:embed="rId5"/>
          <a:stretch>
            <a:fillRect/>
          </a:stretch>
        </p:blipFill>
        <p:spPr>
          <a:xfrm>
            <a:off x="675561" y="4609386"/>
            <a:ext cx="965121" cy="1544360"/>
          </a:xfrm>
          <a:prstGeom prst="rect">
            <a:avLst/>
          </a:prstGeom>
        </p:spPr>
      </p:pic>
      <p:sp>
        <p:nvSpPr>
          <p:cNvPr id="10" name="Text 5"/>
          <p:cNvSpPr/>
          <p:nvPr/>
        </p:nvSpPr>
        <p:spPr>
          <a:xfrm>
            <a:off x="1930241" y="4802386"/>
            <a:ext cx="2602825" cy="301585"/>
          </a:xfrm>
          <a:prstGeom prst="rect">
            <a:avLst/>
          </a:prstGeom>
          <a:noFill/>
          <a:ln/>
        </p:spPr>
        <p:txBody>
          <a:bodyPr wrap="none" lIns="0" tIns="0" rIns="0" bIns="0" rtlCol="0" anchor="t"/>
          <a:lstStyle/>
          <a:p>
            <a:pPr marL="0" indent="0" algn="l">
              <a:lnSpc>
                <a:spcPts val="2350"/>
              </a:lnSpc>
              <a:buNone/>
            </a:pPr>
            <a:r>
              <a:rPr lang="en-US" sz="1900" dirty="0">
                <a:solidFill>
                  <a:srgbClr val="2C3249"/>
                </a:solidFill>
                <a:latin typeface="Kanit Light" pitchFamily="34" charset="0"/>
                <a:ea typeface="Kanit Light" pitchFamily="34" charset="-122"/>
                <a:cs typeface="Kanit Light" pitchFamily="34" charset="-120"/>
              </a:rPr>
              <a:t>SQL Injection Prevention</a:t>
            </a:r>
            <a:endParaRPr lang="en-US" sz="1900" dirty="0"/>
          </a:p>
        </p:txBody>
      </p:sp>
      <p:sp>
        <p:nvSpPr>
          <p:cNvPr id="11" name="Text 6"/>
          <p:cNvSpPr/>
          <p:nvPr/>
        </p:nvSpPr>
        <p:spPr>
          <a:xfrm>
            <a:off x="1930241" y="5219700"/>
            <a:ext cx="12024598" cy="308729"/>
          </a:xfrm>
          <a:prstGeom prst="rect">
            <a:avLst/>
          </a:prstGeom>
          <a:noFill/>
          <a:ln/>
        </p:spPr>
        <p:txBody>
          <a:bodyPr wrap="none" lIns="0" tIns="0" rIns="0" bIns="0" rtlCol="0" anchor="t"/>
          <a:lstStyle/>
          <a:p>
            <a:pPr marL="0" indent="0" algn="l">
              <a:lnSpc>
                <a:spcPts val="2400"/>
              </a:lnSpc>
              <a:buNone/>
            </a:pPr>
            <a:r>
              <a:rPr lang="en-US" sz="1500" dirty="0">
                <a:solidFill>
                  <a:srgbClr val="2C3249"/>
                </a:solidFill>
                <a:latin typeface="Martel Sans" pitchFamily="34" charset="0"/>
                <a:ea typeface="Martel Sans" pitchFamily="34" charset="-122"/>
                <a:cs typeface="Martel Sans" pitchFamily="34" charset="-120"/>
              </a:rPr>
              <a:t>All database queries will be parameterized to avoid SQL injection attacks.</a:t>
            </a:r>
            <a:endParaRPr lang="en-US" sz="1500" dirty="0"/>
          </a:p>
        </p:txBody>
      </p:sp>
      <p:pic>
        <p:nvPicPr>
          <p:cNvPr id="12" name="Image 3" descr="preencoded.png"/>
          <p:cNvPicPr>
            <a:picLocks noChangeAspect="1"/>
          </p:cNvPicPr>
          <p:nvPr/>
        </p:nvPicPr>
        <p:blipFill>
          <a:blip r:embed="rId6"/>
          <a:stretch>
            <a:fillRect/>
          </a:stretch>
        </p:blipFill>
        <p:spPr>
          <a:xfrm>
            <a:off x="675561" y="6153745"/>
            <a:ext cx="965121" cy="1544360"/>
          </a:xfrm>
          <a:prstGeom prst="rect">
            <a:avLst/>
          </a:prstGeom>
        </p:spPr>
      </p:pic>
      <p:sp>
        <p:nvSpPr>
          <p:cNvPr id="13" name="Text 7"/>
          <p:cNvSpPr/>
          <p:nvPr/>
        </p:nvSpPr>
        <p:spPr>
          <a:xfrm>
            <a:off x="1930241" y="6346746"/>
            <a:ext cx="2413040" cy="301585"/>
          </a:xfrm>
          <a:prstGeom prst="rect">
            <a:avLst/>
          </a:prstGeom>
          <a:noFill/>
          <a:ln/>
        </p:spPr>
        <p:txBody>
          <a:bodyPr wrap="none" lIns="0" tIns="0" rIns="0" bIns="0" rtlCol="0" anchor="t"/>
          <a:lstStyle/>
          <a:p>
            <a:pPr marL="0" indent="0" algn="l">
              <a:lnSpc>
                <a:spcPts val="2350"/>
              </a:lnSpc>
              <a:buNone/>
            </a:pPr>
            <a:r>
              <a:rPr lang="en-US" sz="1900" dirty="0">
                <a:solidFill>
                  <a:srgbClr val="2C3249"/>
                </a:solidFill>
                <a:latin typeface="Kanit Light" pitchFamily="34" charset="0"/>
                <a:ea typeface="Kanit Light" pitchFamily="34" charset="-122"/>
                <a:cs typeface="Kanit Light" pitchFamily="34" charset="-120"/>
              </a:rPr>
              <a:t>Session Management</a:t>
            </a:r>
            <a:endParaRPr lang="en-US" sz="1900" dirty="0"/>
          </a:p>
        </p:txBody>
      </p:sp>
      <p:sp>
        <p:nvSpPr>
          <p:cNvPr id="14" name="Text 8"/>
          <p:cNvSpPr/>
          <p:nvPr/>
        </p:nvSpPr>
        <p:spPr>
          <a:xfrm>
            <a:off x="1930241" y="6764060"/>
            <a:ext cx="12024598" cy="308729"/>
          </a:xfrm>
          <a:prstGeom prst="rect">
            <a:avLst/>
          </a:prstGeom>
          <a:noFill/>
          <a:ln/>
        </p:spPr>
        <p:txBody>
          <a:bodyPr wrap="none" lIns="0" tIns="0" rIns="0" bIns="0" rtlCol="0" anchor="t"/>
          <a:lstStyle/>
          <a:p>
            <a:pPr marL="0" indent="0" algn="l">
              <a:lnSpc>
                <a:spcPts val="2400"/>
              </a:lnSpc>
              <a:buNone/>
            </a:pPr>
            <a:r>
              <a:rPr lang="en-US" sz="1500" dirty="0">
                <a:solidFill>
                  <a:srgbClr val="2C3249"/>
                </a:solidFill>
                <a:latin typeface="Martel Sans" pitchFamily="34" charset="0"/>
                <a:ea typeface="Martel Sans" pitchFamily="34" charset="-122"/>
                <a:cs typeface="Martel Sans" pitchFamily="34" charset="-120"/>
              </a:rPr>
              <a:t>User sessions will be securely managed to prevent unauthorized access.</a:t>
            </a:r>
            <a:endParaRPr lang="en-US" sz="1500" dirty="0"/>
          </a:p>
        </p:txBody>
      </p:sp>
      <p:pic>
        <p:nvPicPr>
          <p:cNvPr id="15" name="Picture 14">
            <a:extLst>
              <a:ext uri="{FF2B5EF4-FFF2-40B4-BE49-F238E27FC236}">
                <a16:creationId xmlns:a16="http://schemas.microsoft.com/office/drawing/2014/main" id="{DD3D7228-6628-2ED5-464B-62D18C81B6A3}"/>
              </a:ext>
            </a:extLst>
          </p:cNvPr>
          <p:cNvPicPr>
            <a:picLocks noChangeAspect="1"/>
          </p:cNvPicPr>
          <p:nvPr/>
        </p:nvPicPr>
        <p:blipFill>
          <a:blip r:embed="rId7"/>
          <a:stretch>
            <a:fillRect/>
          </a:stretch>
        </p:blipFill>
        <p:spPr>
          <a:xfrm>
            <a:off x="10944225" y="7786335"/>
            <a:ext cx="3686175" cy="3896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sathis harish</cp:lastModifiedBy>
  <cp:revision>2</cp:revision>
  <dcterms:created xsi:type="dcterms:W3CDTF">2024-12-28T06:06:43Z</dcterms:created>
  <dcterms:modified xsi:type="dcterms:W3CDTF">2024-12-28T06:23:23Z</dcterms:modified>
</cp:coreProperties>
</file>