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extLst>
            <c:ext xmlns:c16="http://schemas.microsoft.com/office/drawing/2014/chart" uri="{C3380CC4-5D6E-409C-BE32-E72D297353CC}">
              <c16:uniqueId val="{00000002-B787-B547-BA2C-D268CE9994D7}"/>
            </c:ext>
          </c:extLst>
        </c:ser>
        <c:ser>
          <c:idx val="1"/>
          <c:order val="1"/>
          <c:tx>
            <c:strRef>
              <c:f>Sheet2!$C$3:$C$4</c:f>
              <c:strCache>
                <c:ptCount val="1"/>
                <c:pt idx="0">
                  <c:v>fair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extLst>
            <c:ext xmlns:c16="http://schemas.microsoft.com/office/drawing/2014/chart" uri="{C3380CC4-5D6E-409C-BE32-E72D297353CC}">
              <c16:uniqueId val="{00000003-B787-B547-BA2C-D268CE9994D7}"/>
            </c:ext>
          </c:extLst>
        </c:ser>
        <c:dLbls>
          <c:dLblPos val="outEnd"/>
          <c:showLegendKey val="0"/>
          <c:showVal val="1"/>
          <c:showCatName val="0"/>
          <c:showSerName val="0"/>
          <c:showPercent val="0"/>
          <c:showBubbleSize val="0"/>
        </c:dLbls>
        <c:gapWidth val="219"/>
        <c:overlap val="-27"/>
        <c:axId val="395559184"/>
        <c:axId val="333380728"/>
      </c:barChart>
      <c:catAx>
        <c:axId val="39555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380728"/>
        <c:crosses val="autoZero"/>
        <c:auto val="1"/>
        <c:lblAlgn val="ctr"/>
        <c:lblOffset val="100"/>
        <c:noMultiLvlLbl val="0"/>
      </c:catAx>
      <c:valAx>
        <c:axId val="333380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559184"/>
        <c:crosses val="autoZero"/>
        <c:crossBetween val="between"/>
      </c:valAx>
      <c:spPr>
        <a:noFill/>
        <a:ln>
          <a:noFill/>
        </a:ln>
        <a:effectLst/>
      </c:spPr>
    </c:plotArea>
    <c:legend>
      <c:legendPos val="r"/>
      <c:layout>
        <c:manualLayout>
          <c:xMode val="edge"/>
          <c:yMode val="edge"/>
          <c:x val="0.69374999999999998"/>
          <c:y val="0.44791593759113452"/>
          <c:w val="0.30625000000000002"/>
          <c:h val="0.37976851851851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829419531558003E-2"/>
          <c:y val="1.5412189626826379E-2"/>
          <c:w val="0.92370108659070782"/>
          <c:h val="0.93352287678887347"/>
        </c:manualLayout>
      </c:layout>
      <c:pieChart>
        <c:varyColors val="1"/>
        <c:ser>
          <c:idx val="0"/>
          <c:order val="0"/>
          <c:tx>
            <c:strRef>
              <c:f>Sheet2!$B$3:$B$4</c:f>
              <c:strCache>
                <c:ptCount val="1"/>
                <c:pt idx="0">
                  <c:v>better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extLst>
            <c:ext xmlns:c16="http://schemas.microsoft.com/office/drawing/2014/chart" uri="{C3380CC4-5D6E-409C-BE32-E72D297353CC}">
              <c16:uniqueId val="{00000000-A482-2C45-863F-A07D9072DEE4}"/>
            </c:ext>
          </c:extLst>
        </c:ser>
        <c:ser>
          <c:idx val="1"/>
          <c:order val="1"/>
          <c:tx>
            <c:strRef>
              <c:f>Sheet2!$C$3:$C$4</c:f>
              <c:strCache>
                <c:ptCount val="1"/>
                <c:pt idx="0">
                  <c:v>fair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extLst>
            <c:ext xmlns:c16="http://schemas.microsoft.com/office/drawing/2014/chart" uri="{C3380CC4-5D6E-409C-BE32-E72D297353CC}">
              <c16:uniqueId val="{00000001-A482-2C45-863F-A07D9072DEE4}"/>
            </c:ext>
          </c:extLst>
        </c:ser>
        <c:dLbls>
          <c:showLegendKey val="0"/>
          <c:showVal val="0"/>
          <c:showCatName val="0"/>
          <c:showSerName val="0"/>
          <c:showPercent val="0"/>
          <c:showBubbleSize val="0"/>
          <c:showLeaderLines val="1"/>
        </c:dLbls>
        <c:firstSliceAng val="0"/>
      </c:pieChart>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93366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72778" y="3290233"/>
            <a:ext cx="8610600" cy="1938992"/>
          </a:xfrm>
          <a:prstGeom prst="rect">
            <a:avLst/>
          </a:prstGeom>
          <a:noFill/>
        </p:spPr>
        <p:txBody>
          <a:bodyPr wrap="square" rtlCol="0">
            <a:spAutoFit/>
          </a:bodyPr>
          <a:lstStyle/>
          <a:p>
            <a:r>
              <a:rPr lang="en-US" sz="2400" dirty="0"/>
              <a:t>STUDENT NAME: 	</a:t>
            </a:r>
            <a:r>
              <a:rPr lang="en-IN" sz="2400" dirty="0" err="1"/>
              <a:t>sowmiya</a:t>
            </a:r>
            <a:r>
              <a:rPr lang="en-IN" sz="2400" dirty="0"/>
              <a:t> G</a:t>
            </a:r>
            <a:endParaRPr lang="en-US" sz="2400" dirty="0"/>
          </a:p>
          <a:p>
            <a:r>
              <a:rPr lang="en-US" sz="2400" dirty="0"/>
              <a:t>REGISTER NO:3122033</a:t>
            </a:r>
            <a:r>
              <a:rPr lang="en-IN" sz="2400" dirty="0"/>
              <a:t>91</a:t>
            </a:r>
            <a:r>
              <a:rPr lang="en-US" sz="2400" dirty="0"/>
              <a:t>,asunm16131220</a:t>
            </a:r>
            <a:r>
              <a:rPr lang="en-IN" sz="2400" dirty="0"/>
              <a:t>3391</a:t>
            </a:r>
            <a:endParaRPr lang="en-US" sz="2400" dirty="0"/>
          </a:p>
          <a:p>
            <a:r>
              <a:rPr lang="en-US" sz="2400" dirty="0" err="1"/>
              <a:t>DEPARTMENT:B.com,Commerce</a:t>
            </a:r>
            <a:endParaRPr lang="en-US" sz="2400" dirty="0"/>
          </a:p>
          <a:p>
            <a:r>
              <a:rPr lang="en-US" sz="2400" dirty="0" err="1"/>
              <a:t>COLLEGE:Prince</a:t>
            </a:r>
            <a:r>
              <a:rPr lang="en-US" sz="2400" dirty="0"/>
              <a:t> Shri </a:t>
            </a:r>
            <a:r>
              <a:rPr lang="en-US" sz="2400" dirty="0" err="1"/>
              <a:t>Venkateshwara</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ctrTitle"/>
          </p:nvPr>
        </p:nvSpPr>
        <p:spPr>
          <a:xfrm>
            <a:off x="457200" y="354171"/>
            <a:ext cx="5800851" cy="492443"/>
          </a:xfrm>
        </p:spPr>
        <p:txBody>
          <a:bodyPr/>
          <a:lstStyle/>
          <a:p>
            <a:endParaRPr lang="en-IN" dirty="0"/>
          </a:p>
        </p:txBody>
      </p:sp>
      <p:sp>
        <p:nvSpPr>
          <p:cNvPr id="3" name="Subtitle 2"/>
          <p:cNvSpPr>
            <a:spLocks noGrp="1"/>
          </p:cNvSpPr>
          <p:nvPr>
            <p:ph type="subTitle" idx="4"/>
          </p:nvPr>
        </p:nvSpPr>
        <p:spPr>
          <a:xfrm>
            <a:off x="457200" y="1371600"/>
            <a:ext cx="8534400" cy="1661993"/>
          </a:xfrm>
        </p:spPr>
        <p:txBody>
          <a:bodyPr/>
          <a:lstStyle/>
          <a:p>
            <a:pPr marL="285750" indent="-285750">
              <a:buFont typeface="Arial" panose="020B0604020202020204" pitchFamily="34" charset="0"/>
              <a:buChar char="•"/>
            </a:pPr>
            <a:r>
              <a:rPr lang="en-US" dirty="0"/>
              <a:t>Downloaded employee data sheet form </a:t>
            </a:r>
            <a:r>
              <a:rPr lang="en-US" dirty="0" err="1"/>
              <a:t>kaggle</a:t>
            </a:r>
            <a:endParaRPr lang="en-US" dirty="0"/>
          </a:p>
          <a:p>
            <a:pPr marL="285750" indent="-285750">
              <a:buFont typeface="Arial" panose="020B0604020202020204" pitchFamily="34" charset="0"/>
              <a:buChar char="•"/>
            </a:pPr>
            <a:r>
              <a:rPr lang="en-US" dirty="0"/>
              <a:t>Selected 22 datasets in the downloaded data sheet and created a new data sheet</a:t>
            </a:r>
          </a:p>
          <a:p>
            <a:pPr marL="285750" indent="-285750">
              <a:buFont typeface="Arial" panose="020B0604020202020204" pitchFamily="34" charset="0"/>
              <a:buChar char="•"/>
            </a:pPr>
            <a:r>
              <a:rPr lang="en-US" dirty="0"/>
              <a:t>Highlights the features used in data sheets</a:t>
            </a:r>
          </a:p>
          <a:p>
            <a:pPr marL="285750" indent="-285750">
              <a:buFont typeface="Arial" panose="020B0604020202020204" pitchFamily="34" charset="0"/>
              <a:buChar char="•"/>
            </a:pPr>
            <a:r>
              <a:rPr lang="en-US" dirty="0"/>
              <a:t>Selected the employees performance and done the eligibility status</a:t>
            </a:r>
          </a:p>
          <a:p>
            <a:pPr marL="285750" indent="-285750">
              <a:buFont typeface="Arial" panose="020B0604020202020204" pitchFamily="34" charset="0"/>
              <a:buChar char="•"/>
            </a:pPr>
            <a:r>
              <a:rPr lang="en-US" dirty="0"/>
              <a:t>Create the pivot column and create a pie chart and bar graph</a:t>
            </a:r>
          </a:p>
          <a:p>
            <a:pPr marL="285750" indent="-285750">
              <a:buFont typeface="Arial" panose="020B0604020202020204" pitchFamily="34" charset="0"/>
              <a:buChar char="•"/>
            </a:pPr>
            <a:r>
              <a:rPr lang="en-US" dirty="0"/>
              <a:t>Made analysis using the bar graph.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764229256"/>
              </p:ext>
            </p:extLst>
          </p:nvPr>
        </p:nvGraphicFramePr>
        <p:xfrm>
          <a:off x="533400" y="1577975"/>
          <a:ext cx="5303838"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p:cNvGraphicFramePr>
            <a:graphicFrameLocks noGrp="1"/>
          </p:cNvGraphicFramePr>
          <p:nvPr>
            <p:ph sz="half" idx="3"/>
            <p:extLst>
              <p:ext uri="{D42A27DB-BD31-4B8C-83A1-F6EECF244321}">
                <p14:modId xmlns:p14="http://schemas.microsoft.com/office/powerpoint/2010/main" val="2432533557"/>
              </p:ext>
            </p:extLst>
          </p:nvPr>
        </p:nvGraphicFramePr>
        <p:xfrm>
          <a:off x="6278563" y="1577975"/>
          <a:ext cx="5303837" cy="452596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3961" y="206878"/>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270663" y="401699"/>
            <a:ext cx="6705600" cy="190180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000" spc="10" dirty="0"/>
              <a:t>Employee performance </a:t>
            </a:r>
            <a:r>
              <a:rPr lang="en-US" sz="2000" spc="10" dirty="0" err="1"/>
              <a:t>evalutions</a:t>
            </a:r>
            <a:r>
              <a:rPr lang="en-US" sz="2000" spc="10" dirty="0"/>
              <a:t> are conducted to:</a:t>
            </a:r>
            <a:br>
              <a:rPr lang="en-US" sz="2000" spc="10" dirty="0"/>
            </a:br>
            <a:br>
              <a:rPr lang="en-US" sz="2000" spc="10" dirty="0"/>
            </a:br>
            <a:br>
              <a:rPr lang="en-US" sz="2000" spc="10" dirty="0"/>
            </a:br>
            <a:endParaRPr sz="2000" dirty="0"/>
          </a:p>
        </p:txBody>
      </p:sp>
      <p:sp>
        <p:nvSpPr>
          <p:cNvPr id="9" name="Subtitle 8"/>
          <p:cNvSpPr>
            <a:spLocks noGrp="1"/>
          </p:cNvSpPr>
          <p:nvPr>
            <p:ph type="subTitle" idx="4"/>
          </p:nvPr>
        </p:nvSpPr>
        <p:spPr>
          <a:xfrm>
            <a:off x="1056849" y="1837165"/>
            <a:ext cx="8534400" cy="4154984"/>
          </a:xfrm>
        </p:spPr>
        <p:txBody>
          <a:bodyPr/>
          <a:lstStyle/>
          <a:p>
            <a:pPr marL="285750" indent="-285750">
              <a:buFont typeface="Arial" panose="020B0604020202020204" pitchFamily="34" charset="0"/>
              <a:buChar char="•"/>
            </a:pPr>
            <a:r>
              <a:rPr lang="en-US" spc="10" dirty="0"/>
              <a:t>measure job performance</a:t>
            </a:r>
            <a:br>
              <a:rPr lang="en-US" spc="10" dirty="0"/>
            </a:br>
            <a:endParaRPr lang="en-US" spc="10" dirty="0"/>
          </a:p>
          <a:p>
            <a:pPr marL="285750" indent="-285750">
              <a:buFont typeface="Arial" panose="020B0604020202020204" pitchFamily="34" charset="0"/>
              <a:buChar char="•"/>
            </a:pPr>
            <a:r>
              <a:rPr lang="en-US" spc="10" dirty="0"/>
              <a:t>Provide feedback and development</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Align goals with company objectives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pc="10" dirty="0"/>
              <a:t>Inform compensation decisions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Motivate employees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Offer legal protection </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Aid in succession planning</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Identify </a:t>
            </a:r>
            <a:r>
              <a:rPr lang="en-US" spc="10" dirty="0" err="1"/>
              <a:t>trainining</a:t>
            </a:r>
            <a:r>
              <a:rPr lang="en-US" spc="10"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447800" y="1088390"/>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p:cNvSpPr>
            <a:spLocks noGrp="1"/>
          </p:cNvSpPr>
          <p:nvPr>
            <p:ph type="subTitle" idx="4"/>
          </p:nvPr>
        </p:nvSpPr>
        <p:spPr>
          <a:xfrm>
            <a:off x="1276350" y="2322512"/>
            <a:ext cx="8534400" cy="1938992"/>
          </a:xfrm>
        </p:spPr>
        <p:txBody>
          <a:bodyPr/>
          <a:lstStyle/>
          <a:p>
            <a:r>
              <a:rPr lang="en-US" dirty="0"/>
              <a:t>Employee performance refers to how well an employee fulfills their job duties and contributes to organizational goals. It involves measuring productivity, quality of work,</a:t>
            </a:r>
          </a:p>
          <a:p>
            <a:r>
              <a:rPr lang="en-US" dirty="0"/>
              <a:t>Efficiency, and overall contribution. Evaluation employees performance helps identify strengths and areas for improvement, guides development and trainings, informs compensation  decisions, and ensures alignment with company objectives. Effective performance management  leads to motivated employees, better organizational outcomes, and a clear path for growth and development.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7293" y="63974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Flowchart: Process 10"/>
          <p:cNvSpPr/>
          <p:nvPr/>
        </p:nvSpPr>
        <p:spPr>
          <a:xfrm>
            <a:off x="457200" y="1524000"/>
            <a:ext cx="2590800" cy="67692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Chairman </a:t>
            </a:r>
            <a:endParaRPr lang="en-IN" dirty="0"/>
          </a:p>
        </p:txBody>
      </p:sp>
      <p:sp>
        <p:nvSpPr>
          <p:cNvPr id="12" name="Flowchart: Process 11"/>
          <p:cNvSpPr/>
          <p:nvPr/>
        </p:nvSpPr>
        <p:spPr>
          <a:xfrm>
            <a:off x="457200" y="2362200"/>
            <a:ext cx="2590800" cy="5514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Chief executive officer </a:t>
            </a:r>
            <a:endParaRPr lang="en-IN" dirty="0"/>
          </a:p>
        </p:txBody>
      </p:sp>
      <p:sp>
        <p:nvSpPr>
          <p:cNvPr id="13" name="Flowchart: Process 12"/>
          <p:cNvSpPr/>
          <p:nvPr/>
        </p:nvSpPr>
        <p:spPr>
          <a:xfrm>
            <a:off x="457200" y="3023103"/>
            <a:ext cx="2590800" cy="55798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GM(General Manager)</a:t>
            </a:r>
            <a:endParaRPr lang="en-IN" dirty="0"/>
          </a:p>
        </p:txBody>
      </p:sp>
      <p:sp>
        <p:nvSpPr>
          <p:cNvPr id="14" name="Flowchart: Process 13"/>
          <p:cNvSpPr/>
          <p:nvPr/>
        </p:nvSpPr>
        <p:spPr>
          <a:xfrm>
            <a:off x="457200" y="3670265"/>
            <a:ext cx="2590800" cy="7352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Administrative professionals </a:t>
            </a:r>
            <a:endParaRPr lang="en-IN" dirty="0"/>
          </a:p>
        </p:txBody>
      </p:sp>
      <p:sp>
        <p:nvSpPr>
          <p:cNvPr id="15" name="Flowchart: Process 14"/>
          <p:cNvSpPr/>
          <p:nvPr/>
        </p:nvSpPr>
        <p:spPr>
          <a:xfrm>
            <a:off x="457200" y="4494709"/>
            <a:ext cx="2590800" cy="66471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Non –Administrative professionals </a:t>
            </a:r>
            <a:endParaRPr lang="en-IN" dirty="0"/>
          </a:p>
        </p:txBody>
      </p:sp>
      <p:sp>
        <p:nvSpPr>
          <p:cNvPr id="16" name="Flowchart: Process 15"/>
          <p:cNvSpPr/>
          <p:nvPr/>
        </p:nvSpPr>
        <p:spPr>
          <a:xfrm flipH="1">
            <a:off x="3225567" y="3750761"/>
            <a:ext cx="1185888" cy="51496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Marketing officials</a:t>
            </a:r>
            <a:endParaRPr lang="en-IN" dirty="0"/>
          </a:p>
        </p:txBody>
      </p:sp>
      <p:sp>
        <p:nvSpPr>
          <p:cNvPr id="17" name="Flowchart: Process 16"/>
          <p:cNvSpPr/>
          <p:nvPr/>
        </p:nvSpPr>
        <p:spPr>
          <a:xfrm>
            <a:off x="4589022" y="3752601"/>
            <a:ext cx="1398641"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Technology officials</a:t>
            </a:r>
            <a:endParaRPr lang="en-IN" dirty="0"/>
          </a:p>
        </p:txBody>
      </p:sp>
      <p:sp>
        <p:nvSpPr>
          <p:cNvPr id="18" name="Flowchart: Process 17"/>
          <p:cNvSpPr/>
          <p:nvPr/>
        </p:nvSpPr>
        <p:spPr>
          <a:xfrm>
            <a:off x="6082744" y="3670265"/>
            <a:ext cx="1398641" cy="59546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Human Resources officials</a:t>
            </a:r>
            <a:endParaRPr lang="en-IN" sz="1600" dirty="0"/>
          </a:p>
        </p:txBody>
      </p:sp>
      <p:sp>
        <p:nvSpPr>
          <p:cNvPr id="19" name="Flowchart: Process 18"/>
          <p:cNvSpPr/>
          <p:nvPr/>
        </p:nvSpPr>
        <p:spPr>
          <a:xfrm>
            <a:off x="7658952" y="3752601"/>
            <a:ext cx="1163754"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Sales officials </a:t>
            </a:r>
            <a:endParaRPr lang="en-IN" dirty="0"/>
          </a:p>
        </p:txBody>
      </p:sp>
      <p:sp>
        <p:nvSpPr>
          <p:cNvPr id="20" name="Flowchart: Process 19"/>
          <p:cNvSpPr/>
          <p:nvPr/>
        </p:nvSpPr>
        <p:spPr>
          <a:xfrm>
            <a:off x="9022407" y="3752601"/>
            <a:ext cx="1141620" cy="51312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Financial  officials</a:t>
            </a:r>
            <a:endParaRPr lang="en-IN" dirty="0"/>
          </a:p>
        </p:txBody>
      </p:sp>
      <p:sp>
        <p:nvSpPr>
          <p:cNvPr id="21" name="Flowchart: Process 20"/>
          <p:cNvSpPr/>
          <p:nvPr/>
        </p:nvSpPr>
        <p:spPr>
          <a:xfrm>
            <a:off x="3204852" y="4694638"/>
            <a:ext cx="1086562" cy="38219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Helpers</a:t>
            </a:r>
            <a:endParaRPr lang="en-IN" dirty="0"/>
          </a:p>
        </p:txBody>
      </p:sp>
      <p:sp>
        <p:nvSpPr>
          <p:cNvPr id="22" name="Flowchart: Process 21"/>
          <p:cNvSpPr/>
          <p:nvPr/>
        </p:nvSpPr>
        <p:spPr>
          <a:xfrm>
            <a:off x="4411454" y="4655526"/>
            <a:ext cx="1227346"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supervisor</a:t>
            </a:r>
            <a:r>
              <a:rPr lang="en-US" dirty="0"/>
              <a:t>s </a:t>
            </a:r>
            <a:endParaRPr lang="en-IN" dirty="0"/>
          </a:p>
        </p:txBody>
      </p:sp>
      <p:sp>
        <p:nvSpPr>
          <p:cNvPr id="24" name="Flowchart: Process 23"/>
          <p:cNvSpPr/>
          <p:nvPr/>
        </p:nvSpPr>
        <p:spPr>
          <a:xfrm>
            <a:off x="7238999" y="4655524"/>
            <a:ext cx="1145897"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Cleansers </a:t>
            </a:r>
            <a:endParaRPr lang="en-IN" dirty="0"/>
          </a:p>
        </p:txBody>
      </p:sp>
      <p:sp>
        <p:nvSpPr>
          <p:cNvPr id="25" name="Flowchart: Process 24"/>
          <p:cNvSpPr/>
          <p:nvPr/>
        </p:nvSpPr>
        <p:spPr>
          <a:xfrm>
            <a:off x="5758840" y="4655525"/>
            <a:ext cx="1231148" cy="42130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Security staff</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3048000" y="1153406"/>
            <a:ext cx="5800851" cy="51816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1642" y="2667000"/>
            <a:ext cx="8534400" cy="1384995"/>
          </a:xfrm>
        </p:spPr>
        <p:txBody>
          <a:bodyPr/>
          <a:lstStyle/>
          <a:p>
            <a:r>
              <a:rPr lang="en-US" dirty="0"/>
              <a:t>Conditional Formatting  using;</a:t>
            </a:r>
          </a:p>
          <a:p>
            <a:r>
              <a:rPr lang="en-US" dirty="0"/>
              <a:t>            =IFS(Z2=2,”fair”, Z2&lt;2,”good”,Z2&gt;2,”better”)</a:t>
            </a:r>
          </a:p>
          <a:p>
            <a:endParaRPr lang="en-US" dirty="0"/>
          </a:p>
          <a:p>
            <a:endParaRPr lang="en-US" dirty="0"/>
          </a:p>
          <a:p>
            <a:r>
              <a:rPr lang="en-US" dirty="0"/>
              <a:t>Using a pivot table ,pie chart and bar graph.</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457200" y="228600"/>
            <a:ext cx="5800851" cy="518160"/>
          </a:xfrm>
        </p:spPr>
        <p:txBody>
          <a:bodyPr/>
          <a:lstStyle/>
          <a:p>
            <a:r>
              <a:rPr lang="en-IN" dirty="0"/>
              <a:t>Dataset Description</a:t>
            </a:r>
          </a:p>
        </p:txBody>
      </p:sp>
      <p:sp>
        <p:nvSpPr>
          <p:cNvPr id="3" name="Subtitle 2"/>
          <p:cNvSpPr>
            <a:spLocks noGrp="1"/>
          </p:cNvSpPr>
          <p:nvPr>
            <p:ph type="subTitle" idx="4"/>
          </p:nvPr>
        </p:nvSpPr>
        <p:spPr>
          <a:xfrm>
            <a:off x="304800" y="914400"/>
            <a:ext cx="8534400" cy="4708981"/>
          </a:xfrm>
        </p:spPr>
        <p:txBody>
          <a:bodyPr/>
          <a:lstStyle/>
          <a:p>
            <a:pPr marL="285750" indent="-285750">
              <a:buFont typeface="Arial" panose="020B0604020202020204" pitchFamily="34" charset="0"/>
              <a:buChar char="•"/>
            </a:pPr>
            <a:r>
              <a:rPr lang="en-US" dirty="0"/>
              <a:t>Download  employee data set using –</a:t>
            </a:r>
            <a:r>
              <a:rPr lang="en-US" dirty="0" err="1"/>
              <a:t>kaggle</a:t>
            </a:r>
            <a:endParaRPr lang="en-US" dirty="0"/>
          </a:p>
          <a:p>
            <a:pPr marL="342900" indent="-342900">
              <a:buFont typeface="Arial" panose="020B0604020202020204" pitchFamily="34" charset="0"/>
              <a:buChar char="•"/>
            </a:pPr>
            <a:r>
              <a:rPr lang="en-US" dirty="0"/>
              <a:t>Features used;</a:t>
            </a:r>
          </a:p>
          <a:p>
            <a:pPr marL="342900" indent="-342900">
              <a:buFont typeface="+mj-lt"/>
              <a:buAutoNum type="arabicPeriod"/>
            </a:pPr>
            <a:r>
              <a:rPr lang="en-US" dirty="0" err="1"/>
              <a:t>Emp</a:t>
            </a:r>
            <a:r>
              <a:rPr lang="en-US" dirty="0"/>
              <a:t> ID</a:t>
            </a:r>
          </a:p>
          <a:p>
            <a:pPr marL="342900" indent="-342900">
              <a:buFont typeface="+mj-lt"/>
              <a:buAutoNum type="arabicPeriod"/>
            </a:pPr>
            <a:r>
              <a:rPr lang="en-US" dirty="0"/>
              <a:t>First N</a:t>
            </a:r>
            <a:r>
              <a:rPr lang="en-IN" dirty="0" err="1"/>
              <a:t>ame</a:t>
            </a:r>
            <a:endParaRPr lang="en-IN" dirty="0"/>
          </a:p>
          <a:p>
            <a:pPr marL="342900" indent="-342900">
              <a:buFont typeface="+mj-lt"/>
              <a:buAutoNum type="arabicPeriod"/>
            </a:pPr>
            <a:r>
              <a:rPr lang="en-US" dirty="0"/>
              <a:t>Start Date</a:t>
            </a:r>
          </a:p>
          <a:p>
            <a:pPr marL="342900" indent="-342900">
              <a:buFont typeface="+mj-lt"/>
              <a:buAutoNum type="arabicPeriod"/>
            </a:pPr>
            <a:r>
              <a:rPr lang="en-US" dirty="0"/>
              <a:t>Exit date</a:t>
            </a:r>
          </a:p>
          <a:p>
            <a:pPr marL="342900" indent="-342900">
              <a:buFont typeface="+mj-lt"/>
              <a:buAutoNum type="arabicPeriod"/>
            </a:pPr>
            <a:r>
              <a:rPr lang="en-US" dirty="0"/>
              <a:t>Title</a:t>
            </a:r>
          </a:p>
          <a:p>
            <a:pPr marL="342900" indent="-342900">
              <a:buFont typeface="+mj-lt"/>
              <a:buAutoNum type="arabicPeriod"/>
            </a:pPr>
            <a:r>
              <a:rPr lang="en-US" dirty="0"/>
              <a:t>Supervisor</a:t>
            </a:r>
          </a:p>
          <a:p>
            <a:pPr marL="342900" indent="-342900">
              <a:buFont typeface="+mj-lt"/>
              <a:buAutoNum type="arabicPeriod"/>
            </a:pPr>
            <a:r>
              <a:rPr lang="en-US" dirty="0"/>
              <a:t>AD Email</a:t>
            </a:r>
          </a:p>
          <a:p>
            <a:pPr marL="342900" indent="-342900">
              <a:buFont typeface="+mj-lt"/>
              <a:buAutoNum type="arabicPeriod"/>
            </a:pPr>
            <a:r>
              <a:rPr lang="en-US" dirty="0"/>
              <a:t>Business Unit </a:t>
            </a:r>
          </a:p>
          <a:p>
            <a:pPr marL="342900" indent="-342900">
              <a:buFont typeface="+mj-lt"/>
              <a:buAutoNum type="arabicPeriod"/>
            </a:pPr>
            <a:r>
              <a:rPr lang="en-US" dirty="0"/>
              <a:t>Employee type</a:t>
            </a:r>
          </a:p>
          <a:p>
            <a:pPr marL="342900" indent="-342900">
              <a:buFont typeface="+mj-lt"/>
              <a:buAutoNum type="arabicPeriod"/>
            </a:pPr>
            <a:r>
              <a:rPr lang="en-US" dirty="0"/>
              <a:t>Pay zone</a:t>
            </a:r>
          </a:p>
          <a:p>
            <a:pPr marL="342900" indent="-342900">
              <a:buFont typeface="+mj-lt"/>
              <a:buAutoNum type="arabicPeriod"/>
            </a:pPr>
            <a:r>
              <a:rPr lang="en-US" dirty="0"/>
              <a:t>EMPLOYEES </a:t>
            </a:r>
            <a:r>
              <a:rPr lang="en-US" dirty="0" err="1"/>
              <a:t>Classificantion</a:t>
            </a:r>
            <a:r>
              <a:rPr lang="en-US" dirty="0"/>
              <a:t> type</a:t>
            </a:r>
          </a:p>
          <a:p>
            <a:pPr marL="342900" indent="-342900">
              <a:buFont typeface="+mj-lt"/>
              <a:buAutoNum type="arabicPeriod"/>
            </a:pPr>
            <a:r>
              <a:rPr lang="en-US" dirty="0"/>
              <a:t>Performance score</a:t>
            </a:r>
          </a:p>
          <a:p>
            <a:pPr marL="342900" indent="-342900">
              <a:buFont typeface="+mj-lt"/>
              <a:buAutoNum type="arabicPeriod"/>
            </a:pPr>
            <a:r>
              <a:rPr lang="en-US" dirty="0"/>
              <a:t>Employee status</a:t>
            </a:r>
          </a:p>
          <a:p>
            <a:pPr marL="342900" indent="-342900">
              <a:buFont typeface="+mj-lt"/>
              <a:buAutoNum type="arabicPeriod"/>
            </a:pPr>
            <a:r>
              <a:rPr lang="en-US" dirty="0"/>
              <a:t>Gender code</a:t>
            </a:r>
          </a:p>
          <a:p>
            <a:pPr marL="342900" indent="-342900">
              <a:buFont typeface="+mj-lt"/>
              <a:buAutoNum type="arabicPeriod"/>
            </a:pPr>
            <a:r>
              <a:rPr lang="en-US" dirty="0"/>
              <a:t>Employees rating status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1209549" y="295366"/>
            <a:ext cx="5800851" cy="1324722"/>
          </a:xfrm>
          <a:prstGeom prst="rect">
            <a:avLst/>
          </a:prstGeom>
        </p:spPr>
        <p:txBody>
          <a:bodyPr vert="horz" wrap="square" lIns="0" tIns="16510" rIns="0" bIns="0" rtlCol="0">
            <a:spAutoFit/>
          </a:bodyPr>
          <a:lstStyle/>
          <a:p>
            <a:pPr marL="12700">
              <a:lnSpc>
                <a:spcPct val="100000"/>
              </a:lnSpc>
              <a:spcBef>
                <a:spcPts val="130"/>
              </a:spcBef>
            </a:pPr>
            <a:r>
              <a:rPr lang="en-IN" sz="4250" spc="15" dirty="0"/>
              <a:t>THE</a:t>
            </a:r>
            <a:r>
              <a:rPr lang="en-IN" sz="4250" spc="20" dirty="0"/>
              <a:t> </a:t>
            </a:r>
            <a:r>
              <a:rPr lang="en-US" sz="4250" spc="20" dirty="0"/>
              <a:t>"</a:t>
            </a:r>
            <a:r>
              <a:rPr lang="en-US" sz="4250" spc="10" dirty="0"/>
              <a:t>WOW"</a:t>
            </a:r>
            <a:r>
              <a:rPr lang="en-US" sz="4250" spc="85" dirty="0"/>
              <a:t> </a:t>
            </a:r>
            <a:r>
              <a:rPr lang="en-US" sz="4250" spc="10" dirty="0"/>
              <a:t>IN</a:t>
            </a:r>
            <a:r>
              <a:rPr lang="en-US" sz="4250" spc="-5" dirty="0"/>
              <a:t> </a:t>
            </a:r>
            <a:r>
              <a:rPr lang="en-US" sz="4250" spc="15" dirty="0"/>
              <a:t>OUR</a:t>
            </a:r>
            <a:r>
              <a:rPr lang="en-US" sz="4250" spc="-10" dirty="0"/>
              <a:t> </a:t>
            </a:r>
            <a:r>
              <a:rPr lang="en-US" sz="4250" spc="20" dirty="0"/>
              <a:t>SOLUTION</a:t>
            </a:r>
            <a:endParaRPr sz="4250" dirty="0"/>
          </a:p>
        </p:txBody>
      </p:sp>
      <p:sp>
        <p:nvSpPr>
          <p:cNvPr id="10" name="Subtitle 9"/>
          <p:cNvSpPr>
            <a:spLocks noGrp="1"/>
          </p:cNvSpPr>
          <p:nvPr>
            <p:ph type="subTitle" idx="4"/>
          </p:nvPr>
        </p:nvSpPr>
        <p:spPr>
          <a:xfrm>
            <a:off x="2286000" y="1878249"/>
            <a:ext cx="8534400" cy="2462213"/>
          </a:xfrm>
        </p:spPr>
        <p:txBody>
          <a:bodyPr/>
          <a:lstStyle/>
          <a:p>
            <a:r>
              <a:rPr lang="en-US" sz="2000" dirty="0"/>
              <a:t>IFS(Z2=2,”fair”,Z2&lt;2,”good”,Z2&gt;2,”better”)</a:t>
            </a:r>
          </a:p>
          <a:p>
            <a:endParaRPr lang="en-US" sz="2000" dirty="0"/>
          </a:p>
          <a:p>
            <a:r>
              <a:rPr lang="en-US" sz="2000" dirty="0"/>
              <a:t>      pivot table, pie chart &amp; bar graph</a:t>
            </a:r>
          </a:p>
          <a:p>
            <a:endParaRPr lang="en-US" sz="2000" dirty="0"/>
          </a:p>
          <a:p>
            <a:r>
              <a:rPr lang="en-US" sz="2000" dirty="0"/>
              <a:t>       Highlight the features </a:t>
            </a:r>
          </a:p>
          <a:p>
            <a:endParaRPr lang="en-US" sz="2000" dirty="0"/>
          </a:p>
          <a:p>
            <a:r>
              <a:rPr lang="en-US" sz="2000" dirty="0"/>
              <a:t>        interpreting the employee status of each individuals</a:t>
            </a:r>
          </a:p>
          <a:p>
            <a:r>
              <a:rPr lang="en-US" sz="2000" dirty="0"/>
              <a:t>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0019" y="68852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356</Words>
  <Application>Microsoft Office PowerPoint</Application>
  <PresentationFormat>Widescreen</PresentationFormat>
  <Paragraphs>109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Employee performance evalutions are conducted to: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G.Sowmiya Ganesan</cp:lastModifiedBy>
  <cp:revision>26</cp:revision>
  <dcterms:created xsi:type="dcterms:W3CDTF">2024-03-29T15:07:22Z</dcterms:created>
  <dcterms:modified xsi:type="dcterms:W3CDTF">2024-09-01T13:24:53Z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