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dec Pro" charset="1" panose="00000500000000000000"/>
      <p:regular r:id="rId10"/>
    </p:embeddedFont>
    <p:embeddedFont>
      <p:font typeface="Codec Pro Bold" charset="1" panose="00000600000000000000"/>
      <p:regular r:id="rId11"/>
    </p:embeddedFont>
    <p:embeddedFont>
      <p:font typeface="Codec Pro Thin" charset="1" panose="00000200000000000000"/>
      <p:regular r:id="rId12"/>
    </p:embeddedFont>
    <p:embeddedFont>
      <p:font typeface="Codec Pro Light" charset="1" panose="00000300000000000000"/>
      <p:regular r:id="rId13"/>
    </p:embeddedFont>
    <p:embeddedFont>
      <p:font typeface="Codec Pro Ultra-Bold" charset="1" panose="00000700000000000000"/>
      <p:regular r:id="rId14"/>
    </p:embeddedFont>
    <p:embeddedFont>
      <p:font typeface="Codec Pro Heavy" charset="1" panose="00000A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Open Sauce Light" charset="1" panose="00000400000000000000"/>
      <p:regular r:id="rId20"/>
    </p:embeddedFont>
    <p:embeddedFont>
      <p:font typeface="Open Sauce Light Italics" charset="1" panose="00000400000000000000"/>
      <p:regular r:id="rId21"/>
    </p:embeddedFont>
    <p:embeddedFont>
      <p:font typeface="Open Sauce Medium" charset="1" panose="00000600000000000000"/>
      <p:regular r:id="rId22"/>
    </p:embeddedFont>
    <p:embeddedFont>
      <p:font typeface="Open Sauce Medium Italics" charset="1" panose="00000600000000000000"/>
      <p:regular r:id="rId23"/>
    </p:embeddedFont>
    <p:embeddedFont>
      <p:font typeface="Open Sauce Semi-Bold" charset="1" panose="00000700000000000000"/>
      <p:regular r:id="rId24"/>
    </p:embeddedFont>
    <p:embeddedFont>
      <p:font typeface="Open Sauce Semi-Bold Italics" charset="1" panose="00000700000000000000"/>
      <p:regular r:id="rId25"/>
    </p:embeddedFont>
    <p:embeddedFont>
      <p:font typeface="Open Sauce Heavy" charset="1" panose="00000A00000000000000"/>
      <p:regular r:id="rId26"/>
    </p:embeddedFont>
    <p:embeddedFont>
      <p:font typeface="Open Sauce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4715226" y="2372157"/>
            <a:ext cx="8857547" cy="2183209"/>
          </a:xfrm>
          <a:prstGeom prst="rect">
            <a:avLst/>
          </a:prstGeom>
        </p:spPr>
        <p:txBody>
          <a:bodyPr anchor="t" rtlCol="false" tIns="0" lIns="0" bIns="0" rIns="0">
            <a:spAutoFit/>
          </a:bodyPr>
          <a:lstStyle/>
          <a:p>
            <a:pPr algn="ctr">
              <a:lnSpc>
                <a:spcPts val="5519"/>
              </a:lnSpc>
            </a:pPr>
            <a:r>
              <a:rPr lang="en-US" sz="4599">
                <a:solidFill>
                  <a:srgbClr val="084C6E"/>
                </a:solidFill>
                <a:latin typeface="Codec Pro Bold"/>
              </a:rPr>
              <a:t>PHASE 2 PROJECT </a:t>
            </a:r>
          </a:p>
          <a:p>
            <a:pPr algn="ctr">
              <a:lnSpc>
                <a:spcPts val="5519"/>
              </a:lnSpc>
            </a:pPr>
            <a:r>
              <a:rPr lang="en-US" sz="4599">
                <a:solidFill>
                  <a:srgbClr val="084C6E"/>
                </a:solidFill>
                <a:latin typeface="Codec Pro Bold"/>
              </a:rPr>
              <a:t>MEASURE ENERGY CONSUMPTION </a:t>
            </a:r>
          </a:p>
        </p:txBody>
      </p:sp>
      <p:sp>
        <p:nvSpPr>
          <p:cNvPr name="TextBox 6" id="6"/>
          <p:cNvSpPr txBox="true"/>
          <p:nvPr/>
        </p:nvSpPr>
        <p:spPr>
          <a:xfrm rot="0">
            <a:off x="6670917" y="7150577"/>
            <a:ext cx="4946167" cy="1282797"/>
          </a:xfrm>
          <a:prstGeom prst="rect">
            <a:avLst/>
          </a:prstGeom>
        </p:spPr>
        <p:txBody>
          <a:bodyPr anchor="t" rtlCol="false" tIns="0" lIns="0" bIns="0" rIns="0">
            <a:spAutoFit/>
          </a:bodyPr>
          <a:lstStyle/>
          <a:p>
            <a:pPr algn="ctr">
              <a:lnSpc>
                <a:spcPts val="3313"/>
              </a:lnSpc>
            </a:pPr>
            <a:r>
              <a:rPr lang="en-US" sz="2366" spc="-47">
                <a:solidFill>
                  <a:srgbClr val="084C6E"/>
                </a:solidFill>
                <a:latin typeface="Codec Pro"/>
              </a:rPr>
              <a:t>Done by Sathya.P, Sowmiya.S ,Surya.L, Swastina.S, Vasundhra.J, Vimala devi.S</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275963" y="2014440"/>
            <a:ext cx="13736073" cy="7062805"/>
            <a:chOff x="0" y="0"/>
            <a:chExt cx="3617731" cy="1860163"/>
          </a:xfrm>
        </p:grpSpPr>
        <p:sp>
          <p:nvSpPr>
            <p:cNvPr name="Freeform 3" id="3"/>
            <p:cNvSpPr/>
            <p:nvPr/>
          </p:nvSpPr>
          <p:spPr>
            <a:xfrm flipH="false" flipV="false" rot="0">
              <a:off x="0" y="0"/>
              <a:ext cx="3617731" cy="1860163"/>
            </a:xfrm>
            <a:custGeom>
              <a:avLst/>
              <a:gdLst/>
              <a:ahLst/>
              <a:cxnLst/>
              <a:rect r="r" b="b" t="t" l="l"/>
              <a:pathLst>
                <a:path h="1860163" w="3617731">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cap="sq">
              <a:solidFill>
                <a:srgbClr val="084C6E"/>
              </a:solidFill>
              <a:prstDash val="solid"/>
              <a:miter/>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2840094" y="2624514"/>
            <a:ext cx="12607812" cy="4990348"/>
          </a:xfrm>
          <a:prstGeom prst="rect">
            <a:avLst/>
          </a:prstGeom>
        </p:spPr>
        <p:txBody>
          <a:bodyPr anchor="t" rtlCol="false" tIns="0" lIns="0" bIns="0" rIns="0">
            <a:spAutoFit/>
          </a:bodyPr>
          <a:lstStyle/>
          <a:p>
            <a:pPr marL="454455" indent="-227228" lvl="1">
              <a:lnSpc>
                <a:spcPts val="3031"/>
              </a:lnSpc>
              <a:buFont typeface="Arial"/>
              <a:buChar char="•"/>
            </a:pPr>
            <a:r>
              <a:rPr lang="en-US" sz="2104">
                <a:solidFill>
                  <a:srgbClr val="084C6E"/>
                </a:solidFill>
                <a:latin typeface="Open Sauce"/>
              </a:rPr>
              <a:t>Feature Importance</a:t>
            </a:r>
          </a:p>
          <a:p>
            <a:pPr>
              <a:lnSpc>
                <a:spcPts val="1679"/>
              </a:lnSpc>
            </a:pPr>
            <a:r>
              <a:rPr lang="en-US" sz="1200">
                <a:solidFill>
                  <a:srgbClr val="084C6E"/>
                </a:solidFill>
                <a:latin typeface="Open Sauce"/>
              </a:rPr>
              <a:t>fi = pd.DataFrame(data=reg.feature_importances_,</a:t>
            </a:r>
          </a:p>
          <a:p>
            <a:pPr>
              <a:lnSpc>
                <a:spcPts val="1679"/>
              </a:lnSpc>
            </a:pPr>
            <a:r>
              <a:rPr lang="en-US" sz="1200">
                <a:solidFill>
                  <a:srgbClr val="084C6E"/>
                </a:solidFill>
                <a:latin typeface="Open Sauce"/>
              </a:rPr>
              <a:t>                 index=reg.feature_names_in_,</a:t>
            </a:r>
          </a:p>
          <a:p>
            <a:pPr>
              <a:lnSpc>
                <a:spcPts val="1679"/>
              </a:lnSpc>
            </a:pPr>
            <a:r>
              <a:rPr lang="en-US" sz="1200">
                <a:solidFill>
                  <a:srgbClr val="084C6E"/>
                </a:solidFill>
                <a:latin typeface="Open Sauce"/>
              </a:rPr>
              <a:t>                 columns=['importance'])</a:t>
            </a:r>
          </a:p>
          <a:p>
            <a:pPr>
              <a:lnSpc>
                <a:spcPts val="1679"/>
              </a:lnSpc>
            </a:pPr>
            <a:r>
              <a:rPr lang="en-US" sz="1200">
                <a:solidFill>
                  <a:srgbClr val="084C6E"/>
                </a:solidFill>
                <a:latin typeface="Open Sauce"/>
              </a:rPr>
              <a:t>fi.sort_values('importance').plot(kind='barh', title='Feature Importance')</a:t>
            </a:r>
          </a:p>
          <a:p>
            <a:pPr>
              <a:lnSpc>
                <a:spcPts val="1679"/>
              </a:lnSpc>
            </a:pPr>
            <a:r>
              <a:rPr lang="en-US" sz="1200">
                <a:solidFill>
                  <a:srgbClr val="084C6E"/>
                </a:solidFill>
                <a:latin typeface="Open Sauce"/>
              </a:rPr>
              <a:t>plt.show()</a:t>
            </a:r>
          </a:p>
          <a:p>
            <a:pPr>
              <a:lnSpc>
                <a:spcPts val="1679"/>
              </a:lnSpc>
            </a:pPr>
          </a:p>
          <a:p>
            <a:pPr>
              <a:lnSpc>
                <a:spcPts val="1679"/>
              </a:lnSpc>
            </a:pPr>
            <a:r>
              <a:rPr lang="en-US" sz="1200">
                <a:solidFill>
                  <a:srgbClr val="084C6E"/>
                </a:solidFill>
                <a:latin typeface="Open Sauce"/>
              </a:rPr>
              <a:t>Forecast on Test</a:t>
            </a:r>
          </a:p>
          <a:p>
            <a:pPr>
              <a:lnSpc>
                <a:spcPts val="1679"/>
              </a:lnSpc>
            </a:pPr>
          </a:p>
          <a:p>
            <a:pPr>
              <a:lnSpc>
                <a:spcPts val="1679"/>
              </a:lnSpc>
            </a:pPr>
            <a:r>
              <a:rPr lang="en-US" sz="1200">
                <a:solidFill>
                  <a:srgbClr val="084C6E"/>
                </a:solidFill>
                <a:latin typeface="Open Sauce"/>
              </a:rPr>
              <a:t>test['prediction'] = reg.predict(x_test)</a:t>
            </a:r>
          </a:p>
          <a:p>
            <a:pPr>
              <a:lnSpc>
                <a:spcPts val="1679"/>
              </a:lnSpc>
            </a:pPr>
            <a:r>
              <a:rPr lang="en-US" sz="1200">
                <a:solidFill>
                  <a:srgbClr val="084C6E"/>
                </a:solidFill>
                <a:latin typeface="Open Sauce"/>
              </a:rPr>
              <a:t>df = df.merge(test[['prediction']], how= 'left', left_index=True, right_index=True)</a:t>
            </a:r>
          </a:p>
          <a:p>
            <a:pPr>
              <a:lnSpc>
                <a:spcPts val="1679"/>
              </a:lnSpc>
            </a:pPr>
            <a:r>
              <a:rPr lang="en-US" sz="1200">
                <a:solidFill>
                  <a:srgbClr val="084C6E"/>
                </a:solidFill>
                <a:latin typeface="Open Sauce"/>
              </a:rPr>
              <a:t>ax = df[['PJME_MW']].plot(figsize=(15, 5))</a:t>
            </a:r>
          </a:p>
          <a:p>
            <a:pPr>
              <a:lnSpc>
                <a:spcPts val="1679"/>
              </a:lnSpc>
            </a:pPr>
            <a:r>
              <a:rPr lang="en-US" sz="1200">
                <a:solidFill>
                  <a:srgbClr val="084C6E"/>
                </a:solidFill>
                <a:latin typeface="Open Sauce"/>
              </a:rPr>
              <a:t>df['prediction'].plot(ax=ax, style='.')</a:t>
            </a:r>
          </a:p>
          <a:p>
            <a:pPr>
              <a:lnSpc>
                <a:spcPts val="1679"/>
              </a:lnSpc>
            </a:pPr>
            <a:r>
              <a:rPr lang="en-US" sz="1200">
                <a:solidFill>
                  <a:srgbClr val="084C6E"/>
                </a:solidFill>
                <a:latin typeface="Open Sauce"/>
              </a:rPr>
              <a:t>plt.legend(['Truth Data', 'Predication'])</a:t>
            </a:r>
          </a:p>
          <a:p>
            <a:pPr>
              <a:lnSpc>
                <a:spcPts val="1679"/>
              </a:lnSpc>
            </a:pPr>
            <a:r>
              <a:rPr lang="en-US" sz="1200">
                <a:solidFill>
                  <a:srgbClr val="084C6E"/>
                </a:solidFill>
                <a:latin typeface="Open Sauce"/>
              </a:rPr>
              <a:t>ax.set_title('Raw Dat and Prediction')</a:t>
            </a:r>
          </a:p>
          <a:p>
            <a:pPr>
              <a:lnSpc>
                <a:spcPts val="1679"/>
              </a:lnSpc>
            </a:pPr>
            <a:r>
              <a:rPr lang="en-US" sz="1200">
                <a:solidFill>
                  <a:srgbClr val="084C6E"/>
                </a:solidFill>
                <a:latin typeface="Open Sauce"/>
              </a:rPr>
              <a:t>plt.show()</a:t>
            </a:r>
          </a:p>
          <a:p>
            <a:pPr>
              <a:lnSpc>
                <a:spcPts val="1679"/>
              </a:lnSpc>
            </a:pPr>
          </a:p>
          <a:p>
            <a:pPr>
              <a:lnSpc>
                <a:spcPts val="1679"/>
              </a:lnSpc>
            </a:pPr>
            <a:r>
              <a:rPr lang="en-US" sz="1200">
                <a:solidFill>
                  <a:srgbClr val="084C6E"/>
                </a:solidFill>
                <a:latin typeface="Open Sauce"/>
              </a:rPr>
              <a:t>ax = df.loc[(df.index &gt; '04-01-2018') &amp; (df.index &lt; '04-08-2018')]['PJME_MW'] \</a:t>
            </a:r>
          </a:p>
          <a:p>
            <a:pPr>
              <a:lnSpc>
                <a:spcPts val="1679"/>
              </a:lnSpc>
            </a:pPr>
            <a:r>
              <a:rPr lang="en-US" sz="1200">
                <a:solidFill>
                  <a:srgbClr val="084C6E"/>
                </a:solidFill>
                <a:latin typeface="Open Sauce"/>
              </a:rPr>
              <a:t>    .plot(figsize=(15, 5), title='Week Of Data')</a:t>
            </a:r>
          </a:p>
          <a:p>
            <a:pPr>
              <a:lnSpc>
                <a:spcPts val="1679"/>
              </a:lnSpc>
            </a:pPr>
            <a:r>
              <a:rPr lang="en-US" sz="1200">
                <a:solidFill>
                  <a:srgbClr val="084C6E"/>
                </a:solidFill>
                <a:latin typeface="Open Sauce"/>
              </a:rPr>
              <a:t>df.loc[(df.index &gt; '04-01-2018') &amp; (df.index &lt; '04-08-2018')]['prediction'] \</a:t>
            </a:r>
          </a:p>
          <a:p>
            <a:pPr>
              <a:lnSpc>
                <a:spcPts val="1679"/>
              </a:lnSpc>
            </a:pPr>
            <a:r>
              <a:rPr lang="en-US" sz="1200">
                <a:solidFill>
                  <a:srgbClr val="084C6E"/>
                </a:solidFill>
                <a:latin typeface="Open Sauce"/>
              </a:rPr>
              <a:t>    .plot(style='.')</a:t>
            </a:r>
          </a:p>
          <a:p>
            <a:pPr>
              <a:lnSpc>
                <a:spcPts val="1679"/>
              </a:lnSpc>
            </a:pPr>
            <a:r>
              <a:rPr lang="en-US" sz="1200">
                <a:solidFill>
                  <a:srgbClr val="084C6E"/>
                </a:solidFill>
                <a:latin typeface="Open Sauce"/>
              </a:rPr>
              <a:t>plt.legend(['Truth Data','Prediction'])</a:t>
            </a:r>
          </a:p>
          <a:p>
            <a:pPr>
              <a:lnSpc>
                <a:spcPts val="1679"/>
              </a:lnSpc>
            </a:pPr>
            <a:r>
              <a:rPr lang="en-US" sz="1200">
                <a:solidFill>
                  <a:srgbClr val="084C6E"/>
                </a:solidFill>
                <a:latin typeface="Open Sauce"/>
              </a:rPr>
              <a:t>plt.show()</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783565" y="981075"/>
            <a:ext cx="12607812" cy="2266823"/>
          </a:xfrm>
          <a:prstGeom prst="rect">
            <a:avLst/>
          </a:prstGeom>
        </p:spPr>
        <p:txBody>
          <a:bodyPr anchor="t" rtlCol="false" tIns="0" lIns="0" bIns="0" rIns="0">
            <a:spAutoFit/>
          </a:bodyPr>
          <a:lstStyle/>
          <a:p>
            <a:pPr marL="454455" indent="-227228" lvl="1">
              <a:lnSpc>
                <a:spcPts val="3031"/>
              </a:lnSpc>
              <a:buFont typeface="Arial"/>
              <a:buChar char="•"/>
            </a:pPr>
            <a:r>
              <a:rPr lang="en-US" sz="2104">
                <a:solidFill>
                  <a:srgbClr val="084C6E"/>
                </a:solidFill>
                <a:latin typeface="Open Sauce"/>
              </a:rPr>
              <a:t>Score (RMSE)</a:t>
            </a:r>
          </a:p>
          <a:p>
            <a:pPr>
              <a:lnSpc>
                <a:spcPts val="1679"/>
              </a:lnSpc>
            </a:pPr>
            <a:r>
              <a:rPr lang="en-US" sz="1200">
                <a:solidFill>
                  <a:srgbClr val="084C6E"/>
                </a:solidFill>
                <a:latin typeface="Open Sauce"/>
              </a:rPr>
              <a:t>score = np.sqrt(mean_squared_error(test['PJME_MW'], test['prediction']))</a:t>
            </a:r>
          </a:p>
          <a:p>
            <a:pPr>
              <a:lnSpc>
                <a:spcPts val="1679"/>
              </a:lnSpc>
            </a:pPr>
            <a:r>
              <a:rPr lang="en-US" sz="1200">
                <a:solidFill>
                  <a:srgbClr val="084C6E"/>
                </a:solidFill>
                <a:latin typeface="Open Sauce"/>
              </a:rPr>
              <a:t>print(f'RMSE Score on Test set: {score:0.2f}')</a:t>
            </a:r>
          </a:p>
          <a:p>
            <a:pPr>
              <a:lnSpc>
                <a:spcPts val="1679"/>
              </a:lnSpc>
            </a:pPr>
            <a:r>
              <a:rPr lang="en-US" sz="1200">
                <a:solidFill>
                  <a:srgbClr val="084C6E"/>
                </a:solidFill>
                <a:latin typeface="Open Sauce"/>
              </a:rPr>
              <a:t>RMSE Score on Test set: 3721.75</a:t>
            </a:r>
          </a:p>
          <a:p>
            <a:pPr>
              <a:lnSpc>
                <a:spcPts val="1679"/>
              </a:lnSpc>
            </a:pPr>
            <a:r>
              <a:rPr lang="en-US" sz="1200">
                <a:solidFill>
                  <a:srgbClr val="084C6E"/>
                </a:solidFill>
                <a:latin typeface="Open Sauce"/>
              </a:rPr>
              <a:t>Calculate Error Look at the worst and best predicted days</a:t>
            </a:r>
          </a:p>
          <a:p>
            <a:pPr>
              <a:lnSpc>
                <a:spcPts val="1679"/>
              </a:lnSpc>
            </a:pPr>
          </a:p>
          <a:p>
            <a:pPr>
              <a:lnSpc>
                <a:spcPts val="1679"/>
              </a:lnSpc>
            </a:pPr>
            <a:r>
              <a:rPr lang="en-US" sz="1200">
                <a:solidFill>
                  <a:srgbClr val="084C6E"/>
                </a:solidFill>
                <a:latin typeface="Open Sauce"/>
              </a:rPr>
              <a:t>test['error'] = np.abs(test[TARGET] - test['prediction'])</a:t>
            </a:r>
          </a:p>
          <a:p>
            <a:pPr>
              <a:lnSpc>
                <a:spcPts val="1679"/>
              </a:lnSpc>
            </a:pPr>
            <a:r>
              <a:rPr lang="en-US" sz="1200">
                <a:solidFill>
                  <a:srgbClr val="084C6E"/>
                </a:solidFill>
                <a:latin typeface="Open Sauce"/>
              </a:rPr>
              <a:t>test['date'] = test.index.date</a:t>
            </a:r>
          </a:p>
          <a:p>
            <a:pPr>
              <a:lnSpc>
                <a:spcPts val="1679"/>
              </a:lnSpc>
            </a:pPr>
            <a:r>
              <a:rPr lang="en-US" sz="1200">
                <a:solidFill>
                  <a:srgbClr val="084C6E"/>
                </a:solidFill>
                <a:latin typeface="Open Sauce"/>
              </a:rPr>
              <a:t>test.groupby(['date'])['error'].mean().sort_values(ascending=False).head(10)</a:t>
            </a:r>
          </a:p>
          <a:p>
            <a:pPr>
              <a:lnSpc>
                <a:spcPts val="1679"/>
              </a:lnSpc>
            </a:pPr>
            <a:r>
              <a:rPr lang="en-US" sz="1200">
                <a:solidFill>
                  <a:srgbClr val="084C6E"/>
                </a:solidFill>
                <a:latin typeface="Open Sauce"/>
              </a:rPr>
              <a:t>date</a:t>
            </a:r>
          </a:p>
        </p:txBody>
      </p:sp>
      <p:sp>
        <p:nvSpPr>
          <p:cNvPr name="TextBox 3" id="3"/>
          <p:cNvSpPr txBox="true"/>
          <p:nvPr/>
        </p:nvSpPr>
        <p:spPr>
          <a:xfrm rot="0">
            <a:off x="2236860" y="4182683"/>
            <a:ext cx="12615007" cy="3795605"/>
          </a:xfrm>
          <a:prstGeom prst="rect">
            <a:avLst/>
          </a:prstGeom>
        </p:spPr>
        <p:txBody>
          <a:bodyPr anchor="t" rtlCol="false" tIns="0" lIns="0" bIns="0" rIns="0">
            <a:spAutoFit/>
          </a:bodyPr>
          <a:lstStyle/>
          <a:p>
            <a:pPr marL="454715" indent="-227357" lvl="1">
              <a:lnSpc>
                <a:spcPts val="3032"/>
              </a:lnSpc>
              <a:buFont typeface="Arial"/>
              <a:buChar char="•"/>
            </a:pPr>
            <a:r>
              <a:rPr lang="en-US" sz="2106">
                <a:solidFill>
                  <a:srgbClr val="084C6E"/>
                </a:solidFill>
                <a:latin typeface="Open Sauce"/>
              </a:rPr>
              <a:t>2016-08-13    12839.597087</a:t>
            </a:r>
          </a:p>
          <a:p>
            <a:pPr marL="454715" indent="-227357" lvl="1">
              <a:lnSpc>
                <a:spcPts val="3032"/>
              </a:lnSpc>
              <a:buFont typeface="Arial"/>
              <a:buChar char="•"/>
            </a:pPr>
            <a:r>
              <a:rPr lang="en-US" sz="2106">
                <a:solidFill>
                  <a:srgbClr val="084C6E"/>
                </a:solidFill>
                <a:latin typeface="Open Sauce"/>
              </a:rPr>
              <a:t>2016-08-14    12780.209961</a:t>
            </a:r>
          </a:p>
          <a:p>
            <a:pPr marL="454715" indent="-227357" lvl="1">
              <a:lnSpc>
                <a:spcPts val="3032"/>
              </a:lnSpc>
              <a:buFont typeface="Arial"/>
              <a:buChar char="•"/>
            </a:pPr>
            <a:r>
              <a:rPr lang="en-US" sz="2106">
                <a:solidFill>
                  <a:srgbClr val="084C6E"/>
                </a:solidFill>
                <a:latin typeface="Open Sauce"/>
              </a:rPr>
              <a:t>2016-09-10    11356.302979</a:t>
            </a:r>
          </a:p>
          <a:p>
            <a:pPr marL="454715" indent="-227357" lvl="1">
              <a:lnSpc>
                <a:spcPts val="3032"/>
              </a:lnSpc>
              <a:buFont typeface="Arial"/>
              <a:buChar char="•"/>
            </a:pPr>
            <a:r>
              <a:rPr lang="en-US" sz="2106">
                <a:solidFill>
                  <a:srgbClr val="084C6E"/>
                </a:solidFill>
                <a:latin typeface="Open Sauce"/>
              </a:rPr>
              <a:t>2015-02-20    10965.982259</a:t>
            </a:r>
          </a:p>
          <a:p>
            <a:pPr marL="454715" indent="-227357" lvl="1">
              <a:lnSpc>
                <a:spcPts val="3032"/>
              </a:lnSpc>
              <a:buFont typeface="Arial"/>
              <a:buChar char="•"/>
            </a:pPr>
            <a:r>
              <a:rPr lang="en-US" sz="2106">
                <a:solidFill>
                  <a:srgbClr val="084C6E"/>
                </a:solidFill>
                <a:latin typeface="Open Sauce"/>
              </a:rPr>
              <a:t>2016-09-09    10864.954834</a:t>
            </a:r>
          </a:p>
          <a:p>
            <a:pPr marL="454715" indent="-227357" lvl="1">
              <a:lnSpc>
                <a:spcPts val="3032"/>
              </a:lnSpc>
              <a:buFont typeface="Arial"/>
              <a:buChar char="•"/>
            </a:pPr>
            <a:r>
              <a:rPr lang="en-US" sz="2106">
                <a:solidFill>
                  <a:srgbClr val="084C6E"/>
                </a:solidFill>
                <a:latin typeface="Open Sauce"/>
              </a:rPr>
              <a:t>2018-01-06    10506.845622</a:t>
            </a:r>
          </a:p>
          <a:p>
            <a:pPr marL="454715" indent="-227357" lvl="1">
              <a:lnSpc>
                <a:spcPts val="3032"/>
              </a:lnSpc>
              <a:buFont typeface="Arial"/>
              <a:buChar char="•"/>
            </a:pPr>
            <a:r>
              <a:rPr lang="en-US" sz="2106">
                <a:solidFill>
                  <a:srgbClr val="084C6E"/>
                </a:solidFill>
                <a:latin typeface="Open Sauce"/>
              </a:rPr>
              <a:t>2016-08-12    10124.051595</a:t>
            </a:r>
          </a:p>
          <a:p>
            <a:pPr marL="454715" indent="-227357" lvl="1">
              <a:lnSpc>
                <a:spcPts val="3032"/>
              </a:lnSpc>
              <a:buFont typeface="Arial"/>
              <a:buChar char="•"/>
            </a:pPr>
            <a:r>
              <a:rPr lang="en-US" sz="2106">
                <a:solidFill>
                  <a:srgbClr val="084C6E"/>
                </a:solidFill>
                <a:latin typeface="Open Sauce"/>
              </a:rPr>
              <a:t>2015-02-21     9881.803711</a:t>
            </a:r>
          </a:p>
          <a:p>
            <a:pPr marL="454715" indent="-227357" lvl="1">
              <a:lnSpc>
                <a:spcPts val="3032"/>
              </a:lnSpc>
              <a:buFont typeface="Arial"/>
              <a:buChar char="•"/>
            </a:pPr>
            <a:r>
              <a:rPr lang="en-US" sz="2106">
                <a:solidFill>
                  <a:srgbClr val="084C6E"/>
                </a:solidFill>
                <a:latin typeface="Open Sauce"/>
              </a:rPr>
              <a:t>2015-02-16     9781.552246</a:t>
            </a:r>
          </a:p>
          <a:p>
            <a:pPr marL="454715" indent="-227357" lvl="1">
              <a:lnSpc>
                <a:spcPts val="3032"/>
              </a:lnSpc>
              <a:buFont typeface="Arial"/>
              <a:buChar char="•"/>
            </a:pPr>
            <a:r>
              <a:rPr lang="en-US" sz="2106">
                <a:solidFill>
                  <a:srgbClr val="084C6E"/>
                </a:solidFill>
                <a:latin typeface="Open Sauce"/>
              </a:rPr>
              <a:t>2018-01-07     9739.144206</a:t>
            </a:r>
          </a:p>
        </p:txBody>
      </p:sp>
      <p:sp>
        <p:nvSpPr>
          <p:cNvPr name="TextBox 4" id="4"/>
          <p:cNvSpPr txBox="true"/>
          <p:nvPr/>
        </p:nvSpPr>
        <p:spPr>
          <a:xfrm rot="0">
            <a:off x="1783565" y="3749004"/>
            <a:ext cx="5999967" cy="481304"/>
          </a:xfrm>
          <a:prstGeom prst="rect">
            <a:avLst/>
          </a:prstGeom>
        </p:spPr>
        <p:txBody>
          <a:bodyPr anchor="t" rtlCol="false" tIns="0" lIns="0" bIns="0" rIns="0">
            <a:spAutoFit/>
          </a:bodyPr>
          <a:lstStyle/>
          <a:p>
            <a:pPr algn="l" marL="0" indent="0" lvl="0">
              <a:lnSpc>
                <a:spcPts val="3546"/>
              </a:lnSpc>
              <a:spcBef>
                <a:spcPct val="0"/>
              </a:spcBef>
            </a:pPr>
            <a:r>
              <a:rPr lang="en-US" sz="2551">
                <a:solidFill>
                  <a:srgbClr val="084C6E"/>
                </a:solidFill>
                <a:latin typeface="Codec Pro Bold"/>
              </a:rPr>
              <a:t>Output</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206468" y="3280371"/>
            <a:ext cx="7875064" cy="4966204"/>
            <a:chOff x="0" y="0"/>
            <a:chExt cx="2074091" cy="1307971"/>
          </a:xfrm>
        </p:grpSpPr>
        <p:sp>
          <p:nvSpPr>
            <p:cNvPr name="Freeform 3" id="3"/>
            <p:cNvSpPr/>
            <p:nvPr/>
          </p:nvSpPr>
          <p:spPr>
            <a:xfrm flipH="false" flipV="false" rot="0">
              <a:off x="0" y="0"/>
              <a:ext cx="2074091" cy="1307972"/>
            </a:xfrm>
            <a:custGeom>
              <a:avLst/>
              <a:gdLst/>
              <a:ahLst/>
              <a:cxnLst/>
              <a:rect r="r" b="b" t="t" l="l"/>
              <a:pathLst>
                <a:path h="1307972" w="2074091">
                  <a:moveTo>
                    <a:pt x="37358" y="0"/>
                  </a:moveTo>
                  <a:lnTo>
                    <a:pt x="2036733" y="0"/>
                  </a:lnTo>
                  <a:cubicBezTo>
                    <a:pt x="2046641" y="0"/>
                    <a:pt x="2056143" y="3936"/>
                    <a:pt x="2063149" y="10942"/>
                  </a:cubicBezTo>
                  <a:cubicBezTo>
                    <a:pt x="2070155" y="17948"/>
                    <a:pt x="2074091" y="27450"/>
                    <a:pt x="2074091" y="37358"/>
                  </a:cubicBezTo>
                  <a:lnTo>
                    <a:pt x="2074091" y="1270614"/>
                  </a:lnTo>
                  <a:cubicBezTo>
                    <a:pt x="2074091" y="1280522"/>
                    <a:pt x="2070155" y="1290024"/>
                    <a:pt x="2063149" y="1297030"/>
                  </a:cubicBezTo>
                  <a:cubicBezTo>
                    <a:pt x="2056143" y="1304036"/>
                    <a:pt x="2046641" y="1307972"/>
                    <a:pt x="2036733" y="1307972"/>
                  </a:cubicBezTo>
                  <a:lnTo>
                    <a:pt x="37358" y="1307972"/>
                  </a:lnTo>
                  <a:cubicBezTo>
                    <a:pt x="27450" y="1307972"/>
                    <a:pt x="17948" y="1304036"/>
                    <a:pt x="10942" y="1297030"/>
                  </a:cubicBezTo>
                  <a:cubicBezTo>
                    <a:pt x="3936" y="1290024"/>
                    <a:pt x="0" y="1280522"/>
                    <a:pt x="0" y="1270614"/>
                  </a:cubicBezTo>
                  <a:lnTo>
                    <a:pt x="0" y="37358"/>
                  </a:lnTo>
                  <a:cubicBezTo>
                    <a:pt x="0" y="27450"/>
                    <a:pt x="3936" y="17948"/>
                    <a:pt x="10942" y="10942"/>
                  </a:cubicBezTo>
                  <a:cubicBezTo>
                    <a:pt x="17948" y="3936"/>
                    <a:pt x="27450" y="0"/>
                    <a:pt x="37358" y="0"/>
                  </a:cubicBezTo>
                  <a:close/>
                </a:path>
              </a:pathLst>
            </a:custGeom>
            <a:gradFill rotWithShape="true">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l="0" r="100000" t="0" b="100000"/>
              </a:path>
              <a:tileRect r="0" l="-100000" b="0" t="-100000"/>
            </a:gradFill>
            <a:ln w="19050" cap="rnd">
              <a:solidFill>
                <a:srgbClr val="084C6E"/>
              </a:solidFill>
              <a:prstDash val="solid"/>
              <a:round/>
            </a:ln>
          </p:spPr>
        </p:sp>
        <p:sp>
          <p:nvSpPr>
            <p:cNvPr name="TextBox 4" id="4"/>
            <p:cNvSpPr txBox="true"/>
            <p:nvPr/>
          </p:nvSpPr>
          <p:spPr>
            <a:xfrm>
              <a:off x="0" y="-304800"/>
              <a:ext cx="812800" cy="1117600"/>
            </a:xfrm>
            <a:prstGeom prst="rect">
              <a:avLst/>
            </a:prstGeom>
          </p:spPr>
          <p:txBody>
            <a:bodyPr anchor="ctr" rtlCol="false" tIns="50800" lIns="50800" bIns="50800" rIns="50800"/>
            <a:lstStyle/>
            <a:p>
              <a:pPr algn="ctr" marL="0" indent="0" lvl="0">
                <a:lnSpc>
                  <a:spcPts val="8751"/>
                </a:lnSpc>
              </a:pPr>
            </a:p>
          </p:txBody>
        </p:sp>
      </p:grpSp>
      <p:sp>
        <p:nvSpPr>
          <p:cNvPr name="TextBox 5" id="5"/>
          <p:cNvSpPr txBox="true"/>
          <p:nvPr/>
        </p:nvSpPr>
        <p:spPr>
          <a:xfrm rot="0">
            <a:off x="6613041" y="5163446"/>
            <a:ext cx="5061919" cy="600027"/>
          </a:xfrm>
          <a:prstGeom prst="rect">
            <a:avLst/>
          </a:prstGeom>
        </p:spPr>
        <p:txBody>
          <a:bodyPr anchor="t" rtlCol="false" tIns="0" lIns="0" bIns="0" rIns="0">
            <a:spAutoFit/>
          </a:bodyPr>
          <a:lstStyle/>
          <a:p>
            <a:pPr algn="ctr" marL="0" indent="0" lvl="0">
              <a:lnSpc>
                <a:spcPts val="4311"/>
              </a:lnSpc>
              <a:spcBef>
                <a:spcPct val="0"/>
              </a:spcBef>
            </a:pPr>
            <a:r>
              <a:rPr lang="en-US" sz="3592">
                <a:solidFill>
                  <a:srgbClr val="084C6E"/>
                </a:solidFill>
                <a:latin typeface="Codec Pro Bold"/>
              </a:rPr>
              <a:t>Thank you</a:t>
            </a:r>
          </a:p>
        </p:txBody>
      </p:sp>
      <p:sp>
        <p:nvSpPr>
          <p:cNvPr name="Freeform 6" id="6"/>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84BFDD">
                <a:alpha val="100000"/>
              </a:srgbClr>
            </a:gs>
            <a:gs pos="100000">
              <a:srgbClr val="84BFD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3865218" y="1345966"/>
            <a:ext cx="7151780" cy="7424469"/>
            <a:chOff x="0" y="0"/>
            <a:chExt cx="1883596" cy="1955416"/>
          </a:xfrm>
        </p:grpSpPr>
        <p:sp>
          <p:nvSpPr>
            <p:cNvPr name="Freeform 3" id="3"/>
            <p:cNvSpPr/>
            <p:nvPr/>
          </p:nvSpPr>
          <p:spPr>
            <a:xfrm flipH="false" flipV="false" rot="0">
              <a:off x="0" y="0"/>
              <a:ext cx="1883596" cy="1955416"/>
            </a:xfrm>
            <a:custGeom>
              <a:avLst/>
              <a:gdLst/>
              <a:ahLst/>
              <a:cxnLst/>
              <a:rect r="r" b="b" t="t" l="l"/>
              <a:pathLst>
                <a:path h="1955416" w="1883596">
                  <a:moveTo>
                    <a:pt x="22733" y="0"/>
                  </a:moveTo>
                  <a:lnTo>
                    <a:pt x="1860864" y="0"/>
                  </a:lnTo>
                  <a:cubicBezTo>
                    <a:pt x="1866893" y="0"/>
                    <a:pt x="1872675" y="2395"/>
                    <a:pt x="1876938" y="6658"/>
                  </a:cubicBezTo>
                  <a:cubicBezTo>
                    <a:pt x="1881201" y="10922"/>
                    <a:pt x="1883596" y="16704"/>
                    <a:pt x="1883596" y="22733"/>
                  </a:cubicBezTo>
                  <a:lnTo>
                    <a:pt x="1883596" y="1932683"/>
                  </a:lnTo>
                  <a:cubicBezTo>
                    <a:pt x="1883596" y="1945238"/>
                    <a:pt x="1873419" y="1955416"/>
                    <a:pt x="1860864" y="1955416"/>
                  </a:cubicBezTo>
                  <a:lnTo>
                    <a:pt x="22733" y="1955416"/>
                  </a:lnTo>
                  <a:cubicBezTo>
                    <a:pt x="16704" y="1955416"/>
                    <a:pt x="10922" y="1953021"/>
                    <a:pt x="6658" y="1948757"/>
                  </a:cubicBezTo>
                  <a:cubicBezTo>
                    <a:pt x="2395" y="1944494"/>
                    <a:pt x="0" y="1938712"/>
                    <a:pt x="0" y="1932683"/>
                  </a:cubicBezTo>
                  <a:lnTo>
                    <a:pt x="0" y="22733"/>
                  </a:lnTo>
                  <a:cubicBezTo>
                    <a:pt x="0" y="16704"/>
                    <a:pt x="2395" y="10922"/>
                    <a:pt x="6658" y="6658"/>
                  </a:cubicBezTo>
                  <a:cubicBezTo>
                    <a:pt x="10922" y="2395"/>
                    <a:pt x="16704" y="0"/>
                    <a:pt x="22733"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9455816" y="1688335"/>
            <a:ext cx="1240428" cy="294111"/>
            <a:chOff x="0" y="0"/>
            <a:chExt cx="1653904" cy="392148"/>
          </a:xfrm>
        </p:grpSpPr>
        <p:grpSp>
          <p:nvGrpSpPr>
            <p:cNvPr name="Group 6" id="6"/>
            <p:cNvGrpSpPr/>
            <p:nvPr/>
          </p:nvGrpSpPr>
          <p:grpSpPr>
            <a:xfrm rot="0">
              <a:off x="1261756" y="0"/>
              <a:ext cx="392148" cy="39214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9" id="9"/>
            <p:cNvGrpSpPr/>
            <p:nvPr/>
          </p:nvGrpSpPr>
          <p:grpSpPr>
            <a:xfrm rot="0">
              <a:off x="633448" y="0"/>
              <a:ext cx="392148" cy="39214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2" id="12"/>
            <p:cNvGrpSpPr/>
            <p:nvPr/>
          </p:nvGrpSpPr>
          <p:grpSpPr>
            <a:xfrm rot="0">
              <a:off x="0" y="0"/>
              <a:ext cx="392148" cy="39214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Freeform 15" id="15"/>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3865218" y="8766347"/>
            <a:ext cx="7151780" cy="572667"/>
          </a:xfrm>
          <a:custGeom>
            <a:avLst/>
            <a:gdLst/>
            <a:ahLst/>
            <a:cxnLst/>
            <a:rect r="r" b="b" t="t" l="l"/>
            <a:pathLst>
              <a:path h="572667" w="7151780">
                <a:moveTo>
                  <a:pt x="0" y="0"/>
                </a:moveTo>
                <a:lnTo>
                  <a:pt x="7151780" y="0"/>
                </a:lnTo>
                <a:lnTo>
                  <a:pt x="7151780" y="572666"/>
                </a:lnTo>
                <a:lnTo>
                  <a:pt x="0" y="572666"/>
                </a:lnTo>
                <a:lnTo>
                  <a:pt x="0" y="0"/>
                </a:lnTo>
                <a:close/>
              </a:path>
            </a:pathLst>
          </a:custGeom>
          <a:blipFill>
            <a:blip r:embed="rId4"/>
            <a:stretch>
              <a:fillRect l="0" t="-146648" r="0" b="0"/>
            </a:stretch>
          </a:blipFill>
        </p:spPr>
      </p:sp>
      <p:grpSp>
        <p:nvGrpSpPr>
          <p:cNvPr name="Group 18" id="18"/>
          <p:cNvGrpSpPr>
            <a:grpSpLocks noChangeAspect="true"/>
          </p:cNvGrpSpPr>
          <p:nvPr/>
        </p:nvGrpSpPr>
        <p:grpSpPr>
          <a:xfrm rot="0">
            <a:off x="9144000" y="2394066"/>
            <a:ext cx="5960661" cy="5960661"/>
            <a:chOff x="0" y="0"/>
            <a:chExt cx="3241040" cy="3241040"/>
          </a:xfrm>
        </p:grpSpPr>
        <p:sp>
          <p:nvSpPr>
            <p:cNvPr name="Freeform 19" id="19"/>
            <p:cNvSpPr/>
            <p:nvPr/>
          </p:nvSpPr>
          <p:spPr>
            <a:xfrm flipH="false" flipV="false" rot="0">
              <a:off x="10160" y="12700"/>
              <a:ext cx="3228340" cy="186690"/>
            </a:xfrm>
            <a:custGeom>
              <a:avLst/>
              <a:gdLst/>
              <a:ahLst/>
              <a:cxnLst/>
              <a:rect r="r" b="b" t="t" l="l"/>
              <a:pathLst>
                <a:path h="186690" w="3228340">
                  <a:moveTo>
                    <a:pt x="0" y="186690"/>
                  </a:moveTo>
                  <a:lnTo>
                    <a:pt x="0" y="127000"/>
                  </a:lnTo>
                  <a:cubicBezTo>
                    <a:pt x="0" y="57150"/>
                    <a:pt x="57150" y="0"/>
                    <a:pt x="127000" y="0"/>
                  </a:cubicBezTo>
                  <a:lnTo>
                    <a:pt x="3101340" y="0"/>
                  </a:lnTo>
                  <a:cubicBezTo>
                    <a:pt x="3171190" y="0"/>
                    <a:pt x="3228340" y="57150"/>
                    <a:pt x="3228340" y="127000"/>
                  </a:cubicBezTo>
                  <a:lnTo>
                    <a:pt x="3228340" y="186690"/>
                  </a:lnTo>
                  <a:cubicBezTo>
                    <a:pt x="3228340" y="186690"/>
                    <a:pt x="0" y="186690"/>
                    <a:pt x="0" y="186690"/>
                  </a:cubicBezTo>
                  <a:close/>
                </a:path>
              </a:pathLst>
            </a:custGeom>
            <a:gradFill rotWithShape="true">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l="0" r="100000" t="0" b="100000"/>
              </a:path>
              <a:tileRect r="0" l="-100000" b="0" t="-100000"/>
            </a:gradFill>
          </p:spPr>
        </p:sp>
        <p:sp>
          <p:nvSpPr>
            <p:cNvPr name="Freeform 20" id="20"/>
            <p:cNvSpPr/>
            <p:nvPr/>
          </p:nvSpPr>
          <p:spPr>
            <a:xfrm flipH="false" flipV="false" rot="0">
              <a:off x="6350" y="193040"/>
              <a:ext cx="3228340" cy="3041650"/>
            </a:xfrm>
            <a:custGeom>
              <a:avLst/>
              <a:gdLst/>
              <a:ahLst/>
              <a:cxnLst/>
              <a:rect r="r" b="b" t="t" l="l"/>
              <a:pathLst>
                <a:path h="3041650" w="3228340">
                  <a:moveTo>
                    <a:pt x="3101340" y="3041650"/>
                  </a:moveTo>
                  <a:lnTo>
                    <a:pt x="127000" y="3041650"/>
                  </a:lnTo>
                  <a:cubicBezTo>
                    <a:pt x="57150" y="3041650"/>
                    <a:pt x="0" y="2984500"/>
                    <a:pt x="0" y="2914650"/>
                  </a:cubicBezTo>
                  <a:lnTo>
                    <a:pt x="0" y="0"/>
                  </a:lnTo>
                  <a:lnTo>
                    <a:pt x="3228340" y="0"/>
                  </a:lnTo>
                  <a:lnTo>
                    <a:pt x="3228340" y="2914650"/>
                  </a:lnTo>
                  <a:cubicBezTo>
                    <a:pt x="3228340" y="2985770"/>
                    <a:pt x="3171190" y="3041650"/>
                    <a:pt x="3101340" y="3041650"/>
                  </a:cubicBezTo>
                  <a:close/>
                </a:path>
              </a:pathLst>
            </a:custGeom>
            <a:solidFill>
              <a:srgbClr val="F6F7F7"/>
            </a:solidFill>
          </p:spPr>
        </p:sp>
        <p:sp>
          <p:nvSpPr>
            <p:cNvPr name="Freeform 21" id="21"/>
            <p:cNvSpPr/>
            <p:nvPr/>
          </p:nvSpPr>
          <p:spPr>
            <a:xfrm flipH="false" flipV="false" rot="0">
              <a:off x="6350" y="193040"/>
              <a:ext cx="3228340" cy="3041650"/>
            </a:xfrm>
            <a:custGeom>
              <a:avLst/>
              <a:gdLst/>
              <a:ahLst/>
              <a:cxnLst/>
              <a:rect r="r" b="b" t="t" l="l"/>
              <a:pathLst>
                <a:path h="3041650" w="3228340">
                  <a:moveTo>
                    <a:pt x="3101340" y="3041650"/>
                  </a:moveTo>
                  <a:lnTo>
                    <a:pt x="127000" y="3041650"/>
                  </a:lnTo>
                  <a:cubicBezTo>
                    <a:pt x="57150" y="3041650"/>
                    <a:pt x="0" y="2984500"/>
                    <a:pt x="0" y="2914650"/>
                  </a:cubicBezTo>
                  <a:lnTo>
                    <a:pt x="0" y="0"/>
                  </a:lnTo>
                  <a:lnTo>
                    <a:pt x="3228340" y="0"/>
                  </a:lnTo>
                  <a:lnTo>
                    <a:pt x="3228340" y="2914650"/>
                  </a:lnTo>
                  <a:cubicBezTo>
                    <a:pt x="3228340" y="2985770"/>
                    <a:pt x="3171190" y="3041650"/>
                    <a:pt x="3101340" y="3041650"/>
                  </a:cubicBezTo>
                  <a:close/>
                </a:path>
              </a:pathLst>
            </a:custGeom>
            <a:blipFill>
              <a:blip r:embed="rId5"/>
              <a:stretch>
                <a:fillRect l="0" t="-29653" r="0" b="-29653"/>
              </a:stretch>
            </a:blipFill>
          </p:spPr>
        </p:sp>
        <p:sp>
          <p:nvSpPr>
            <p:cNvPr name="Freeform 22" id="22"/>
            <p:cNvSpPr/>
            <p:nvPr/>
          </p:nvSpPr>
          <p:spPr>
            <a:xfrm flipH="false" flipV="false" rot="0">
              <a:off x="0" y="0"/>
              <a:ext cx="3241040" cy="3241040"/>
            </a:xfrm>
            <a:custGeom>
              <a:avLst/>
              <a:gdLst/>
              <a:ahLst/>
              <a:cxnLst/>
              <a:rect r="r" b="b" t="t" l="l"/>
              <a:pathLst>
                <a:path h="3241040" w="3241040">
                  <a:moveTo>
                    <a:pt x="3107690" y="0"/>
                  </a:moveTo>
                  <a:lnTo>
                    <a:pt x="133350" y="0"/>
                  </a:lnTo>
                  <a:cubicBezTo>
                    <a:pt x="59690" y="0"/>
                    <a:pt x="0" y="59690"/>
                    <a:pt x="0" y="133350"/>
                  </a:cubicBezTo>
                  <a:lnTo>
                    <a:pt x="0" y="3107690"/>
                  </a:lnTo>
                  <a:cubicBezTo>
                    <a:pt x="0" y="3181350"/>
                    <a:pt x="59690" y="3241040"/>
                    <a:pt x="133350" y="3241040"/>
                  </a:cubicBezTo>
                  <a:lnTo>
                    <a:pt x="3107690" y="3241040"/>
                  </a:lnTo>
                  <a:cubicBezTo>
                    <a:pt x="3181350" y="3241040"/>
                    <a:pt x="3241040" y="3181350"/>
                    <a:pt x="3241040" y="3107690"/>
                  </a:cubicBezTo>
                  <a:lnTo>
                    <a:pt x="3241040" y="133350"/>
                  </a:lnTo>
                  <a:cubicBezTo>
                    <a:pt x="3241040" y="59690"/>
                    <a:pt x="3181350" y="0"/>
                    <a:pt x="3107690" y="0"/>
                  </a:cubicBezTo>
                  <a:close/>
                  <a:moveTo>
                    <a:pt x="133350" y="12700"/>
                  </a:moveTo>
                  <a:lnTo>
                    <a:pt x="3107690" y="12700"/>
                  </a:lnTo>
                  <a:cubicBezTo>
                    <a:pt x="3173730" y="12700"/>
                    <a:pt x="3228340" y="67310"/>
                    <a:pt x="3228340" y="133350"/>
                  </a:cubicBezTo>
                  <a:lnTo>
                    <a:pt x="3228340" y="186690"/>
                  </a:lnTo>
                  <a:lnTo>
                    <a:pt x="12700" y="186690"/>
                  </a:lnTo>
                  <a:lnTo>
                    <a:pt x="12700" y="133350"/>
                  </a:lnTo>
                  <a:cubicBezTo>
                    <a:pt x="12700" y="67310"/>
                    <a:pt x="67310" y="12700"/>
                    <a:pt x="133350" y="12700"/>
                  </a:cubicBezTo>
                  <a:close/>
                  <a:moveTo>
                    <a:pt x="3107690" y="3228340"/>
                  </a:moveTo>
                  <a:lnTo>
                    <a:pt x="133350" y="3228340"/>
                  </a:lnTo>
                  <a:cubicBezTo>
                    <a:pt x="67310" y="3228340"/>
                    <a:pt x="12700" y="3173730"/>
                    <a:pt x="12700" y="3107690"/>
                  </a:cubicBezTo>
                  <a:lnTo>
                    <a:pt x="12700" y="199390"/>
                  </a:lnTo>
                  <a:lnTo>
                    <a:pt x="3228340" y="199390"/>
                  </a:lnTo>
                  <a:lnTo>
                    <a:pt x="3228340" y="3107690"/>
                  </a:lnTo>
                  <a:cubicBezTo>
                    <a:pt x="3228340" y="3175000"/>
                    <a:pt x="3175000" y="3228340"/>
                    <a:pt x="3107690" y="3228340"/>
                  </a:cubicBezTo>
                  <a:close/>
                </a:path>
              </a:pathLst>
            </a:custGeom>
            <a:solidFill>
              <a:srgbClr val="084C6E"/>
            </a:solidFill>
          </p:spPr>
        </p:sp>
        <p:sp>
          <p:nvSpPr>
            <p:cNvPr name="Freeform 23" id="23"/>
            <p:cNvSpPr/>
            <p:nvPr/>
          </p:nvSpPr>
          <p:spPr>
            <a:xfrm flipH="false" flipV="false" rot="0">
              <a:off x="149860" y="73660"/>
              <a:ext cx="299720" cy="63500"/>
            </a:xfrm>
            <a:custGeom>
              <a:avLst/>
              <a:gdLst/>
              <a:ahLst/>
              <a:cxnLst/>
              <a:rect r="r" b="b" t="t" l="l"/>
              <a:pathLst>
                <a:path h="63500" w="299720">
                  <a:moveTo>
                    <a:pt x="118110" y="0"/>
                  </a:moveTo>
                  <a:lnTo>
                    <a:pt x="181610" y="0"/>
                  </a:lnTo>
                  <a:lnTo>
                    <a:pt x="181610" y="63500"/>
                  </a:lnTo>
                  <a:lnTo>
                    <a:pt x="118110" y="63500"/>
                  </a:lnTo>
                  <a:lnTo>
                    <a:pt x="118110" y="0"/>
                  </a:lnTo>
                  <a:close/>
                  <a:moveTo>
                    <a:pt x="31750" y="0"/>
                  </a:moveTo>
                  <a:cubicBezTo>
                    <a:pt x="49530" y="0"/>
                    <a:pt x="63500" y="13970"/>
                    <a:pt x="63500" y="31750"/>
                  </a:cubicBezTo>
                  <a:cubicBezTo>
                    <a:pt x="63500" y="49530"/>
                    <a:pt x="49530" y="63500"/>
                    <a:pt x="31750" y="63500"/>
                  </a:cubicBezTo>
                  <a:cubicBezTo>
                    <a:pt x="13970" y="63500"/>
                    <a:pt x="0" y="49530"/>
                    <a:pt x="0" y="31750"/>
                  </a:cubicBezTo>
                  <a:cubicBezTo>
                    <a:pt x="0" y="13970"/>
                    <a:pt x="13970" y="0"/>
                    <a:pt x="31750" y="0"/>
                  </a:cubicBezTo>
                  <a:close/>
                  <a:moveTo>
                    <a:pt x="267970" y="0"/>
                  </a:moveTo>
                  <a:lnTo>
                    <a:pt x="236220" y="63500"/>
                  </a:lnTo>
                  <a:lnTo>
                    <a:pt x="299720" y="63500"/>
                  </a:lnTo>
                  <a:lnTo>
                    <a:pt x="267970" y="0"/>
                  </a:lnTo>
                  <a:close/>
                </a:path>
              </a:pathLst>
            </a:custGeom>
            <a:solidFill>
              <a:srgbClr val="084C6E"/>
            </a:solidFill>
          </p:spPr>
        </p:sp>
        <p:sp>
          <p:nvSpPr>
            <p:cNvPr name="Freeform 24" id="24"/>
            <p:cNvSpPr/>
            <p:nvPr/>
          </p:nvSpPr>
          <p:spPr>
            <a:xfrm flipH="false" flipV="false" rot="0">
              <a:off x="591820" y="88900"/>
              <a:ext cx="2508250" cy="33020"/>
            </a:xfrm>
            <a:custGeom>
              <a:avLst/>
              <a:gdLst/>
              <a:ahLst/>
              <a:cxnLst/>
              <a:rect r="r" b="b" t="t" l="l"/>
              <a:pathLst>
                <a:path h="33020" w="2508250">
                  <a:moveTo>
                    <a:pt x="2491740" y="33020"/>
                  </a:moveTo>
                  <a:lnTo>
                    <a:pt x="16510" y="33020"/>
                  </a:lnTo>
                  <a:cubicBezTo>
                    <a:pt x="7620" y="33020"/>
                    <a:pt x="0" y="25400"/>
                    <a:pt x="0" y="16510"/>
                  </a:cubicBezTo>
                  <a:lnTo>
                    <a:pt x="0" y="16510"/>
                  </a:lnTo>
                  <a:cubicBezTo>
                    <a:pt x="0" y="7620"/>
                    <a:pt x="7620" y="0"/>
                    <a:pt x="16510" y="0"/>
                  </a:cubicBezTo>
                  <a:lnTo>
                    <a:pt x="2491740" y="0"/>
                  </a:lnTo>
                  <a:cubicBezTo>
                    <a:pt x="2500630" y="0"/>
                    <a:pt x="2508250" y="7620"/>
                    <a:pt x="2508250" y="16510"/>
                  </a:cubicBezTo>
                  <a:lnTo>
                    <a:pt x="2508250" y="16510"/>
                  </a:lnTo>
                  <a:cubicBezTo>
                    <a:pt x="2506980" y="25400"/>
                    <a:pt x="2500630" y="33020"/>
                    <a:pt x="2491740" y="33020"/>
                  </a:cubicBezTo>
                  <a:close/>
                </a:path>
              </a:pathLst>
            </a:custGeom>
            <a:solidFill>
              <a:srgbClr val="084C6E"/>
            </a:solidFill>
          </p:spPr>
        </p:sp>
      </p:grpSp>
      <p:sp>
        <p:nvSpPr>
          <p:cNvPr name="TextBox 25" id="25"/>
          <p:cNvSpPr txBox="true"/>
          <p:nvPr/>
        </p:nvSpPr>
        <p:spPr>
          <a:xfrm rot="0">
            <a:off x="5172179" y="3639378"/>
            <a:ext cx="2985754" cy="4753555"/>
          </a:xfrm>
          <a:prstGeom prst="rect">
            <a:avLst/>
          </a:prstGeom>
        </p:spPr>
        <p:txBody>
          <a:bodyPr anchor="t" rtlCol="false" tIns="0" lIns="0" bIns="0" rIns="0">
            <a:spAutoFit/>
          </a:bodyPr>
          <a:lstStyle/>
          <a:p>
            <a:pPr marL="540813" indent="-270407" lvl="1">
              <a:lnSpc>
                <a:spcPts val="4258"/>
              </a:lnSpc>
              <a:buFont typeface="Arial"/>
              <a:buChar char="•"/>
            </a:pPr>
            <a:r>
              <a:rPr lang="en-US" sz="2504">
                <a:solidFill>
                  <a:srgbClr val="084C6E"/>
                </a:solidFill>
                <a:latin typeface="Open Sauce"/>
              </a:rPr>
              <a:t>Problem definition and design thinking</a:t>
            </a:r>
          </a:p>
          <a:p>
            <a:pPr marL="540813" indent="-270407" lvl="1">
              <a:lnSpc>
                <a:spcPts val="4258"/>
              </a:lnSpc>
              <a:buFont typeface="Arial"/>
              <a:buChar char="•"/>
            </a:pPr>
            <a:r>
              <a:rPr lang="en-US" sz="2504">
                <a:solidFill>
                  <a:srgbClr val="084C6E"/>
                </a:solidFill>
                <a:latin typeface="Open Sauce"/>
              </a:rPr>
              <a:t>Innovation</a:t>
            </a:r>
          </a:p>
          <a:p>
            <a:pPr marL="540813" indent="-270407" lvl="1">
              <a:lnSpc>
                <a:spcPts val="4258"/>
              </a:lnSpc>
              <a:buFont typeface="Arial"/>
              <a:buChar char="•"/>
            </a:pPr>
            <a:r>
              <a:rPr lang="en-US" sz="2504">
                <a:solidFill>
                  <a:srgbClr val="084C6E"/>
                </a:solidFill>
                <a:latin typeface="Open Sauce"/>
              </a:rPr>
              <a:t>Development part 1</a:t>
            </a:r>
          </a:p>
          <a:p>
            <a:pPr marL="540813" indent="-270407" lvl="1">
              <a:lnSpc>
                <a:spcPts val="4258"/>
              </a:lnSpc>
              <a:buFont typeface="Arial"/>
              <a:buChar char="•"/>
            </a:pPr>
            <a:r>
              <a:rPr lang="en-US" sz="2504">
                <a:solidFill>
                  <a:srgbClr val="084C6E"/>
                </a:solidFill>
                <a:latin typeface="Open Sauce"/>
              </a:rPr>
              <a:t>Development part 2</a:t>
            </a:r>
          </a:p>
          <a:p>
            <a:pPr marL="540813" indent="-270407" lvl="1">
              <a:lnSpc>
                <a:spcPts val="4258"/>
              </a:lnSpc>
              <a:buFont typeface="Arial"/>
              <a:buChar char="•"/>
            </a:pPr>
            <a:r>
              <a:rPr lang="en-US" sz="2504">
                <a:solidFill>
                  <a:srgbClr val="084C6E"/>
                </a:solidFill>
                <a:latin typeface="Open Sauce"/>
              </a:rPr>
              <a:t>Documentation </a:t>
            </a:r>
          </a:p>
        </p:txBody>
      </p:sp>
      <p:sp>
        <p:nvSpPr>
          <p:cNvPr name="TextBox 26" id="26"/>
          <p:cNvSpPr txBox="true"/>
          <p:nvPr/>
        </p:nvSpPr>
        <p:spPr>
          <a:xfrm rot="0">
            <a:off x="4574608" y="2401620"/>
            <a:ext cx="4180894" cy="797633"/>
          </a:xfrm>
          <a:prstGeom prst="rect">
            <a:avLst/>
          </a:prstGeom>
        </p:spPr>
        <p:txBody>
          <a:bodyPr anchor="t" rtlCol="false" tIns="0" lIns="0" bIns="0" rIns="0">
            <a:spAutoFit/>
          </a:bodyPr>
          <a:lstStyle/>
          <a:p>
            <a:pPr algn="ctr" marL="0" indent="0" lvl="0">
              <a:lnSpc>
                <a:spcPts val="5782"/>
              </a:lnSpc>
              <a:spcBef>
                <a:spcPct val="0"/>
              </a:spcBef>
            </a:pPr>
            <a:r>
              <a:rPr lang="en-US" sz="4818">
                <a:solidFill>
                  <a:srgbClr val="084C6E"/>
                </a:solidFill>
                <a:latin typeface="Codec Pro Bold"/>
              </a:rPr>
              <a:t>OVERVIEW</a:t>
            </a:r>
          </a:p>
        </p:txBody>
      </p:sp>
      <p:sp>
        <p:nvSpPr>
          <p:cNvPr name="Freeform 27" id="27"/>
          <p:cNvSpPr/>
          <p:nvPr/>
        </p:nvSpPr>
        <p:spPr>
          <a:xfrm flipH="false" flipV="false" rot="0">
            <a:off x="9216751" y="8354727"/>
            <a:ext cx="5815160" cy="465639"/>
          </a:xfrm>
          <a:custGeom>
            <a:avLst/>
            <a:gdLst/>
            <a:ahLst/>
            <a:cxnLst/>
            <a:rect r="r" b="b" t="t" l="l"/>
            <a:pathLst>
              <a:path h="465639" w="5815160">
                <a:moveTo>
                  <a:pt x="0" y="0"/>
                </a:moveTo>
                <a:lnTo>
                  <a:pt x="5815160" y="0"/>
                </a:lnTo>
                <a:lnTo>
                  <a:pt x="5815160" y="465639"/>
                </a:lnTo>
                <a:lnTo>
                  <a:pt x="0" y="465639"/>
                </a:lnTo>
                <a:lnTo>
                  <a:pt x="0" y="0"/>
                </a:lnTo>
                <a:close/>
              </a:path>
            </a:pathLst>
          </a:custGeom>
          <a:blipFill>
            <a:blip r:embed="rId4"/>
            <a:stretch>
              <a:fillRect l="0" t="-146648"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9364664" y="8260410"/>
            <a:ext cx="7193261" cy="2026590"/>
            <a:chOff x="0" y="0"/>
            <a:chExt cx="983495" cy="277085"/>
          </a:xfrm>
        </p:grpSpPr>
        <p:sp>
          <p:nvSpPr>
            <p:cNvPr name="Freeform 3" id="3"/>
            <p:cNvSpPr/>
            <p:nvPr/>
          </p:nvSpPr>
          <p:spPr>
            <a:xfrm flipH="false" flipV="false" rot="0">
              <a:off x="0" y="0"/>
              <a:ext cx="983495" cy="277085"/>
            </a:xfrm>
            <a:custGeom>
              <a:avLst/>
              <a:gdLst/>
              <a:ahLst/>
              <a:cxnLst/>
              <a:rect r="r" b="b" t="t" l="l"/>
              <a:pathLst>
                <a:path h="277085" w="983495">
                  <a:moveTo>
                    <a:pt x="0" y="0"/>
                  </a:moveTo>
                  <a:lnTo>
                    <a:pt x="983495" y="0"/>
                  </a:lnTo>
                  <a:lnTo>
                    <a:pt x="983495" y="277085"/>
                  </a:lnTo>
                  <a:lnTo>
                    <a:pt x="0" y="277085"/>
                  </a:lnTo>
                  <a:close/>
                </a:path>
              </a:pathLst>
            </a:custGeom>
            <a:solidFill>
              <a:srgbClr val="084C6E">
                <a:alpha val="77647"/>
              </a:srgbClr>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1407353" y="1260241"/>
            <a:ext cx="6242584" cy="1767069"/>
          </a:xfrm>
          <a:prstGeom prst="rect">
            <a:avLst/>
          </a:prstGeom>
        </p:spPr>
        <p:txBody>
          <a:bodyPr anchor="t" rtlCol="false" tIns="0" lIns="0" bIns="0" rIns="0">
            <a:spAutoFit/>
          </a:bodyPr>
          <a:lstStyle/>
          <a:p>
            <a:pPr marL="0" indent="0" lvl="0">
              <a:lnSpc>
                <a:spcPts val="6661"/>
              </a:lnSpc>
              <a:spcBef>
                <a:spcPct val="0"/>
              </a:spcBef>
            </a:pPr>
            <a:r>
              <a:rPr lang="en-US" sz="5551">
                <a:solidFill>
                  <a:srgbClr val="084C6E"/>
                </a:solidFill>
                <a:latin typeface="Codec Pro Bold"/>
              </a:rPr>
              <a:t>PROBLEM  DEFINITION </a:t>
            </a:r>
          </a:p>
        </p:txBody>
      </p:sp>
      <p:sp>
        <p:nvSpPr>
          <p:cNvPr name="TextBox 6" id="6"/>
          <p:cNvSpPr txBox="true"/>
          <p:nvPr/>
        </p:nvSpPr>
        <p:spPr>
          <a:xfrm rot="0">
            <a:off x="1249364" y="3807992"/>
            <a:ext cx="7642496" cy="3231935"/>
          </a:xfrm>
          <a:prstGeom prst="rect">
            <a:avLst/>
          </a:prstGeom>
        </p:spPr>
        <p:txBody>
          <a:bodyPr anchor="t" rtlCol="false" tIns="0" lIns="0" bIns="0" rIns="0">
            <a:spAutoFit/>
          </a:bodyPr>
          <a:lstStyle/>
          <a:p>
            <a:pPr marL="475205" indent="-237602" lvl="1">
              <a:lnSpc>
                <a:spcPts val="3741"/>
              </a:lnSpc>
              <a:buFont typeface="Arial"/>
              <a:buChar char="•"/>
            </a:pPr>
            <a:r>
              <a:rPr lang="en-US" sz="2201">
                <a:solidFill>
                  <a:srgbClr val="084C6E"/>
                </a:solidFill>
                <a:latin typeface="Open Sauce"/>
              </a:rPr>
              <a:t>The problem at hand is to create an automated system that measures the energy consumption, analyzes the data, and provide visualisations for informed decision making.This solution aims to enhance efficiency ,accuracy, and ease of understanding in managing energy consumption across various sectors.</a:t>
            </a:r>
          </a:p>
        </p:txBody>
      </p:sp>
      <p:sp>
        <p:nvSpPr>
          <p:cNvPr name="Freeform 7" id="7"/>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780054" y="2796630"/>
            <a:ext cx="10727892" cy="1066752"/>
          </a:xfrm>
          <a:prstGeom prst="rect">
            <a:avLst/>
          </a:prstGeom>
        </p:spPr>
        <p:txBody>
          <a:bodyPr anchor="t" rtlCol="false" tIns="0" lIns="0" bIns="0" rIns="0">
            <a:spAutoFit/>
          </a:bodyPr>
          <a:lstStyle/>
          <a:p>
            <a:pPr algn="ctr" marL="0" indent="0" lvl="0">
              <a:lnSpc>
                <a:spcPts val="7685"/>
              </a:lnSpc>
              <a:spcBef>
                <a:spcPct val="0"/>
              </a:spcBef>
            </a:pPr>
            <a:r>
              <a:rPr lang="en-US" sz="6404">
                <a:solidFill>
                  <a:srgbClr val="084C6E"/>
                </a:solidFill>
                <a:latin typeface="Codec Pro Bold"/>
              </a:rPr>
              <a:t>DESIGN THINKING </a:t>
            </a:r>
          </a:p>
        </p:txBody>
      </p:sp>
      <p:grpSp>
        <p:nvGrpSpPr>
          <p:cNvPr name="Group 3" id="3"/>
          <p:cNvGrpSpPr/>
          <p:nvPr/>
        </p:nvGrpSpPr>
        <p:grpSpPr>
          <a:xfrm rot="0">
            <a:off x="14320220" y="2238704"/>
            <a:ext cx="1240428" cy="294111"/>
            <a:chOff x="0" y="0"/>
            <a:chExt cx="1653904" cy="392148"/>
          </a:xfrm>
        </p:grpSpPr>
        <p:grpSp>
          <p:nvGrpSpPr>
            <p:cNvPr name="Group 4" id="4"/>
            <p:cNvGrpSpPr/>
            <p:nvPr/>
          </p:nvGrpSpPr>
          <p:grpSpPr>
            <a:xfrm rot="0">
              <a:off x="1261756" y="0"/>
              <a:ext cx="392148" cy="39214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633448"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0"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Freeform 13" id="13"/>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813614" y="4418000"/>
            <a:ext cx="12607812" cy="3412467"/>
          </a:xfrm>
          <a:prstGeom prst="rect">
            <a:avLst/>
          </a:prstGeom>
        </p:spPr>
        <p:txBody>
          <a:bodyPr anchor="t" rtlCol="false" tIns="0" lIns="0" bIns="0" rIns="0">
            <a:spAutoFit/>
          </a:bodyPr>
          <a:lstStyle/>
          <a:p>
            <a:pPr marL="454455" indent="-227228" lvl="1">
              <a:lnSpc>
                <a:spcPts val="3031"/>
              </a:lnSpc>
              <a:buFont typeface="Arial"/>
              <a:buChar char="•"/>
            </a:pPr>
            <a:r>
              <a:rPr lang="en-US" sz="2104">
                <a:solidFill>
                  <a:srgbClr val="084C6E"/>
                </a:solidFill>
                <a:latin typeface="Open Sauce"/>
              </a:rPr>
              <a:t>Data Source: Identify an available dataset containing energy consumption measurements.</a:t>
            </a:r>
          </a:p>
          <a:p>
            <a:pPr marL="454455" indent="-227228" lvl="1">
              <a:lnSpc>
                <a:spcPts val="3031"/>
              </a:lnSpc>
              <a:buFont typeface="Arial"/>
              <a:buChar char="•"/>
            </a:pPr>
            <a:r>
              <a:rPr lang="en-US" sz="2104">
                <a:solidFill>
                  <a:srgbClr val="084C6E"/>
                </a:solidFill>
                <a:latin typeface="Open Sauce"/>
              </a:rPr>
              <a:t>Data Preprocessing: Clean, transform, and prepare the dataset for analysis.</a:t>
            </a:r>
          </a:p>
          <a:p>
            <a:pPr marL="454455" indent="-227228" lvl="1">
              <a:lnSpc>
                <a:spcPts val="3031"/>
              </a:lnSpc>
              <a:buFont typeface="Arial"/>
              <a:buChar char="•"/>
            </a:pPr>
            <a:r>
              <a:rPr lang="en-US" sz="2104">
                <a:solidFill>
                  <a:srgbClr val="084C6E"/>
                </a:solidFill>
                <a:latin typeface="Open Sauce"/>
              </a:rPr>
              <a:t>Feature Extraction: Extract relevant features and metrics from the energy consumption data.</a:t>
            </a:r>
          </a:p>
          <a:p>
            <a:pPr marL="454455" indent="-227228" lvl="1">
              <a:lnSpc>
                <a:spcPts val="3031"/>
              </a:lnSpc>
              <a:buFont typeface="Arial"/>
              <a:buChar char="•"/>
            </a:pPr>
            <a:r>
              <a:rPr lang="en-US" sz="2104">
                <a:solidFill>
                  <a:srgbClr val="084C6E"/>
                </a:solidFill>
                <a:latin typeface="Open Sauce"/>
              </a:rPr>
              <a:t>Model Development: Utilize statistical analysis to uncover trends, patterns, and anomalies in the data.</a:t>
            </a:r>
          </a:p>
          <a:p>
            <a:pPr marL="454455" indent="-227228" lvl="1">
              <a:lnSpc>
                <a:spcPts val="3031"/>
              </a:lnSpc>
              <a:buFont typeface="Arial"/>
              <a:buChar char="•"/>
            </a:pPr>
            <a:r>
              <a:rPr lang="en-US" sz="2104">
                <a:solidFill>
                  <a:srgbClr val="084C6E"/>
                </a:solidFill>
                <a:latin typeface="Open Sauce"/>
              </a:rPr>
              <a:t>Visualization: Develop visualizations (graphs, charts) to present the energy consumption trends and insights.</a:t>
            </a:r>
          </a:p>
          <a:p>
            <a:pPr marL="454455" indent="-227228" lvl="1">
              <a:lnSpc>
                <a:spcPts val="3031"/>
              </a:lnSpc>
              <a:buFont typeface="Arial"/>
              <a:buChar char="•"/>
            </a:pPr>
            <a:r>
              <a:rPr lang="en-US" sz="2104">
                <a:solidFill>
                  <a:srgbClr val="084C6E"/>
                </a:solidFill>
                <a:latin typeface="Open Sauce"/>
              </a:rPr>
              <a:t>Automation: Build a script that automates data collection, analysis, and visualization processes.</a:t>
            </a:r>
          </a:p>
        </p:txBody>
      </p:sp>
      <p:sp>
        <p:nvSpPr>
          <p:cNvPr name="AutoShape 16" id="16"/>
          <p:cNvSpPr/>
          <p:nvPr/>
        </p:nvSpPr>
        <p:spPr>
          <a:xfrm>
            <a:off x="2520300" y="2710905"/>
            <a:ext cx="13146901" cy="0"/>
          </a:xfrm>
          <a:prstGeom prst="line">
            <a:avLst/>
          </a:prstGeom>
          <a:ln cap="flat" w="19050">
            <a:solidFill>
              <a:srgbClr val="084C6E"/>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9B4">
                <a:alpha val="100000"/>
              </a:srgbClr>
            </a:gs>
            <a:gs pos="100000">
              <a:srgbClr val="FFFF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7114653" y="9400810"/>
            <a:ext cx="4684548" cy="47625"/>
            <a:chOff x="0" y="0"/>
            <a:chExt cx="1233791" cy="12543"/>
          </a:xfrm>
        </p:grpSpPr>
        <p:sp>
          <p:nvSpPr>
            <p:cNvPr name="Freeform 3" id="3"/>
            <p:cNvSpPr/>
            <p:nvPr/>
          </p:nvSpPr>
          <p:spPr>
            <a:xfrm flipH="false" flipV="false" rot="0">
              <a:off x="0" y="0"/>
              <a:ext cx="1233790" cy="12543"/>
            </a:xfrm>
            <a:custGeom>
              <a:avLst/>
              <a:gdLst/>
              <a:ahLst/>
              <a:cxnLst/>
              <a:rect r="r" b="b" t="t" l="l"/>
              <a:pathLst>
                <a:path h="12543" w="1233790">
                  <a:moveTo>
                    <a:pt x="0" y="0"/>
                  </a:moveTo>
                  <a:lnTo>
                    <a:pt x="1233790" y="0"/>
                  </a:lnTo>
                  <a:lnTo>
                    <a:pt x="1233790" y="12543"/>
                  </a:lnTo>
                  <a:lnTo>
                    <a:pt x="0" y="12543"/>
                  </a:ln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sq">
              <a:solidFill>
                <a:srgbClr val="084C6E"/>
              </a:solidFill>
              <a:prstDash val="solid"/>
              <a:miter/>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15220428" y="1345966"/>
            <a:ext cx="1240428" cy="294111"/>
            <a:chOff x="0" y="0"/>
            <a:chExt cx="1653904" cy="392148"/>
          </a:xfrm>
        </p:grpSpPr>
        <p:grpSp>
          <p:nvGrpSpPr>
            <p:cNvPr name="Group 6" id="6"/>
            <p:cNvGrpSpPr/>
            <p:nvPr/>
          </p:nvGrpSpPr>
          <p:grpSpPr>
            <a:xfrm rot="0">
              <a:off x="1261756" y="0"/>
              <a:ext cx="392148" cy="39214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9" id="9"/>
            <p:cNvGrpSpPr/>
            <p:nvPr/>
          </p:nvGrpSpPr>
          <p:grpSpPr>
            <a:xfrm rot="0">
              <a:off x="633448" y="0"/>
              <a:ext cx="392148" cy="39214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2" id="12"/>
            <p:cNvGrpSpPr/>
            <p:nvPr/>
          </p:nvGrpSpPr>
          <p:grpSpPr>
            <a:xfrm rot="0">
              <a:off x="0" y="0"/>
              <a:ext cx="392148" cy="39214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Freeform 15" id="15"/>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7877990" y="385906"/>
            <a:ext cx="6598882" cy="4362111"/>
          </a:xfrm>
          <a:prstGeom prst="rect">
            <a:avLst/>
          </a:prstGeom>
        </p:spPr>
        <p:txBody>
          <a:bodyPr anchor="t" rtlCol="false" tIns="0" lIns="0" bIns="0" rIns="0">
            <a:spAutoFit/>
          </a:bodyPr>
          <a:lstStyle/>
          <a:p>
            <a:pPr algn="ctr" marL="0" indent="0" lvl="1">
              <a:lnSpc>
                <a:spcPts val="3212"/>
              </a:lnSpc>
              <a:spcBef>
                <a:spcPct val="0"/>
              </a:spcBef>
            </a:pPr>
            <a:r>
              <a:rPr lang="en-US" sz="2433">
                <a:solidFill>
                  <a:srgbClr val="000000"/>
                </a:solidFill>
                <a:latin typeface="Open Sauce"/>
              </a:rPr>
              <a:t>This paper proposes a data-driven modeling method for building energy consumption prediction and applies it to two actual commercial buildings. Time series analysis is adopted as a main methodology to produce the data-driven model based on monthly actual energy consumption data. The models can be used to predict building future energy consumption, after being modified and verified.</a:t>
            </a:r>
          </a:p>
        </p:txBody>
      </p:sp>
      <p:sp>
        <p:nvSpPr>
          <p:cNvPr name="Freeform 18" id="18"/>
          <p:cNvSpPr/>
          <p:nvPr/>
        </p:nvSpPr>
        <p:spPr>
          <a:xfrm flipH="false" flipV="false" rot="0">
            <a:off x="1643933" y="7045077"/>
            <a:ext cx="4546396" cy="364045"/>
          </a:xfrm>
          <a:custGeom>
            <a:avLst/>
            <a:gdLst/>
            <a:ahLst/>
            <a:cxnLst/>
            <a:rect r="r" b="b" t="t" l="l"/>
            <a:pathLst>
              <a:path h="364045" w="4546396">
                <a:moveTo>
                  <a:pt x="0" y="0"/>
                </a:moveTo>
                <a:lnTo>
                  <a:pt x="4546396" y="0"/>
                </a:lnTo>
                <a:lnTo>
                  <a:pt x="4546396" y="364045"/>
                </a:lnTo>
                <a:lnTo>
                  <a:pt x="0" y="364045"/>
                </a:lnTo>
                <a:lnTo>
                  <a:pt x="0" y="0"/>
                </a:lnTo>
                <a:close/>
              </a:path>
            </a:pathLst>
          </a:custGeom>
          <a:blipFill>
            <a:blip r:embed="rId4"/>
            <a:stretch>
              <a:fillRect l="0" t="-146648"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956170" y="681100"/>
            <a:ext cx="13736073" cy="7062805"/>
            <a:chOff x="0" y="0"/>
            <a:chExt cx="3617731" cy="1860163"/>
          </a:xfrm>
        </p:grpSpPr>
        <p:sp>
          <p:nvSpPr>
            <p:cNvPr name="Freeform 3" id="3"/>
            <p:cNvSpPr/>
            <p:nvPr/>
          </p:nvSpPr>
          <p:spPr>
            <a:xfrm flipH="false" flipV="false" rot="0">
              <a:off x="0" y="0"/>
              <a:ext cx="3617731" cy="1860163"/>
            </a:xfrm>
            <a:custGeom>
              <a:avLst/>
              <a:gdLst/>
              <a:ahLst/>
              <a:cxnLst/>
              <a:rect r="r" b="b" t="t" l="l"/>
              <a:pathLst>
                <a:path h="1860163" w="3617731">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cap="sq">
              <a:solidFill>
                <a:srgbClr val="084C6E"/>
              </a:solidFill>
              <a:prstDash val="solid"/>
              <a:miter/>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2520300" y="981075"/>
            <a:ext cx="15767700" cy="5038516"/>
          </a:xfrm>
          <a:prstGeom prst="rect">
            <a:avLst/>
          </a:prstGeom>
        </p:spPr>
        <p:txBody>
          <a:bodyPr anchor="t" rtlCol="false" tIns="0" lIns="0" bIns="0" rIns="0">
            <a:spAutoFit/>
          </a:bodyPr>
          <a:lstStyle/>
          <a:p>
            <a:pPr>
              <a:lnSpc>
                <a:spcPts val="3790"/>
              </a:lnSpc>
            </a:pPr>
            <a:r>
              <a:rPr lang="en-US" sz="2632">
                <a:solidFill>
                  <a:srgbClr val="084C6E"/>
                </a:solidFill>
                <a:latin typeface="Open Sauce"/>
              </a:rPr>
              <a:t>import pandas as p</a:t>
            </a:r>
          </a:p>
          <a:p>
            <a:pPr>
              <a:lnSpc>
                <a:spcPts val="3790"/>
              </a:lnSpc>
            </a:pPr>
            <a:r>
              <a:rPr lang="en-US" sz="2632">
                <a:solidFill>
                  <a:srgbClr val="084C6E"/>
                </a:solidFill>
                <a:latin typeface="Open Sauce"/>
              </a:rPr>
              <a:t>i</a:t>
            </a:r>
            <a:r>
              <a:rPr lang="en-US" sz="2632">
                <a:solidFill>
                  <a:srgbClr val="084C6E"/>
                </a:solidFill>
                <a:latin typeface="Open Sauce"/>
              </a:rPr>
              <a:t>mport numpy as np</a:t>
            </a:r>
          </a:p>
          <a:p>
            <a:pPr>
              <a:lnSpc>
                <a:spcPts val="3790"/>
              </a:lnSpc>
            </a:pPr>
            <a:r>
              <a:rPr lang="en-US" sz="2632">
                <a:solidFill>
                  <a:srgbClr val="084C6E"/>
                </a:solidFill>
                <a:latin typeface="Open Sauce"/>
              </a:rPr>
              <a:t>i</a:t>
            </a:r>
            <a:r>
              <a:rPr lang="en-US" sz="2632">
                <a:solidFill>
                  <a:srgbClr val="084C6E"/>
                </a:solidFill>
                <a:latin typeface="Open Sauce"/>
              </a:rPr>
              <a:t>mport matplotlib.pyplot as plt</a:t>
            </a:r>
          </a:p>
          <a:p>
            <a:pPr>
              <a:lnSpc>
                <a:spcPts val="3790"/>
              </a:lnSpc>
            </a:pPr>
            <a:r>
              <a:rPr lang="en-US" sz="2632">
                <a:solidFill>
                  <a:srgbClr val="084C6E"/>
                </a:solidFill>
                <a:latin typeface="Open Sauce"/>
              </a:rPr>
              <a:t>i</a:t>
            </a:r>
            <a:r>
              <a:rPr lang="en-US" sz="2632">
                <a:solidFill>
                  <a:srgbClr val="084C6E"/>
                </a:solidFill>
                <a:latin typeface="Open Sauce"/>
              </a:rPr>
              <a:t>mport seaborn as sns</a:t>
            </a:r>
          </a:p>
          <a:p>
            <a:pPr>
              <a:lnSpc>
                <a:spcPts val="2101"/>
              </a:lnSpc>
            </a:pPr>
            <a:r>
              <a:rPr lang="en-US" sz="1500">
                <a:solidFill>
                  <a:srgbClr val="084C6E"/>
                </a:solidFill>
                <a:latin typeface="Open Sauce"/>
              </a:rPr>
              <a:t>import xgboost as xgb</a:t>
            </a:r>
          </a:p>
          <a:p>
            <a:pPr>
              <a:lnSpc>
                <a:spcPts val="2101"/>
              </a:lnSpc>
            </a:pPr>
            <a:r>
              <a:rPr lang="en-US" sz="1500">
                <a:solidFill>
                  <a:srgbClr val="084C6E"/>
                </a:solidFill>
                <a:latin typeface="Open Sauce"/>
              </a:rPr>
              <a:t>from sklearn.metrics import mean_squared_error</a:t>
            </a:r>
          </a:p>
          <a:p>
            <a:pPr>
              <a:lnSpc>
                <a:spcPts val="2101"/>
              </a:lnSpc>
            </a:pPr>
            <a:r>
              <a:rPr lang="en-US" sz="1500">
                <a:solidFill>
                  <a:srgbClr val="084C6E"/>
                </a:solidFill>
                <a:latin typeface="Open Sauce"/>
              </a:rPr>
              <a:t>color_pal = sns.color_palette()</a:t>
            </a:r>
          </a:p>
          <a:p>
            <a:pPr>
              <a:lnSpc>
                <a:spcPts val="2101"/>
              </a:lnSpc>
            </a:pPr>
            <a:r>
              <a:rPr lang="en-US" sz="1500">
                <a:solidFill>
                  <a:srgbClr val="084C6E"/>
                </a:solidFill>
                <a:latin typeface="Open Sauce"/>
              </a:rPr>
              <a:t>plt.style.use('fivethirtyeight')</a:t>
            </a:r>
          </a:p>
          <a:p>
            <a:pPr>
              <a:lnSpc>
                <a:spcPts val="2101"/>
              </a:lnSpc>
            </a:pPr>
            <a:r>
              <a:rPr lang="en-US" sz="1500">
                <a:solidFill>
                  <a:srgbClr val="084C6E"/>
                </a:solidFill>
                <a:latin typeface="Open Sauce"/>
              </a:rPr>
              <a:t>df = pd.read_csv('../input/hourly-energy-consumption/PJME_hourly.csv')</a:t>
            </a:r>
          </a:p>
          <a:p>
            <a:pPr>
              <a:lnSpc>
                <a:spcPts val="2101"/>
              </a:lnSpc>
            </a:pPr>
            <a:r>
              <a:rPr lang="en-US" sz="1500">
                <a:solidFill>
                  <a:srgbClr val="084C6E"/>
                </a:solidFill>
                <a:latin typeface="Open Sauce"/>
              </a:rPr>
              <a:t>df = df.set_index('Datetime')</a:t>
            </a:r>
          </a:p>
          <a:p>
            <a:pPr>
              <a:lnSpc>
                <a:spcPts val="2101"/>
              </a:lnSpc>
            </a:pPr>
            <a:r>
              <a:rPr lang="en-US" sz="1500">
                <a:solidFill>
                  <a:srgbClr val="084C6E"/>
                </a:solidFill>
                <a:latin typeface="Open Sauce"/>
              </a:rPr>
              <a:t>df.index = pd.to_datetime(df.index)</a:t>
            </a:r>
          </a:p>
          <a:p>
            <a:pPr>
              <a:lnSpc>
                <a:spcPts val="2101"/>
              </a:lnSpc>
            </a:pPr>
            <a:r>
              <a:rPr lang="en-US" sz="1500">
                <a:solidFill>
                  <a:srgbClr val="084C6E"/>
                </a:solidFill>
                <a:latin typeface="Open Sauce"/>
              </a:rPr>
              <a:t>df.plot(style='.',</a:t>
            </a:r>
          </a:p>
          <a:p>
            <a:pPr>
              <a:lnSpc>
                <a:spcPts val="2101"/>
              </a:lnSpc>
            </a:pPr>
            <a:r>
              <a:rPr lang="en-US" sz="1500">
                <a:solidFill>
                  <a:srgbClr val="084C6E"/>
                </a:solidFill>
                <a:latin typeface="Open Sauce"/>
              </a:rPr>
              <a:t>       figsize=(15, 5),</a:t>
            </a:r>
          </a:p>
          <a:p>
            <a:pPr>
              <a:lnSpc>
                <a:spcPts val="2101"/>
              </a:lnSpc>
            </a:pPr>
            <a:r>
              <a:rPr lang="en-US" sz="1500">
                <a:solidFill>
                  <a:srgbClr val="084C6E"/>
                </a:solidFill>
                <a:latin typeface="Open Sauce"/>
              </a:rPr>
              <a:t>       color=color_pal[0],</a:t>
            </a:r>
          </a:p>
          <a:p>
            <a:pPr>
              <a:lnSpc>
                <a:spcPts val="2101"/>
              </a:lnSpc>
            </a:pPr>
            <a:r>
              <a:rPr lang="en-US" sz="1500">
                <a:solidFill>
                  <a:srgbClr val="084C6E"/>
                </a:solidFill>
                <a:latin typeface="Open Sauce"/>
              </a:rPr>
              <a:t>       title='PJME Energy Use in MW')</a:t>
            </a:r>
          </a:p>
          <a:p>
            <a:pPr>
              <a:lnSpc>
                <a:spcPts val="2101"/>
              </a:lnSpc>
            </a:pPr>
            <a:r>
              <a:rPr lang="en-US" sz="1500">
                <a:solidFill>
                  <a:srgbClr val="084C6E"/>
                </a:solidFill>
                <a:latin typeface="Open Sauce"/>
              </a:rPr>
              <a:t>plt.show()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353742" y="2513335"/>
            <a:ext cx="11934258" cy="4013811"/>
            <a:chOff x="0" y="0"/>
            <a:chExt cx="15912344" cy="5351748"/>
          </a:xfrm>
        </p:grpSpPr>
        <p:pic>
          <p:nvPicPr>
            <p:cNvPr name="Picture 3" id="3"/>
            <p:cNvPicPr>
              <a:picLocks noChangeAspect="true"/>
            </p:cNvPicPr>
            <p:nvPr/>
          </p:nvPicPr>
          <p:blipFill>
            <a:blip r:embed="rId2"/>
            <a:srcRect l="409" t="0" r="409" b="0"/>
            <a:stretch>
              <a:fillRect/>
            </a:stretch>
          </p:blipFill>
          <p:spPr>
            <a:xfrm flipH="false" flipV="false">
              <a:off x="0" y="0"/>
              <a:ext cx="15912344" cy="5351748"/>
            </a:xfrm>
            <a:prstGeom prst="rect">
              <a:avLst/>
            </a:prstGeom>
          </p:spPr>
        </p:pic>
      </p:grpSp>
      <p:sp>
        <p:nvSpPr>
          <p:cNvPr name="TextBox 4" id="4"/>
          <p:cNvSpPr txBox="true"/>
          <p:nvPr/>
        </p:nvSpPr>
        <p:spPr>
          <a:xfrm rot="0">
            <a:off x="1382396" y="597134"/>
            <a:ext cx="8952706" cy="8260785"/>
          </a:xfrm>
          <a:prstGeom prst="rect">
            <a:avLst/>
          </a:prstGeom>
        </p:spPr>
        <p:txBody>
          <a:bodyPr anchor="t" rtlCol="false" tIns="0" lIns="0" bIns="0" rIns="0">
            <a:spAutoFit/>
          </a:bodyPr>
          <a:lstStyle/>
          <a:p>
            <a:pPr marL="556673" indent="-278336" lvl="1">
              <a:lnSpc>
                <a:spcPts val="4383"/>
              </a:lnSpc>
              <a:buFont typeface="Arial"/>
              <a:buChar char="•"/>
            </a:pPr>
            <a:r>
              <a:rPr lang="en-US" sz="2578">
                <a:solidFill>
                  <a:srgbClr val="084C6E"/>
                </a:solidFill>
                <a:latin typeface="Open Sauce"/>
              </a:rPr>
              <a:t>Train / Test Split</a:t>
            </a:r>
          </a:p>
          <a:p>
            <a:pPr>
              <a:lnSpc>
                <a:spcPts val="2057"/>
              </a:lnSpc>
            </a:pPr>
            <a:r>
              <a:rPr lang="en-US" sz="1469">
                <a:solidFill>
                  <a:srgbClr val="084C6E"/>
                </a:solidFill>
                <a:latin typeface="Open Sauce"/>
              </a:rPr>
              <a:t>train = df.loc[df.index &lt; '01-01-2015']</a:t>
            </a:r>
          </a:p>
          <a:p>
            <a:pPr>
              <a:lnSpc>
                <a:spcPts val="2057"/>
              </a:lnSpc>
            </a:pPr>
            <a:r>
              <a:rPr lang="en-US" sz="1469">
                <a:solidFill>
                  <a:srgbClr val="084C6E"/>
                </a:solidFill>
                <a:latin typeface="Open Sauce"/>
              </a:rPr>
              <a:t>test = df.loc[df.index &gt;= '01-01-2015']</a:t>
            </a:r>
          </a:p>
          <a:p>
            <a:pPr>
              <a:lnSpc>
                <a:spcPts val="2057"/>
              </a:lnSpc>
            </a:pPr>
          </a:p>
          <a:p>
            <a:pPr>
              <a:lnSpc>
                <a:spcPts val="2057"/>
              </a:lnSpc>
            </a:pPr>
            <a:r>
              <a:rPr lang="en-US" sz="1469">
                <a:solidFill>
                  <a:srgbClr val="084C6E"/>
                </a:solidFill>
                <a:latin typeface="Open Sauce"/>
              </a:rPr>
              <a:t>fig, ax = plt.subplots(figsize=(15, 5))</a:t>
            </a:r>
          </a:p>
          <a:p>
            <a:pPr>
              <a:lnSpc>
                <a:spcPts val="2057"/>
              </a:lnSpc>
            </a:pPr>
            <a:r>
              <a:rPr lang="en-US" sz="1469">
                <a:solidFill>
                  <a:srgbClr val="084C6E"/>
                </a:solidFill>
                <a:latin typeface="Open Sauce"/>
              </a:rPr>
              <a:t>train.plot(ax=ax, label='Training Set', title='Data Train/Test Split')</a:t>
            </a:r>
          </a:p>
          <a:p>
            <a:pPr>
              <a:lnSpc>
                <a:spcPts val="2057"/>
              </a:lnSpc>
            </a:pPr>
            <a:r>
              <a:rPr lang="en-US" sz="1469">
                <a:solidFill>
                  <a:srgbClr val="084C6E"/>
                </a:solidFill>
                <a:latin typeface="Open Sauce"/>
              </a:rPr>
              <a:t>test.plot(ax=ax, label='Test Set')</a:t>
            </a:r>
          </a:p>
          <a:p>
            <a:pPr>
              <a:lnSpc>
                <a:spcPts val="2057"/>
              </a:lnSpc>
            </a:pPr>
            <a:r>
              <a:rPr lang="en-US" sz="1469">
                <a:solidFill>
                  <a:srgbClr val="084C6E"/>
                </a:solidFill>
                <a:latin typeface="Open Sauce"/>
              </a:rPr>
              <a:t>ax.axvline('01-01-2015', color='black', ls='--')</a:t>
            </a:r>
          </a:p>
          <a:p>
            <a:pPr>
              <a:lnSpc>
                <a:spcPts val="2057"/>
              </a:lnSpc>
            </a:pPr>
            <a:r>
              <a:rPr lang="en-US" sz="1469">
                <a:solidFill>
                  <a:srgbClr val="084C6E"/>
                </a:solidFill>
                <a:latin typeface="Open Sauce"/>
              </a:rPr>
              <a:t>ax.legend(['Training Set', 'Test Set'])</a:t>
            </a:r>
          </a:p>
          <a:p>
            <a:pPr>
              <a:lnSpc>
                <a:spcPts val="2057"/>
              </a:lnSpc>
            </a:pPr>
            <a:r>
              <a:rPr lang="en-US" sz="1469">
                <a:solidFill>
                  <a:srgbClr val="084C6E"/>
                </a:solidFill>
                <a:latin typeface="Open Sauce"/>
              </a:rPr>
              <a:t>plt.show() </a:t>
            </a:r>
          </a:p>
          <a:p>
            <a:pPr>
              <a:lnSpc>
                <a:spcPts val="2057"/>
              </a:lnSpc>
            </a:pPr>
          </a:p>
          <a:p>
            <a:pPr>
              <a:lnSpc>
                <a:spcPts val="2057"/>
              </a:lnSpc>
            </a:pPr>
            <a:r>
              <a:rPr lang="en-US" sz="1469">
                <a:solidFill>
                  <a:srgbClr val="084C6E"/>
                </a:solidFill>
                <a:latin typeface="Open Sauce"/>
              </a:rPr>
              <a:t>df.loc[(df.index &gt; '01-01-2010') &amp; (df.index &lt; '01-08-2010')] \</a:t>
            </a:r>
          </a:p>
          <a:p>
            <a:pPr>
              <a:lnSpc>
                <a:spcPts val="2057"/>
              </a:lnSpc>
            </a:pPr>
            <a:r>
              <a:rPr lang="en-US" sz="1469">
                <a:solidFill>
                  <a:srgbClr val="084C6E"/>
                </a:solidFill>
                <a:latin typeface="Open Sauce"/>
              </a:rPr>
              <a:t>.plot(figsize=(15, 5), title='Week Of Data')</a:t>
            </a:r>
          </a:p>
          <a:p>
            <a:pPr>
              <a:lnSpc>
                <a:spcPts val="2057"/>
              </a:lnSpc>
            </a:pPr>
            <a:r>
              <a:rPr lang="en-US" sz="1469">
                <a:solidFill>
                  <a:srgbClr val="084C6E"/>
                </a:solidFill>
                <a:latin typeface="Open Sauce"/>
              </a:rPr>
              <a:t>plt.show() </a:t>
            </a:r>
          </a:p>
          <a:p>
            <a:pPr>
              <a:lnSpc>
                <a:spcPts val="2057"/>
              </a:lnSpc>
            </a:pPr>
          </a:p>
          <a:p>
            <a:pPr>
              <a:lnSpc>
                <a:spcPts val="2057"/>
              </a:lnSpc>
            </a:pPr>
            <a:r>
              <a:rPr lang="en-US" sz="1469">
                <a:solidFill>
                  <a:srgbClr val="084C6E"/>
                </a:solidFill>
                <a:latin typeface="Open Sauce"/>
              </a:rPr>
              <a:t>Feature Creation</a:t>
            </a:r>
          </a:p>
          <a:p>
            <a:pPr>
              <a:lnSpc>
                <a:spcPts val="2057"/>
              </a:lnSpc>
            </a:pPr>
          </a:p>
          <a:p>
            <a:pPr>
              <a:lnSpc>
                <a:spcPts val="2057"/>
              </a:lnSpc>
            </a:pPr>
            <a:r>
              <a:rPr lang="en-US" sz="1469">
                <a:solidFill>
                  <a:srgbClr val="084C6E"/>
                </a:solidFill>
                <a:latin typeface="Open Sauce"/>
              </a:rPr>
              <a:t>def create_features(df):</a:t>
            </a:r>
          </a:p>
          <a:p>
            <a:pPr>
              <a:lnSpc>
                <a:spcPts val="2057"/>
              </a:lnSpc>
            </a:pPr>
            <a:r>
              <a:rPr lang="en-US" sz="1469">
                <a:solidFill>
                  <a:srgbClr val="084C6E"/>
                </a:solidFill>
                <a:latin typeface="Open Sauce"/>
              </a:rPr>
              <a:t>    Create time series features based on time series index</a:t>
            </a:r>
          </a:p>
          <a:p>
            <a:pPr>
              <a:lnSpc>
                <a:spcPts val="2057"/>
              </a:lnSpc>
            </a:pPr>
            <a:r>
              <a:rPr lang="en-US" sz="1469">
                <a:solidFill>
                  <a:srgbClr val="084C6E"/>
                </a:solidFill>
                <a:latin typeface="Open Sauce"/>
              </a:rPr>
              <a:t>    df = df.copy()</a:t>
            </a:r>
          </a:p>
          <a:p>
            <a:pPr>
              <a:lnSpc>
                <a:spcPts val="2057"/>
              </a:lnSpc>
            </a:pPr>
            <a:r>
              <a:rPr lang="en-US" sz="1469">
                <a:solidFill>
                  <a:srgbClr val="084C6E"/>
                </a:solidFill>
                <a:latin typeface="Open Sauce"/>
              </a:rPr>
              <a:t>    df['hour'] = df.index.hour</a:t>
            </a:r>
          </a:p>
          <a:p>
            <a:pPr>
              <a:lnSpc>
                <a:spcPts val="2057"/>
              </a:lnSpc>
            </a:pPr>
            <a:r>
              <a:rPr lang="en-US" sz="1469">
                <a:solidFill>
                  <a:srgbClr val="084C6E"/>
                </a:solidFill>
                <a:latin typeface="Open Sauce"/>
              </a:rPr>
              <a:t>    df['dayofweek'] = df.index.dayofweek</a:t>
            </a:r>
          </a:p>
          <a:p>
            <a:pPr>
              <a:lnSpc>
                <a:spcPts val="2057"/>
              </a:lnSpc>
            </a:pPr>
            <a:r>
              <a:rPr lang="en-US" sz="1469">
                <a:solidFill>
                  <a:srgbClr val="084C6E"/>
                </a:solidFill>
                <a:latin typeface="Open Sauce"/>
              </a:rPr>
              <a:t>    df['quarter'] = df.index.quarter</a:t>
            </a:r>
          </a:p>
          <a:p>
            <a:pPr>
              <a:lnSpc>
                <a:spcPts val="2057"/>
              </a:lnSpc>
            </a:pPr>
            <a:r>
              <a:rPr lang="en-US" sz="1469">
                <a:solidFill>
                  <a:srgbClr val="084C6E"/>
                </a:solidFill>
                <a:latin typeface="Open Sauce"/>
              </a:rPr>
              <a:t>    df['month'] = df.index.month</a:t>
            </a:r>
          </a:p>
          <a:p>
            <a:pPr>
              <a:lnSpc>
                <a:spcPts val="2057"/>
              </a:lnSpc>
            </a:pPr>
            <a:r>
              <a:rPr lang="en-US" sz="1469">
                <a:solidFill>
                  <a:srgbClr val="084C6E"/>
                </a:solidFill>
                <a:latin typeface="Open Sauce"/>
              </a:rPr>
              <a:t>    df['year'] = df.index.year</a:t>
            </a:r>
          </a:p>
          <a:p>
            <a:pPr>
              <a:lnSpc>
                <a:spcPts val="2057"/>
              </a:lnSpc>
            </a:pPr>
            <a:r>
              <a:rPr lang="en-US" sz="1469">
                <a:solidFill>
                  <a:srgbClr val="084C6E"/>
                </a:solidFill>
                <a:latin typeface="Open Sauce"/>
              </a:rPr>
              <a:t>    df['dayofyear'] = df.index.dayofyear</a:t>
            </a:r>
          </a:p>
          <a:p>
            <a:pPr>
              <a:lnSpc>
                <a:spcPts val="2057"/>
              </a:lnSpc>
            </a:pPr>
            <a:r>
              <a:rPr lang="en-US" sz="1469">
                <a:solidFill>
                  <a:srgbClr val="084C6E"/>
                </a:solidFill>
                <a:latin typeface="Open Sauce"/>
              </a:rPr>
              <a:t>    df['weekofmonth'] = df.index.day</a:t>
            </a:r>
          </a:p>
          <a:p>
            <a:pPr>
              <a:lnSpc>
                <a:spcPts val="2057"/>
              </a:lnSpc>
            </a:pPr>
            <a:r>
              <a:rPr lang="en-US" sz="1469">
                <a:solidFill>
                  <a:srgbClr val="084C6E"/>
                </a:solidFill>
                <a:latin typeface="Open Sauce"/>
              </a:rPr>
              <a:t>    df['weekofyear'] = df.index.isocalendar().week</a:t>
            </a:r>
          </a:p>
          <a:p>
            <a:pPr>
              <a:lnSpc>
                <a:spcPts val="2057"/>
              </a:lnSpc>
            </a:pPr>
            <a:r>
              <a:rPr lang="en-US" sz="1469">
                <a:solidFill>
                  <a:srgbClr val="084C6E"/>
                </a:solidFill>
                <a:latin typeface="Open Sauce"/>
              </a:rPr>
              <a:t>    return df</a:t>
            </a:r>
          </a:p>
          <a:p>
            <a:pPr>
              <a:lnSpc>
                <a:spcPts val="2057"/>
              </a:lnSpc>
            </a:pPr>
          </a:p>
          <a:p>
            <a:pPr>
              <a:lnSpc>
                <a:spcPts val="2057"/>
              </a:lnSpc>
            </a:pPr>
            <a:r>
              <a:rPr lang="en-US" sz="1469">
                <a:solidFill>
                  <a:srgbClr val="084C6E"/>
                </a:solidFill>
                <a:latin typeface="Open Sauce"/>
              </a:rPr>
              <a:t>df = create_features(df) </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275963" y="2014440"/>
            <a:ext cx="13736073" cy="7062805"/>
            <a:chOff x="0" y="0"/>
            <a:chExt cx="3617731" cy="1860163"/>
          </a:xfrm>
        </p:grpSpPr>
        <p:sp>
          <p:nvSpPr>
            <p:cNvPr name="Freeform 3" id="3"/>
            <p:cNvSpPr/>
            <p:nvPr/>
          </p:nvSpPr>
          <p:spPr>
            <a:xfrm flipH="false" flipV="false" rot="0">
              <a:off x="0" y="0"/>
              <a:ext cx="3617731" cy="1860163"/>
            </a:xfrm>
            <a:custGeom>
              <a:avLst/>
              <a:gdLst/>
              <a:ahLst/>
              <a:cxnLst/>
              <a:rect r="r" b="b" t="t" l="l"/>
              <a:pathLst>
                <a:path h="1860163" w="3617731">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cap="sq">
              <a:solidFill>
                <a:srgbClr val="084C6E"/>
              </a:solidFill>
              <a:prstDash val="solid"/>
              <a:miter/>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2813614" y="4418000"/>
            <a:ext cx="12464062" cy="3691313"/>
          </a:xfrm>
          <a:prstGeom prst="rect">
            <a:avLst/>
          </a:prstGeom>
        </p:spPr>
        <p:txBody>
          <a:bodyPr anchor="t" rtlCol="false" tIns="0" lIns="0" bIns="0" rIns="0">
            <a:spAutoFit/>
          </a:bodyPr>
          <a:lstStyle/>
          <a:p>
            <a:pPr marL="449274" indent="-224637" lvl="1">
              <a:lnSpc>
                <a:spcPts val="2996"/>
              </a:lnSpc>
              <a:buFont typeface="Arial"/>
              <a:buChar char="•"/>
            </a:pPr>
            <a:r>
              <a:rPr lang="en-US" sz="2080">
                <a:solidFill>
                  <a:srgbClr val="084C6E"/>
                </a:solidFill>
                <a:latin typeface="Open Sauce"/>
              </a:rPr>
              <a:t>Visualize our Feature / Target Relationship</a:t>
            </a:r>
          </a:p>
          <a:p>
            <a:pPr>
              <a:lnSpc>
                <a:spcPts val="1660"/>
              </a:lnSpc>
            </a:pPr>
            <a:r>
              <a:rPr lang="en-US" sz="1186">
                <a:solidFill>
                  <a:srgbClr val="084C6E"/>
                </a:solidFill>
                <a:latin typeface="Open Sauce"/>
              </a:rPr>
              <a:t>fig, ax = plt.subplots(figsize=(10, 8))</a:t>
            </a:r>
          </a:p>
          <a:p>
            <a:pPr>
              <a:lnSpc>
                <a:spcPts val="1660"/>
              </a:lnSpc>
            </a:pPr>
            <a:r>
              <a:rPr lang="en-US" sz="1186">
                <a:solidFill>
                  <a:srgbClr val="084C6E"/>
                </a:solidFill>
                <a:latin typeface="Open Sauce"/>
              </a:rPr>
              <a:t>sns.boxplot(data=df, x='hour', y='PJME_MW')</a:t>
            </a:r>
          </a:p>
          <a:p>
            <a:pPr>
              <a:lnSpc>
                <a:spcPts val="1660"/>
              </a:lnSpc>
            </a:pPr>
            <a:r>
              <a:rPr lang="en-US" sz="1186">
                <a:solidFill>
                  <a:srgbClr val="084C6E"/>
                </a:solidFill>
                <a:latin typeface="Open Sauce"/>
              </a:rPr>
              <a:t>ax.set_title('MW by Hour')</a:t>
            </a:r>
          </a:p>
          <a:p>
            <a:pPr>
              <a:lnSpc>
                <a:spcPts val="1660"/>
              </a:lnSpc>
            </a:pPr>
            <a:r>
              <a:rPr lang="en-US" sz="1186">
                <a:solidFill>
                  <a:srgbClr val="084C6E"/>
                </a:solidFill>
                <a:latin typeface="Open Sauce"/>
              </a:rPr>
              <a:t>plt.show()</a:t>
            </a:r>
          </a:p>
          <a:p>
            <a:pPr>
              <a:lnSpc>
                <a:spcPts val="1660"/>
              </a:lnSpc>
            </a:pPr>
          </a:p>
          <a:p>
            <a:pPr>
              <a:lnSpc>
                <a:spcPts val="1660"/>
              </a:lnSpc>
            </a:pPr>
            <a:r>
              <a:rPr lang="en-US" sz="1186">
                <a:solidFill>
                  <a:srgbClr val="084C6E"/>
                </a:solidFill>
                <a:latin typeface="Open Sauce"/>
              </a:rPr>
              <a:t>fig, ax = plt.subplots(figsize=(10, 8))</a:t>
            </a:r>
          </a:p>
          <a:p>
            <a:pPr>
              <a:lnSpc>
                <a:spcPts val="1660"/>
              </a:lnSpc>
            </a:pPr>
            <a:r>
              <a:rPr lang="en-US" sz="1186">
                <a:solidFill>
                  <a:srgbClr val="084C6E"/>
                </a:solidFill>
                <a:latin typeface="Open Sauce"/>
              </a:rPr>
              <a:t>sns.boxplot(data=df, x='month', y='PJME_MW', palette='Blues')</a:t>
            </a:r>
          </a:p>
          <a:p>
            <a:pPr>
              <a:lnSpc>
                <a:spcPts val="1660"/>
              </a:lnSpc>
            </a:pPr>
            <a:r>
              <a:rPr lang="en-US" sz="1186">
                <a:solidFill>
                  <a:srgbClr val="084C6E"/>
                </a:solidFill>
                <a:latin typeface="Open Sauce"/>
              </a:rPr>
              <a:t>ax.set_title('MW by Month')</a:t>
            </a:r>
          </a:p>
          <a:p>
            <a:pPr>
              <a:lnSpc>
                <a:spcPts val="1660"/>
              </a:lnSpc>
            </a:pPr>
            <a:r>
              <a:rPr lang="en-US" sz="1186">
                <a:solidFill>
                  <a:srgbClr val="084C6E"/>
                </a:solidFill>
                <a:latin typeface="Open Sauce"/>
              </a:rPr>
              <a:t>plt.show()</a:t>
            </a:r>
          </a:p>
          <a:p>
            <a:pPr>
              <a:lnSpc>
                <a:spcPts val="1660"/>
              </a:lnSpc>
            </a:pPr>
          </a:p>
          <a:p>
            <a:pPr>
              <a:lnSpc>
                <a:spcPts val="1660"/>
              </a:lnSpc>
            </a:pPr>
            <a:r>
              <a:rPr lang="en-US" sz="1186">
                <a:solidFill>
                  <a:srgbClr val="084C6E"/>
                </a:solidFill>
                <a:latin typeface="Open Sauce"/>
              </a:rPr>
              <a:t>Create our Model</a:t>
            </a:r>
          </a:p>
          <a:p>
            <a:pPr>
              <a:lnSpc>
                <a:spcPts val="1660"/>
              </a:lnSpc>
            </a:pPr>
          </a:p>
          <a:p>
            <a:pPr>
              <a:lnSpc>
                <a:spcPts val="1660"/>
              </a:lnSpc>
            </a:pPr>
            <a:r>
              <a:rPr lang="en-US" sz="1186">
                <a:solidFill>
                  <a:srgbClr val="084C6E"/>
                </a:solidFill>
                <a:latin typeface="Open Sauce"/>
              </a:rPr>
              <a:t>train = create_features(train)</a:t>
            </a:r>
          </a:p>
          <a:p>
            <a:pPr>
              <a:lnSpc>
                <a:spcPts val="1660"/>
              </a:lnSpc>
            </a:pPr>
            <a:r>
              <a:rPr lang="en-US" sz="1186">
                <a:solidFill>
                  <a:srgbClr val="084C6E"/>
                </a:solidFill>
                <a:latin typeface="Open Sauce"/>
              </a:rPr>
              <a:t>test = create_features(test)</a:t>
            </a:r>
          </a:p>
          <a:p>
            <a:pPr>
              <a:lnSpc>
                <a:spcPts val="1660"/>
              </a:lnSpc>
            </a:pPr>
          </a:p>
          <a:p>
            <a:pPr>
              <a:lnSpc>
                <a:spcPts val="1660"/>
              </a:lnSpc>
            </a:pPr>
            <a:r>
              <a:rPr lang="en-US" sz="1186">
                <a:solidFill>
                  <a:srgbClr val="084C6E"/>
                </a:solidFill>
                <a:latin typeface="Open Sauce"/>
              </a:rPr>
              <a:t>FEATURES = ['dayofyear', 'hour', 'dayofweek', 'quarter', 'month', 'year']</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275963" y="2014440"/>
            <a:ext cx="13736073" cy="7062805"/>
            <a:chOff x="0" y="0"/>
            <a:chExt cx="3617731" cy="1860163"/>
          </a:xfrm>
        </p:grpSpPr>
        <p:sp>
          <p:nvSpPr>
            <p:cNvPr name="Freeform 3" id="3"/>
            <p:cNvSpPr/>
            <p:nvPr/>
          </p:nvSpPr>
          <p:spPr>
            <a:xfrm flipH="false" flipV="false" rot="0">
              <a:off x="0" y="0"/>
              <a:ext cx="3617731" cy="1860163"/>
            </a:xfrm>
            <a:custGeom>
              <a:avLst/>
              <a:gdLst/>
              <a:ahLst/>
              <a:cxnLst/>
              <a:rect r="r" b="b" t="t" l="l"/>
              <a:pathLst>
                <a:path h="1860163" w="3617731">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cap="sq">
              <a:solidFill>
                <a:srgbClr val="084C6E"/>
              </a:solidFill>
              <a:prstDash val="solid"/>
              <a:miter/>
            </a:ln>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2840094" y="2310261"/>
            <a:ext cx="12607812" cy="6247359"/>
          </a:xfrm>
          <a:prstGeom prst="rect">
            <a:avLst/>
          </a:prstGeom>
        </p:spPr>
        <p:txBody>
          <a:bodyPr anchor="t" rtlCol="false" tIns="0" lIns="0" bIns="0" rIns="0">
            <a:spAutoFit/>
          </a:bodyPr>
          <a:lstStyle/>
          <a:p>
            <a:pPr marL="454455" indent="-227228" lvl="1">
              <a:lnSpc>
                <a:spcPts val="3031"/>
              </a:lnSpc>
              <a:buFont typeface="Arial"/>
              <a:buChar char="•"/>
            </a:pPr>
            <a:r>
              <a:rPr lang="en-US" sz="2104">
                <a:solidFill>
                  <a:srgbClr val="084C6E"/>
                </a:solidFill>
                <a:latin typeface="Open Sauce"/>
              </a:rPr>
              <a:t>TARGET = 'PJME_MW'</a:t>
            </a:r>
          </a:p>
          <a:p>
            <a:pPr>
              <a:lnSpc>
                <a:spcPts val="1679"/>
              </a:lnSpc>
            </a:pPr>
            <a:r>
              <a:rPr lang="en-US" sz="1200">
                <a:solidFill>
                  <a:srgbClr val="084C6E"/>
                </a:solidFill>
                <a:latin typeface="Open Sauce"/>
              </a:rPr>
              <a:t>x_train = train[FEATURES]</a:t>
            </a:r>
          </a:p>
          <a:p>
            <a:pPr>
              <a:lnSpc>
                <a:spcPts val="1679"/>
              </a:lnSpc>
            </a:pPr>
            <a:r>
              <a:rPr lang="en-US" sz="1200">
                <a:solidFill>
                  <a:srgbClr val="084C6E"/>
                </a:solidFill>
                <a:latin typeface="Open Sauce"/>
              </a:rPr>
              <a:t>y_train = train[TARGET]</a:t>
            </a:r>
          </a:p>
          <a:p>
            <a:pPr>
              <a:lnSpc>
                <a:spcPts val="1679"/>
              </a:lnSpc>
            </a:pPr>
          </a:p>
          <a:p>
            <a:pPr>
              <a:lnSpc>
                <a:spcPts val="1679"/>
              </a:lnSpc>
            </a:pPr>
            <a:r>
              <a:rPr lang="en-US" sz="1200">
                <a:solidFill>
                  <a:srgbClr val="084C6E"/>
                </a:solidFill>
                <a:latin typeface="Open Sauce"/>
              </a:rPr>
              <a:t>x_test = test[FEATURES]</a:t>
            </a:r>
          </a:p>
          <a:p>
            <a:pPr>
              <a:lnSpc>
                <a:spcPts val="1679"/>
              </a:lnSpc>
            </a:pPr>
            <a:r>
              <a:rPr lang="en-US" sz="1200">
                <a:solidFill>
                  <a:srgbClr val="084C6E"/>
                </a:solidFill>
                <a:latin typeface="Open Sauce"/>
              </a:rPr>
              <a:t>y_test = test[TARGET]</a:t>
            </a:r>
          </a:p>
          <a:p>
            <a:pPr>
              <a:lnSpc>
                <a:spcPts val="1679"/>
              </a:lnSpc>
            </a:pPr>
            <a:r>
              <a:rPr lang="en-US" sz="1200">
                <a:solidFill>
                  <a:srgbClr val="084C6E"/>
                </a:solidFill>
                <a:latin typeface="Open Sauce"/>
              </a:rPr>
              <a:t>reg =xgb.XGBRegressor(base_score=0.5, booster='gbtree', n_estimators=1000,</a:t>
            </a:r>
          </a:p>
          <a:p>
            <a:pPr>
              <a:lnSpc>
                <a:spcPts val="1679"/>
              </a:lnSpc>
            </a:pPr>
            <a:r>
              <a:rPr lang="en-US" sz="1200">
                <a:solidFill>
                  <a:srgbClr val="084C6E"/>
                </a:solidFill>
                <a:latin typeface="Open Sauce"/>
              </a:rPr>
              <a:t>                     early_stopping_rounds=50,</a:t>
            </a:r>
          </a:p>
          <a:p>
            <a:pPr>
              <a:lnSpc>
                <a:spcPts val="1679"/>
              </a:lnSpc>
            </a:pPr>
            <a:r>
              <a:rPr lang="en-US" sz="1200">
                <a:solidFill>
                  <a:srgbClr val="084C6E"/>
                </a:solidFill>
                <a:latin typeface="Open Sauce"/>
              </a:rPr>
              <a:t>                     objective='reg:linear',</a:t>
            </a:r>
          </a:p>
          <a:p>
            <a:pPr>
              <a:lnSpc>
                <a:spcPts val="1679"/>
              </a:lnSpc>
            </a:pPr>
            <a:r>
              <a:rPr lang="en-US" sz="1200">
                <a:solidFill>
                  <a:srgbClr val="084C6E"/>
                </a:solidFill>
                <a:latin typeface="Open Sauce"/>
              </a:rPr>
              <a:t>                     max_depth=3, </a:t>
            </a:r>
          </a:p>
          <a:p>
            <a:pPr>
              <a:lnSpc>
                <a:spcPts val="1679"/>
              </a:lnSpc>
            </a:pPr>
            <a:r>
              <a:rPr lang="en-US" sz="1200">
                <a:solidFill>
                  <a:srgbClr val="084C6E"/>
                </a:solidFill>
                <a:latin typeface="Open Sauce"/>
              </a:rPr>
              <a:t>                     learning_rate=0.01)</a:t>
            </a:r>
          </a:p>
          <a:p>
            <a:pPr>
              <a:lnSpc>
                <a:spcPts val="1679"/>
              </a:lnSpc>
            </a:pPr>
            <a:r>
              <a:rPr lang="en-US" sz="1200">
                <a:solidFill>
                  <a:srgbClr val="084C6E"/>
                </a:solidFill>
                <a:latin typeface="Open Sauce"/>
              </a:rPr>
              <a:t>reg.fit(x_train, y_train, </a:t>
            </a:r>
          </a:p>
          <a:p>
            <a:pPr>
              <a:lnSpc>
                <a:spcPts val="1679"/>
              </a:lnSpc>
            </a:pPr>
            <a:r>
              <a:rPr lang="en-US" sz="1200">
                <a:solidFill>
                  <a:srgbClr val="084C6E"/>
                </a:solidFill>
                <a:latin typeface="Open Sauce"/>
              </a:rPr>
              <a:t>       eval_set= [(x_train, y_train), (x_test, y_test)],</a:t>
            </a:r>
          </a:p>
          <a:p>
            <a:pPr>
              <a:lnSpc>
                <a:spcPts val="1679"/>
              </a:lnSpc>
            </a:pPr>
            <a:r>
              <a:rPr lang="en-US" sz="1200">
                <a:solidFill>
                  <a:srgbClr val="084C6E"/>
                </a:solidFill>
                <a:latin typeface="Open Sauce"/>
              </a:rPr>
              <a:t>       verbose=100)</a:t>
            </a:r>
          </a:p>
          <a:p>
            <a:pPr>
              <a:lnSpc>
                <a:spcPts val="1679"/>
              </a:lnSpc>
            </a:pPr>
            <a:r>
              <a:rPr lang="en-US" sz="1200">
                <a:solidFill>
                  <a:srgbClr val="084C6E"/>
                </a:solidFill>
                <a:latin typeface="Open Sauce"/>
              </a:rPr>
              <a:t>XGBRegressor</a:t>
            </a:r>
          </a:p>
          <a:p>
            <a:pPr>
              <a:lnSpc>
                <a:spcPts val="1679"/>
              </a:lnSpc>
            </a:pPr>
            <a:r>
              <a:rPr lang="en-US" sz="1200">
                <a:solidFill>
                  <a:srgbClr val="084C6E"/>
                </a:solidFill>
                <a:latin typeface="Open Sauce"/>
              </a:rPr>
              <a:t>XGBRegressor(base_score=0.5, booster='gbtree', callbacks=None,</a:t>
            </a:r>
          </a:p>
          <a:p>
            <a:pPr>
              <a:lnSpc>
                <a:spcPts val="1679"/>
              </a:lnSpc>
            </a:pPr>
            <a:r>
              <a:rPr lang="en-US" sz="1200">
                <a:solidFill>
                  <a:srgbClr val="084C6E"/>
                </a:solidFill>
                <a:latin typeface="Open Sauce"/>
              </a:rPr>
              <a:t>             colsample_bylevel=None, colsample_bynode=None,</a:t>
            </a:r>
          </a:p>
          <a:p>
            <a:pPr>
              <a:lnSpc>
                <a:spcPts val="1679"/>
              </a:lnSpc>
            </a:pPr>
            <a:r>
              <a:rPr lang="en-US" sz="1200">
                <a:solidFill>
                  <a:srgbClr val="084C6E"/>
                </a:solidFill>
                <a:latin typeface="Open Sauce"/>
              </a:rPr>
              <a:t>             colsample_bytree=None, early_stopping_rounds=50,</a:t>
            </a:r>
          </a:p>
          <a:p>
            <a:pPr>
              <a:lnSpc>
                <a:spcPts val="1679"/>
              </a:lnSpc>
            </a:pPr>
          </a:p>
          <a:p>
            <a:pPr>
              <a:lnSpc>
                <a:spcPts val="1679"/>
              </a:lnSpc>
            </a:pPr>
            <a:r>
              <a:rPr lang="en-US" sz="1200">
                <a:solidFill>
                  <a:srgbClr val="084C6E"/>
                </a:solidFill>
                <a:latin typeface="Open Sauce"/>
              </a:rPr>
              <a:t>             enable_categorical=False, eval_metric=None, feature_types=None,</a:t>
            </a:r>
          </a:p>
          <a:p>
            <a:pPr>
              <a:lnSpc>
                <a:spcPts val="1679"/>
              </a:lnSpc>
            </a:pPr>
            <a:r>
              <a:rPr lang="en-US" sz="1200">
                <a:solidFill>
                  <a:srgbClr val="084C6E"/>
                </a:solidFill>
                <a:latin typeface="Open Sauce"/>
              </a:rPr>
              <a:t>             gamma=None, gpu_id=None, grow_policy=None, importance_type=None,</a:t>
            </a:r>
          </a:p>
          <a:p>
            <a:pPr>
              <a:lnSpc>
                <a:spcPts val="1679"/>
              </a:lnSpc>
            </a:pPr>
          </a:p>
          <a:p>
            <a:pPr>
              <a:lnSpc>
                <a:spcPts val="1679"/>
              </a:lnSpc>
            </a:pPr>
            <a:r>
              <a:rPr lang="en-US" sz="1200">
                <a:solidFill>
                  <a:srgbClr val="084C6E"/>
                </a:solidFill>
                <a:latin typeface="Open Sauce"/>
              </a:rPr>
              <a:t>             interaction_constraints=None, learning_rate=0.01, max_bin=None,</a:t>
            </a:r>
          </a:p>
          <a:p>
            <a:pPr>
              <a:lnSpc>
                <a:spcPts val="1679"/>
              </a:lnSpc>
            </a:pPr>
            <a:r>
              <a:rPr lang="en-US" sz="1200">
                <a:solidFill>
                  <a:srgbClr val="084C6E"/>
                </a:solidFill>
                <a:latin typeface="Open Sauce"/>
              </a:rPr>
              <a:t>             max_cat_threshold=None, max_cat_to_onehot=None,</a:t>
            </a:r>
          </a:p>
          <a:p>
            <a:pPr>
              <a:lnSpc>
                <a:spcPts val="1679"/>
              </a:lnSpc>
            </a:pPr>
            <a:r>
              <a:rPr lang="en-US" sz="1200">
                <a:solidFill>
                  <a:srgbClr val="084C6E"/>
                </a:solidFill>
                <a:latin typeface="Open Sauce"/>
              </a:rPr>
              <a:t>             max_delta_step=None, max_depth=3, max_leaves=None,</a:t>
            </a:r>
          </a:p>
          <a:p>
            <a:pPr>
              <a:lnSpc>
                <a:spcPts val="1679"/>
              </a:lnSpc>
            </a:pPr>
          </a:p>
          <a:p>
            <a:pPr>
              <a:lnSpc>
                <a:spcPts val="1679"/>
              </a:lnSpc>
            </a:pPr>
            <a:r>
              <a:rPr lang="en-US" sz="1200">
                <a:solidFill>
                  <a:srgbClr val="084C6E"/>
                </a:solidFill>
                <a:latin typeface="Open Sauce"/>
              </a:rPr>
              <a:t>             min_child_weight=None, missing=nan, monotone_constraints=None,</a:t>
            </a:r>
          </a:p>
          <a:p>
            <a:pPr>
              <a:lnSpc>
                <a:spcPts val="1679"/>
              </a:lnSpc>
            </a:pPr>
            <a:r>
              <a:rPr lang="en-US" sz="1200">
                <a:solidFill>
                  <a:srgbClr val="084C6E"/>
                </a:solidFill>
                <a:latin typeface="Open Sauce"/>
              </a:rPr>
              <a:t>             n_estimators=1000, n_jobs=None, num_parallel_tree=None,</a:t>
            </a:r>
          </a:p>
          <a:p>
            <a:pPr>
              <a:lnSpc>
                <a:spcPts val="1679"/>
              </a:lnSpc>
            </a:pPr>
            <a:r>
              <a:rPr lang="en-US" sz="1200">
                <a:solidFill>
                  <a:srgbClr val="084C6E"/>
                </a:solidFill>
                <a:latin typeface="Open Sauce"/>
              </a:rPr>
              <a:t>             objective='reg:linear', predictor=None,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DAFwvcfVMTI</dc:identifier>
  <dcterms:modified xsi:type="dcterms:W3CDTF">2011-08-01T06:04:30Z</dcterms:modified>
  <cp:revision>1</cp:revision>
  <dc:title>phase 2 project</dc:title>
</cp:coreProperties>
</file>