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699979-45C1-4BFE-A4B2-D9ABAD0DD32C}">
          <p14:sldIdLst>
            <p14:sldId id="256"/>
            <p14:sldId id="257"/>
            <p14:sldId id="263"/>
          </p14:sldIdLst>
        </p14:section>
        <p14:section name="Untitled Section" id="{6D245F5F-49CF-4990-9CC1-AC68E3D18849}">
          <p14:sldIdLst>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C4091F-8D37-4C82-A968-769213B6EC6A}"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1955E1-5B37-4F87-A2B8-3F6DAD449779}" type="slidenum">
              <a:rPr lang="en-IN" smtClean="0"/>
              <a:t>‹#›</a:t>
            </a:fld>
            <a:endParaRPr lang="en-IN"/>
          </a:p>
        </p:txBody>
      </p:sp>
    </p:spTree>
    <p:extLst>
      <p:ext uri="{BB962C8B-B14F-4D97-AF65-F5344CB8AC3E}">
        <p14:creationId xmlns:p14="http://schemas.microsoft.com/office/powerpoint/2010/main" val="203639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C4091F-8D37-4C82-A968-769213B6EC6A}"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1955E1-5B37-4F87-A2B8-3F6DAD449779}" type="slidenum">
              <a:rPr lang="en-IN" smtClean="0"/>
              <a:t>‹#›</a:t>
            </a:fld>
            <a:endParaRPr lang="en-IN"/>
          </a:p>
        </p:txBody>
      </p:sp>
    </p:spTree>
    <p:extLst>
      <p:ext uri="{BB962C8B-B14F-4D97-AF65-F5344CB8AC3E}">
        <p14:creationId xmlns:p14="http://schemas.microsoft.com/office/powerpoint/2010/main" val="286077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C4091F-8D37-4C82-A968-769213B6EC6A}"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1955E1-5B37-4F87-A2B8-3F6DAD449779}" type="slidenum">
              <a:rPr lang="en-IN" smtClean="0"/>
              <a:t>‹#›</a:t>
            </a:fld>
            <a:endParaRPr lang="en-IN"/>
          </a:p>
        </p:txBody>
      </p:sp>
    </p:spTree>
    <p:extLst>
      <p:ext uri="{BB962C8B-B14F-4D97-AF65-F5344CB8AC3E}">
        <p14:creationId xmlns:p14="http://schemas.microsoft.com/office/powerpoint/2010/main" val="4259469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C4091F-8D37-4C82-A968-769213B6EC6A}"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1955E1-5B37-4F87-A2B8-3F6DAD449779}"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1345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C4091F-8D37-4C82-A968-769213B6EC6A}"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1955E1-5B37-4F87-A2B8-3F6DAD449779}" type="slidenum">
              <a:rPr lang="en-IN" smtClean="0"/>
              <a:t>‹#›</a:t>
            </a:fld>
            <a:endParaRPr lang="en-IN"/>
          </a:p>
        </p:txBody>
      </p:sp>
    </p:spTree>
    <p:extLst>
      <p:ext uri="{BB962C8B-B14F-4D97-AF65-F5344CB8AC3E}">
        <p14:creationId xmlns:p14="http://schemas.microsoft.com/office/powerpoint/2010/main" val="4276052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C4091F-8D37-4C82-A968-769213B6EC6A}" type="datetimeFigureOut">
              <a:rPr lang="en-IN" smtClean="0"/>
              <a:t>04-01-2024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1955E1-5B37-4F87-A2B8-3F6DAD449779}" type="slidenum">
              <a:rPr lang="en-IN" smtClean="0"/>
              <a:t>‹#›</a:t>
            </a:fld>
            <a:endParaRPr lang="en-IN"/>
          </a:p>
        </p:txBody>
      </p:sp>
    </p:spTree>
    <p:extLst>
      <p:ext uri="{BB962C8B-B14F-4D97-AF65-F5344CB8AC3E}">
        <p14:creationId xmlns:p14="http://schemas.microsoft.com/office/powerpoint/2010/main" val="233664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C4091F-8D37-4C82-A968-769213B6EC6A}" type="datetimeFigureOut">
              <a:rPr lang="en-IN" smtClean="0"/>
              <a:t>04-01-2024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1955E1-5B37-4F87-A2B8-3F6DAD449779}" type="slidenum">
              <a:rPr lang="en-IN" smtClean="0"/>
              <a:t>‹#›</a:t>
            </a:fld>
            <a:endParaRPr lang="en-IN"/>
          </a:p>
        </p:txBody>
      </p:sp>
    </p:spTree>
    <p:extLst>
      <p:ext uri="{BB962C8B-B14F-4D97-AF65-F5344CB8AC3E}">
        <p14:creationId xmlns:p14="http://schemas.microsoft.com/office/powerpoint/2010/main" val="2475034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C4091F-8D37-4C82-A968-769213B6EC6A}"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1955E1-5B37-4F87-A2B8-3F6DAD449779}" type="slidenum">
              <a:rPr lang="en-IN" smtClean="0"/>
              <a:t>‹#›</a:t>
            </a:fld>
            <a:endParaRPr lang="en-IN"/>
          </a:p>
        </p:txBody>
      </p:sp>
    </p:spTree>
    <p:extLst>
      <p:ext uri="{BB962C8B-B14F-4D97-AF65-F5344CB8AC3E}">
        <p14:creationId xmlns:p14="http://schemas.microsoft.com/office/powerpoint/2010/main" val="3493919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C4091F-8D37-4C82-A968-769213B6EC6A}"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1955E1-5B37-4F87-A2B8-3F6DAD449779}" type="slidenum">
              <a:rPr lang="en-IN" smtClean="0"/>
              <a:t>‹#›</a:t>
            </a:fld>
            <a:endParaRPr lang="en-IN"/>
          </a:p>
        </p:txBody>
      </p:sp>
    </p:spTree>
    <p:extLst>
      <p:ext uri="{BB962C8B-B14F-4D97-AF65-F5344CB8AC3E}">
        <p14:creationId xmlns:p14="http://schemas.microsoft.com/office/powerpoint/2010/main" val="263847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C4091F-8D37-4C82-A968-769213B6EC6A}"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1955E1-5B37-4F87-A2B8-3F6DAD449779}" type="slidenum">
              <a:rPr lang="en-IN" smtClean="0"/>
              <a:t>‹#›</a:t>
            </a:fld>
            <a:endParaRPr lang="en-IN"/>
          </a:p>
        </p:txBody>
      </p:sp>
    </p:spTree>
    <p:extLst>
      <p:ext uri="{BB962C8B-B14F-4D97-AF65-F5344CB8AC3E}">
        <p14:creationId xmlns:p14="http://schemas.microsoft.com/office/powerpoint/2010/main" val="394429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C4091F-8D37-4C82-A968-769213B6EC6A}"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1955E1-5B37-4F87-A2B8-3F6DAD449779}" type="slidenum">
              <a:rPr lang="en-IN" smtClean="0"/>
              <a:t>‹#›</a:t>
            </a:fld>
            <a:endParaRPr lang="en-IN"/>
          </a:p>
        </p:txBody>
      </p:sp>
    </p:spTree>
    <p:extLst>
      <p:ext uri="{BB962C8B-B14F-4D97-AF65-F5344CB8AC3E}">
        <p14:creationId xmlns:p14="http://schemas.microsoft.com/office/powerpoint/2010/main" val="3632586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C4091F-8D37-4C82-A968-769213B6EC6A}"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1955E1-5B37-4F87-A2B8-3F6DAD449779}" type="slidenum">
              <a:rPr lang="en-IN" smtClean="0"/>
              <a:t>‹#›</a:t>
            </a:fld>
            <a:endParaRPr lang="en-IN"/>
          </a:p>
        </p:txBody>
      </p:sp>
    </p:spTree>
    <p:extLst>
      <p:ext uri="{BB962C8B-B14F-4D97-AF65-F5344CB8AC3E}">
        <p14:creationId xmlns:p14="http://schemas.microsoft.com/office/powerpoint/2010/main" val="4055007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C4091F-8D37-4C82-A968-769213B6EC6A}" type="datetimeFigureOut">
              <a:rPr lang="en-IN" smtClean="0"/>
              <a:t>04-01-2024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1955E1-5B37-4F87-A2B8-3F6DAD449779}" type="slidenum">
              <a:rPr lang="en-IN" smtClean="0"/>
              <a:t>‹#›</a:t>
            </a:fld>
            <a:endParaRPr lang="en-IN"/>
          </a:p>
        </p:txBody>
      </p:sp>
    </p:spTree>
    <p:extLst>
      <p:ext uri="{BB962C8B-B14F-4D97-AF65-F5344CB8AC3E}">
        <p14:creationId xmlns:p14="http://schemas.microsoft.com/office/powerpoint/2010/main" val="148112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C4091F-8D37-4C82-A968-769213B6EC6A}" type="datetimeFigureOut">
              <a:rPr lang="en-IN" smtClean="0"/>
              <a:t>04-01-2024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1955E1-5B37-4F87-A2B8-3F6DAD449779}" type="slidenum">
              <a:rPr lang="en-IN" smtClean="0"/>
              <a:t>‹#›</a:t>
            </a:fld>
            <a:endParaRPr lang="en-IN"/>
          </a:p>
        </p:txBody>
      </p:sp>
    </p:spTree>
    <p:extLst>
      <p:ext uri="{BB962C8B-B14F-4D97-AF65-F5344CB8AC3E}">
        <p14:creationId xmlns:p14="http://schemas.microsoft.com/office/powerpoint/2010/main" val="309890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C4091F-8D37-4C82-A968-769213B6EC6A}" type="datetimeFigureOut">
              <a:rPr lang="en-IN" smtClean="0"/>
              <a:t>04-01-2024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1955E1-5B37-4F87-A2B8-3F6DAD449779}" type="slidenum">
              <a:rPr lang="en-IN" smtClean="0"/>
              <a:t>‹#›</a:t>
            </a:fld>
            <a:endParaRPr lang="en-IN"/>
          </a:p>
        </p:txBody>
      </p:sp>
    </p:spTree>
    <p:extLst>
      <p:ext uri="{BB962C8B-B14F-4D97-AF65-F5344CB8AC3E}">
        <p14:creationId xmlns:p14="http://schemas.microsoft.com/office/powerpoint/2010/main" val="1997690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C4091F-8D37-4C82-A968-769213B6EC6A}"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1955E1-5B37-4F87-A2B8-3F6DAD449779}" type="slidenum">
              <a:rPr lang="en-IN" smtClean="0"/>
              <a:t>‹#›</a:t>
            </a:fld>
            <a:endParaRPr lang="en-IN"/>
          </a:p>
        </p:txBody>
      </p:sp>
    </p:spTree>
    <p:extLst>
      <p:ext uri="{BB962C8B-B14F-4D97-AF65-F5344CB8AC3E}">
        <p14:creationId xmlns:p14="http://schemas.microsoft.com/office/powerpoint/2010/main" val="1852102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C4091F-8D37-4C82-A968-769213B6EC6A}"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1955E1-5B37-4F87-A2B8-3F6DAD449779}" type="slidenum">
              <a:rPr lang="en-IN" smtClean="0"/>
              <a:t>‹#›</a:t>
            </a:fld>
            <a:endParaRPr lang="en-IN"/>
          </a:p>
        </p:txBody>
      </p:sp>
    </p:spTree>
    <p:extLst>
      <p:ext uri="{BB962C8B-B14F-4D97-AF65-F5344CB8AC3E}">
        <p14:creationId xmlns:p14="http://schemas.microsoft.com/office/powerpoint/2010/main" val="409729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1C4091F-8D37-4C82-A968-769213B6EC6A}" type="datetimeFigureOut">
              <a:rPr lang="en-IN" smtClean="0"/>
              <a:t>04-01-2024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D1955E1-5B37-4F87-A2B8-3F6DAD449779}" type="slidenum">
              <a:rPr lang="en-IN" smtClean="0"/>
              <a:t>‹#›</a:t>
            </a:fld>
            <a:endParaRPr lang="en-IN"/>
          </a:p>
        </p:txBody>
      </p:sp>
    </p:spTree>
    <p:extLst>
      <p:ext uri="{BB962C8B-B14F-4D97-AF65-F5344CB8AC3E}">
        <p14:creationId xmlns:p14="http://schemas.microsoft.com/office/powerpoint/2010/main" val="159959074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50A0-BEA1-018A-A91A-69DF02C98C30}"/>
              </a:ext>
            </a:extLst>
          </p:cNvPr>
          <p:cNvSpPr>
            <a:spLocks noGrp="1"/>
          </p:cNvSpPr>
          <p:nvPr>
            <p:ph type="ctrTitle"/>
          </p:nvPr>
        </p:nvSpPr>
        <p:spPr/>
        <p:txBody>
          <a:bodyPr/>
          <a:lstStyle/>
          <a:p>
            <a:r>
              <a:rPr lang="en-IN" dirty="0"/>
              <a:t>A MULTI-PAGE RESPONSIVE WEBSITE</a:t>
            </a:r>
          </a:p>
        </p:txBody>
      </p:sp>
      <p:sp>
        <p:nvSpPr>
          <p:cNvPr id="3" name="Subtitle 2">
            <a:extLst>
              <a:ext uri="{FF2B5EF4-FFF2-40B4-BE49-F238E27FC236}">
                <a16:creationId xmlns:a16="http://schemas.microsoft.com/office/drawing/2014/main" id="{49230E38-4250-37E4-A67E-ACB571711B32}"/>
              </a:ext>
            </a:extLst>
          </p:cNvPr>
          <p:cNvSpPr>
            <a:spLocks noGrp="1"/>
          </p:cNvSpPr>
          <p:nvPr>
            <p:ph type="subTitle" idx="1"/>
          </p:nvPr>
        </p:nvSpPr>
        <p:spPr/>
        <p:txBody>
          <a:bodyPr/>
          <a:lstStyle/>
          <a:p>
            <a:r>
              <a:rPr lang="en-IN" dirty="0"/>
              <a:t>COFFEE SHOP WEBSITE</a:t>
            </a:r>
          </a:p>
        </p:txBody>
      </p:sp>
    </p:spTree>
    <p:extLst>
      <p:ext uri="{BB962C8B-B14F-4D97-AF65-F5344CB8AC3E}">
        <p14:creationId xmlns:p14="http://schemas.microsoft.com/office/powerpoint/2010/main" val="64013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85F8-3968-A2DB-144F-1F48E4C24913}"/>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7613440F-4D22-74FE-06FA-CB17BB3CEF4B}"/>
              </a:ext>
            </a:extLst>
          </p:cNvPr>
          <p:cNvSpPr>
            <a:spLocks noGrp="1"/>
          </p:cNvSpPr>
          <p:nvPr>
            <p:ph idx="1"/>
          </p:nvPr>
        </p:nvSpPr>
        <p:spPr/>
        <p:txBody>
          <a:bodyPr/>
          <a:lstStyle/>
          <a:p>
            <a:pPr>
              <a:buFont typeface="Wingdings" panose="05000000000000000000" pitchFamily="2" charset="2"/>
              <a:buChar char="q"/>
            </a:pPr>
            <a:r>
              <a:rPr lang="en-IN" dirty="0"/>
              <a:t>INTRODUCTION</a:t>
            </a:r>
          </a:p>
          <a:p>
            <a:pPr>
              <a:buFont typeface="Wingdings" panose="05000000000000000000" pitchFamily="2" charset="2"/>
              <a:buChar char="q"/>
            </a:pPr>
            <a:r>
              <a:rPr lang="en-IN" dirty="0"/>
              <a:t>ABOUT HTML</a:t>
            </a:r>
          </a:p>
          <a:p>
            <a:pPr>
              <a:buFont typeface="Wingdings" panose="05000000000000000000" pitchFamily="2" charset="2"/>
              <a:buChar char="q"/>
            </a:pPr>
            <a:r>
              <a:rPr lang="en-IN" dirty="0"/>
              <a:t>ABOUT CSS</a:t>
            </a:r>
          </a:p>
          <a:p>
            <a:pPr>
              <a:buFont typeface="Wingdings" panose="05000000000000000000" pitchFamily="2" charset="2"/>
              <a:buChar char="q"/>
            </a:pPr>
            <a:r>
              <a:rPr lang="en-IN" dirty="0"/>
              <a:t>ABOUT JAVASCRIPT</a:t>
            </a:r>
          </a:p>
          <a:p>
            <a:pPr>
              <a:buFont typeface="Wingdings" panose="05000000000000000000" pitchFamily="2" charset="2"/>
              <a:buChar char="q"/>
            </a:pPr>
            <a:r>
              <a:rPr lang="en-IN" dirty="0"/>
              <a:t>CONCLUSION</a:t>
            </a:r>
          </a:p>
          <a:p>
            <a:pPr marL="0" indent="0">
              <a:buNone/>
            </a:pPr>
            <a:endParaRPr lang="en-IN" dirty="0"/>
          </a:p>
        </p:txBody>
      </p:sp>
    </p:spTree>
    <p:extLst>
      <p:ext uri="{BB962C8B-B14F-4D97-AF65-F5344CB8AC3E}">
        <p14:creationId xmlns:p14="http://schemas.microsoft.com/office/powerpoint/2010/main" val="122263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B8E5-9A66-B480-4D99-B11F2A277178}"/>
              </a:ext>
            </a:extLst>
          </p:cNvPr>
          <p:cNvSpPr>
            <a:spLocks noGrp="1"/>
          </p:cNvSpPr>
          <p:nvPr>
            <p:ph type="title"/>
          </p:nvPr>
        </p:nvSpPr>
        <p:spPr>
          <a:xfrm>
            <a:off x="913795" y="315403"/>
            <a:ext cx="3849035" cy="1028368"/>
          </a:xfrm>
        </p:spPr>
        <p:txBody>
          <a:bodyPr>
            <a:normAutofit/>
          </a:bodyPr>
          <a:lstStyle/>
          <a:p>
            <a:r>
              <a:rPr lang="en-IN" sz="2400" dirty="0"/>
              <a:t>introduction</a:t>
            </a:r>
          </a:p>
        </p:txBody>
      </p:sp>
      <p:sp>
        <p:nvSpPr>
          <p:cNvPr id="3" name="Content Placeholder 2">
            <a:extLst>
              <a:ext uri="{FF2B5EF4-FFF2-40B4-BE49-F238E27FC236}">
                <a16:creationId xmlns:a16="http://schemas.microsoft.com/office/drawing/2014/main" id="{BA294A7A-7999-E298-6954-2250D60BF15E}"/>
              </a:ext>
            </a:extLst>
          </p:cNvPr>
          <p:cNvSpPr>
            <a:spLocks noGrp="1"/>
          </p:cNvSpPr>
          <p:nvPr>
            <p:ph idx="1"/>
          </p:nvPr>
        </p:nvSpPr>
        <p:spPr>
          <a:xfrm>
            <a:off x="913795" y="1248355"/>
            <a:ext cx="10353762" cy="4542845"/>
          </a:xfrm>
        </p:spPr>
        <p:txBody>
          <a:bodyPr>
            <a:normAutofit fontScale="77500" lnSpcReduction="20000"/>
          </a:bodyPr>
          <a:lstStyle/>
          <a:p>
            <a:pPr marL="0" indent="0">
              <a:buNone/>
            </a:pPr>
            <a:r>
              <a:rPr lang="en-IN" sz="2900" dirty="0"/>
              <a:t>overview:</a:t>
            </a:r>
          </a:p>
          <a:p>
            <a:r>
              <a:rPr lang="en-IN" dirty="0"/>
              <a:t>Introduction to the website development project</a:t>
            </a:r>
          </a:p>
          <a:p>
            <a:r>
              <a:rPr lang="en-IN" dirty="0"/>
              <a:t>Mention of </a:t>
            </a:r>
            <a:r>
              <a:rPr lang="en-IN" dirty="0" err="1"/>
              <a:t>HTML,CSS,and</a:t>
            </a:r>
            <a:r>
              <a:rPr lang="en-IN" dirty="0"/>
              <a:t> JAVASCRIPT role in creating a dynamic and responsive restaurant website</a:t>
            </a:r>
          </a:p>
          <a:p>
            <a:pPr marL="0" indent="0">
              <a:buNone/>
            </a:pPr>
            <a:endParaRPr lang="en-US" dirty="0"/>
          </a:p>
          <a:p>
            <a:pPr marL="0" indent="0">
              <a:buNone/>
            </a:pPr>
            <a:r>
              <a:rPr lang="en-US" sz="2500" dirty="0"/>
              <a:t>Web development</a:t>
            </a:r>
          </a:p>
          <a:p>
            <a:r>
              <a:rPr lang="en-US" dirty="0"/>
              <a:t>Web development encompasses a diverse range of skills, technologies, and practices. From shaping the visual elements that users see and interact with to implementing the complex logic that powers the back end, web developers play a crucial role in bringing websites and web applications to life.</a:t>
            </a:r>
          </a:p>
          <a:p>
            <a:endParaRPr lang="en-US" dirty="0"/>
          </a:p>
          <a:p>
            <a:r>
              <a:rPr lang="en-US" dirty="0"/>
              <a:t>This introduction aims to provide a glimpse into the core components of web development, touching on front-end technologies like HTML, CSS, and JavaScript, as well as back-end languages, frameworks, and the essential tools that facilitate the development process. Additionally, we'll explore the concepts of responsive design, security considerations, and the ever-evolving nature of this dynamic field.</a:t>
            </a:r>
          </a:p>
          <a:p>
            <a:endParaRPr lang="en-US" dirty="0"/>
          </a:p>
        </p:txBody>
      </p:sp>
    </p:spTree>
    <p:extLst>
      <p:ext uri="{BB962C8B-B14F-4D97-AF65-F5344CB8AC3E}">
        <p14:creationId xmlns:p14="http://schemas.microsoft.com/office/powerpoint/2010/main" val="1681309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695D7-302F-69A4-9E0C-1DB8F290B9E0}"/>
              </a:ext>
            </a:extLst>
          </p:cNvPr>
          <p:cNvSpPr>
            <a:spLocks noGrp="1"/>
          </p:cNvSpPr>
          <p:nvPr>
            <p:ph type="title"/>
          </p:nvPr>
        </p:nvSpPr>
        <p:spPr>
          <a:xfrm>
            <a:off x="913795" y="609600"/>
            <a:ext cx="3085711" cy="702365"/>
          </a:xfrm>
        </p:spPr>
        <p:txBody>
          <a:bodyPr>
            <a:normAutofit/>
          </a:bodyPr>
          <a:lstStyle/>
          <a:p>
            <a:r>
              <a:rPr lang="en-IN" sz="2400" dirty="0"/>
              <a:t>ABOUT HTML</a:t>
            </a:r>
          </a:p>
        </p:txBody>
      </p:sp>
      <p:sp>
        <p:nvSpPr>
          <p:cNvPr id="3" name="Content Placeholder 2">
            <a:extLst>
              <a:ext uri="{FF2B5EF4-FFF2-40B4-BE49-F238E27FC236}">
                <a16:creationId xmlns:a16="http://schemas.microsoft.com/office/drawing/2014/main" id="{6ED37956-4A83-EC85-07A6-19D533D154F5}"/>
              </a:ext>
            </a:extLst>
          </p:cNvPr>
          <p:cNvSpPr>
            <a:spLocks noGrp="1"/>
          </p:cNvSpPr>
          <p:nvPr>
            <p:ph idx="1"/>
          </p:nvPr>
        </p:nvSpPr>
        <p:spPr>
          <a:xfrm>
            <a:off x="993308" y="1581432"/>
            <a:ext cx="10353762" cy="4914784"/>
          </a:xfrm>
        </p:spPr>
        <p:txBody>
          <a:bodyPr>
            <a:normAutofit fontScale="62500" lnSpcReduction="20000"/>
          </a:bodyPr>
          <a:lstStyle/>
          <a:p>
            <a:pPr marL="0" indent="0">
              <a:buNone/>
            </a:pPr>
            <a:r>
              <a:rPr lang="en-US" dirty="0"/>
              <a:t>.  1. **Definition:** HTML stands for Hypertext Markup Language. It is the standard markup language used to create and design documents on the World Wide Web.</a:t>
            </a:r>
          </a:p>
          <a:p>
            <a:endParaRPr lang="en-US" dirty="0"/>
          </a:p>
          <a:p>
            <a:r>
              <a:rPr lang="en-US" dirty="0"/>
              <a:t>2. **Structure:** HTML documents are structured using a set of elements enclosed in tags. Elements define the structure and content of a webpage.</a:t>
            </a:r>
          </a:p>
          <a:p>
            <a:endParaRPr lang="en-US" dirty="0"/>
          </a:p>
          <a:p>
            <a:r>
              <a:rPr lang="en-US" dirty="0"/>
              <a:t>3. **Tags:** Tags are the building blocks of HTML. They are enclosed in angle brackets `&lt; &gt;` and are used to define elements. Tags usually come in pairs, with an opening tag and a closing tag.</a:t>
            </a:r>
          </a:p>
          <a:p>
            <a:endParaRPr lang="en-US" dirty="0"/>
          </a:p>
          <a:p>
            <a:r>
              <a:rPr lang="en-US" dirty="0"/>
              <a:t>4. **Attributes:** HTML tags can have attributes that provide additional information about the element. Attributes are usually placed in the opening tag and are written as name-value pairs.</a:t>
            </a:r>
          </a:p>
          <a:p>
            <a:endParaRPr lang="en-US" dirty="0"/>
          </a:p>
          <a:p>
            <a:r>
              <a:rPr lang="en-US" dirty="0"/>
              <a:t>5. **Document Structure:** An HTML document typically consists of a `&lt;!DOCTYPE&gt; declaration`, `&lt;html&gt; element`, `&lt;head&gt; element` (contains metadata), and `&lt;body&gt; element` (contains the content of the page).</a:t>
            </a:r>
          </a:p>
          <a:p>
            <a:endParaRPr lang="en-US" dirty="0"/>
          </a:p>
          <a:p>
            <a:r>
              <a:rPr lang="en-US" dirty="0"/>
              <a:t>6. **Headings:** HTML provides six levels of headings, from `&lt;h1&gt;` (highest) to `&lt;h6&gt;` (lowest), used to define the structure and hierarchy of the content.</a:t>
            </a:r>
          </a:p>
          <a:p>
            <a:endParaRPr lang="en-US" dirty="0"/>
          </a:p>
          <a:p>
            <a:pPr marL="0" indent="0">
              <a:buNone/>
            </a:pPr>
            <a:endParaRPr lang="en-US" dirty="0"/>
          </a:p>
        </p:txBody>
      </p:sp>
    </p:spTree>
    <p:extLst>
      <p:ext uri="{BB962C8B-B14F-4D97-AF65-F5344CB8AC3E}">
        <p14:creationId xmlns:p14="http://schemas.microsoft.com/office/powerpoint/2010/main" val="426342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0056-DB82-FDF3-4215-12E7F01B48F7}"/>
              </a:ext>
            </a:extLst>
          </p:cNvPr>
          <p:cNvSpPr>
            <a:spLocks noGrp="1"/>
          </p:cNvSpPr>
          <p:nvPr>
            <p:ph type="title"/>
          </p:nvPr>
        </p:nvSpPr>
        <p:spPr>
          <a:xfrm>
            <a:off x="460572" y="387736"/>
            <a:ext cx="453223" cy="192709"/>
          </a:xfrm>
        </p:spPr>
        <p:txBody>
          <a:bodyPr>
            <a:normAutofit fontScale="90000"/>
          </a:bodyPr>
          <a:lstStyle/>
          <a:p>
            <a:pPr algn="r"/>
            <a:r>
              <a:rPr lang="en-IN" sz="800" dirty="0"/>
              <a:t>.</a:t>
            </a:r>
          </a:p>
        </p:txBody>
      </p:sp>
      <p:sp>
        <p:nvSpPr>
          <p:cNvPr id="3" name="Content Placeholder 2">
            <a:extLst>
              <a:ext uri="{FF2B5EF4-FFF2-40B4-BE49-F238E27FC236}">
                <a16:creationId xmlns:a16="http://schemas.microsoft.com/office/drawing/2014/main" id="{A1C326AA-4B0E-9AAF-4DED-4B1C6270C32F}"/>
              </a:ext>
            </a:extLst>
          </p:cNvPr>
          <p:cNvSpPr>
            <a:spLocks noGrp="1"/>
          </p:cNvSpPr>
          <p:nvPr>
            <p:ph idx="1"/>
          </p:nvPr>
        </p:nvSpPr>
        <p:spPr>
          <a:xfrm>
            <a:off x="913795" y="763325"/>
            <a:ext cx="10353762" cy="5027875"/>
          </a:xfrm>
        </p:spPr>
        <p:txBody>
          <a:bodyPr>
            <a:normAutofit fontScale="55000" lnSpcReduction="20000"/>
          </a:bodyPr>
          <a:lstStyle/>
          <a:p>
            <a:pPr marL="3657600" lvl="8" indent="0">
              <a:buNone/>
            </a:pPr>
            <a:endParaRPr lang="en-US" dirty="0"/>
          </a:p>
          <a:p>
            <a:endParaRPr lang="en-US" dirty="0"/>
          </a:p>
          <a:p>
            <a:r>
              <a:rPr lang="en-US" dirty="0"/>
              <a:t>7. **Lists:** HTML supports ordered lists (`&lt;</a:t>
            </a:r>
            <a:r>
              <a:rPr lang="en-US" dirty="0" err="1"/>
              <a:t>ol</a:t>
            </a:r>
            <a:r>
              <a:rPr lang="en-US" dirty="0"/>
              <a:t>&gt;`), unordered lists (`&lt;</a:t>
            </a:r>
            <a:r>
              <a:rPr lang="en-US" dirty="0" err="1"/>
              <a:t>ul</a:t>
            </a:r>
            <a:r>
              <a:rPr lang="en-US" dirty="0"/>
              <a:t>&gt;`), and definition lists (`&lt;dl&gt;`), which are created using `&lt;li&gt;`, `&lt;</a:t>
            </a:r>
            <a:r>
              <a:rPr lang="en-US" dirty="0" err="1"/>
              <a:t>ul</a:t>
            </a:r>
            <a:r>
              <a:rPr lang="en-US" dirty="0"/>
              <a:t>&gt;`, `&lt;</a:t>
            </a:r>
            <a:r>
              <a:rPr lang="en-US" dirty="0" err="1"/>
              <a:t>ol</a:t>
            </a:r>
            <a:r>
              <a:rPr lang="en-US" dirty="0"/>
              <a:t>&gt;`, `&lt;dt&gt;`, `&lt;dd&gt;` tags.</a:t>
            </a:r>
          </a:p>
          <a:p>
            <a:endParaRPr lang="en-US" dirty="0"/>
          </a:p>
          <a:p>
            <a:r>
              <a:rPr lang="en-US" dirty="0"/>
              <a:t>8. **Images:** Images are added to a webpage using the `&lt;</a:t>
            </a:r>
            <a:r>
              <a:rPr lang="en-US" dirty="0" err="1"/>
              <a:t>img</a:t>
            </a:r>
            <a:r>
              <a:rPr lang="en-US" dirty="0"/>
              <a:t>&gt;` tag with the `</a:t>
            </a:r>
            <a:r>
              <a:rPr lang="en-US" dirty="0" err="1"/>
              <a:t>src</a:t>
            </a:r>
            <a:r>
              <a:rPr lang="en-US" dirty="0"/>
              <a:t>` attribute specifying the image file's URL.</a:t>
            </a:r>
          </a:p>
          <a:p>
            <a:endParaRPr lang="en-US" dirty="0"/>
          </a:p>
          <a:p>
            <a:r>
              <a:rPr lang="en-US" dirty="0"/>
              <a:t>9. **Forms:** HTML provides a `&lt;form&gt;` element to create interactive forms. Form elements include text inputs, radio buttons, checkboxes, and more.</a:t>
            </a:r>
          </a:p>
          <a:p>
            <a:endParaRPr lang="en-US" dirty="0"/>
          </a:p>
          <a:p>
            <a:r>
              <a:rPr lang="en-US" dirty="0"/>
              <a:t>10. **Tables:** Tables are created using the `&lt;table&gt;` element, with rows represented by `&lt;tr&gt;`, header cells by `&lt;</a:t>
            </a:r>
            <a:r>
              <a:rPr lang="en-US" dirty="0" err="1"/>
              <a:t>th</a:t>
            </a:r>
            <a:r>
              <a:rPr lang="en-US" dirty="0"/>
              <a:t>&gt;`, and data cells by `&lt;td&gt;`.</a:t>
            </a:r>
          </a:p>
          <a:p>
            <a:endParaRPr lang="en-US" dirty="0"/>
          </a:p>
          <a:p>
            <a:r>
              <a:rPr lang="en-US" dirty="0"/>
              <a:t>11. **Comments:** Comments in HTML are written between `&lt;!--` and `--&gt;`. They are not visible on the webpage but can be useful for adding notes to the code.</a:t>
            </a:r>
          </a:p>
          <a:p>
            <a:endParaRPr lang="en-US" dirty="0"/>
          </a:p>
          <a:p>
            <a:r>
              <a:rPr lang="en-US" dirty="0"/>
              <a:t>12. **Semantics:** HTML5 introduced semantic elements like `&lt;header&gt;`, `&lt;nav&gt;`, `&lt;main&gt;`, `&lt;article&gt;`, `&lt;section&gt;`, `&lt;aside&gt;`, and `&lt;footer&gt;` to enhance the meaning and structure of web documents.</a:t>
            </a:r>
          </a:p>
          <a:p>
            <a:endParaRPr lang="en-US" dirty="0"/>
          </a:p>
          <a:p>
            <a:endParaRPr lang="en-US" dirty="0"/>
          </a:p>
        </p:txBody>
      </p:sp>
    </p:spTree>
    <p:extLst>
      <p:ext uri="{BB962C8B-B14F-4D97-AF65-F5344CB8AC3E}">
        <p14:creationId xmlns:p14="http://schemas.microsoft.com/office/powerpoint/2010/main" val="333572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745A-E253-974C-18FD-2357F51151C7}"/>
              </a:ext>
            </a:extLst>
          </p:cNvPr>
          <p:cNvSpPr>
            <a:spLocks noGrp="1"/>
          </p:cNvSpPr>
          <p:nvPr>
            <p:ph type="title"/>
          </p:nvPr>
        </p:nvSpPr>
        <p:spPr>
          <a:xfrm>
            <a:off x="913796" y="609600"/>
            <a:ext cx="2314434" cy="710317"/>
          </a:xfrm>
        </p:spPr>
        <p:txBody>
          <a:bodyPr>
            <a:normAutofit/>
          </a:bodyPr>
          <a:lstStyle/>
          <a:p>
            <a:r>
              <a:rPr lang="en-IN" sz="1800" dirty="0"/>
              <a:t>ABOUT CSS</a:t>
            </a:r>
          </a:p>
        </p:txBody>
      </p:sp>
      <p:sp>
        <p:nvSpPr>
          <p:cNvPr id="3" name="Content Placeholder 2">
            <a:extLst>
              <a:ext uri="{FF2B5EF4-FFF2-40B4-BE49-F238E27FC236}">
                <a16:creationId xmlns:a16="http://schemas.microsoft.com/office/drawing/2014/main" id="{1361F8A6-BA69-B0EB-F417-18288CC6042F}"/>
              </a:ext>
            </a:extLst>
          </p:cNvPr>
          <p:cNvSpPr>
            <a:spLocks noGrp="1"/>
          </p:cNvSpPr>
          <p:nvPr>
            <p:ph idx="1"/>
          </p:nvPr>
        </p:nvSpPr>
        <p:spPr>
          <a:xfrm>
            <a:off x="913795" y="906449"/>
            <a:ext cx="10353762" cy="5341951"/>
          </a:xfrm>
        </p:spPr>
        <p:txBody>
          <a:bodyPr>
            <a:normAutofit fontScale="25000" lnSpcReduction="20000"/>
          </a:bodyPr>
          <a:lstStyle/>
          <a:p>
            <a:pPr marL="0" indent="0">
              <a:buNone/>
            </a:pPr>
            <a:endParaRPr lang="en-US" dirty="0"/>
          </a:p>
          <a:p>
            <a:endParaRPr lang="en-US" dirty="0"/>
          </a:p>
          <a:p>
            <a:r>
              <a:rPr lang="en-US" sz="4400" dirty="0"/>
              <a:t>1. **External Stylesheet:**</a:t>
            </a:r>
          </a:p>
          <a:p>
            <a:r>
              <a:rPr lang="en-US" sz="4400" dirty="0"/>
              <a:t>   - The HTML document links to an external stylesheet (`style.css`) to maintain a separation of concerns, keeping the styling rules in a separate file.</a:t>
            </a:r>
          </a:p>
          <a:p>
            <a:endParaRPr lang="en-US" sz="4400" dirty="0"/>
          </a:p>
          <a:p>
            <a:r>
              <a:rPr lang="en-US" sz="4400" dirty="0"/>
              <a:t>2. **Font Awesome Styling:**</a:t>
            </a:r>
          </a:p>
          <a:p>
            <a:r>
              <a:rPr lang="en-US" sz="4400" dirty="0"/>
              <a:t>   - The Font Awesome library (version 6.2.1) is utilized to include icons in the webpage. Icons are used for social media links in the footer.</a:t>
            </a:r>
          </a:p>
          <a:p>
            <a:endParaRPr lang="en-US" sz="4400" dirty="0"/>
          </a:p>
          <a:p>
            <a:r>
              <a:rPr lang="en-US" sz="4400" dirty="0"/>
              <a:t>3. **Responsive Design:**</a:t>
            </a:r>
          </a:p>
          <a:p>
            <a:r>
              <a:rPr lang="en-US" sz="4400" dirty="0"/>
              <a:t>   - The use of the viewport meta tag (`&lt;meta name="viewport" content="width=device-width, initial-scale=1.0"&gt;`) suggests a consideration for responsive design, ensuring proper display on various devices.</a:t>
            </a:r>
          </a:p>
          <a:p>
            <a:endParaRPr lang="en-US" sz="4400" dirty="0"/>
          </a:p>
          <a:p>
            <a:r>
              <a:rPr lang="en-US" sz="4400" dirty="0"/>
              <a:t>4. **Header Styling:**</a:t>
            </a:r>
          </a:p>
          <a:p>
            <a:r>
              <a:rPr lang="en-US" sz="4400" dirty="0"/>
              <a:t>   - The header (`&lt;header&gt;`) is styled with a navigation bar containing an inline logo and navigation links. The logo has a distinct style with a span for additional emphasis.</a:t>
            </a:r>
          </a:p>
          <a:p>
            <a:endParaRPr lang="en-US" sz="4400" dirty="0"/>
          </a:p>
          <a:p>
            <a:r>
              <a:rPr lang="en-US" sz="4400" dirty="0"/>
              <a:t>5. **Content Styling:**</a:t>
            </a:r>
          </a:p>
          <a:p>
            <a:r>
              <a:rPr lang="en-US" sz="4400" dirty="0"/>
              <a:t>   - The content section (`&lt;div class="content"&gt;`) features a heading and a paragraph with styling, potentially influencing the overall look and feel of the introductory section.</a:t>
            </a:r>
          </a:p>
          <a:p>
            <a:pPr marL="0" indent="0">
              <a:buNone/>
            </a:pPr>
            <a:endParaRPr lang="en-US" sz="4400" dirty="0"/>
          </a:p>
          <a:p>
            <a:endParaRPr lang="en-US" dirty="0"/>
          </a:p>
        </p:txBody>
      </p:sp>
    </p:spTree>
    <p:extLst>
      <p:ext uri="{BB962C8B-B14F-4D97-AF65-F5344CB8AC3E}">
        <p14:creationId xmlns:p14="http://schemas.microsoft.com/office/powerpoint/2010/main" val="3571578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4DCE-C64C-2087-419C-7F3E75AB4C3C}"/>
              </a:ext>
            </a:extLst>
          </p:cNvPr>
          <p:cNvSpPr>
            <a:spLocks noGrp="1"/>
          </p:cNvSpPr>
          <p:nvPr>
            <p:ph type="title"/>
          </p:nvPr>
        </p:nvSpPr>
        <p:spPr>
          <a:xfrm>
            <a:off x="253838" y="865367"/>
            <a:ext cx="1908918" cy="201433"/>
          </a:xfrm>
        </p:spPr>
        <p:txBody>
          <a:bodyPr>
            <a:normAutofit/>
          </a:bodyPr>
          <a:lstStyle/>
          <a:p>
            <a:r>
              <a:rPr lang="en-IN" sz="800" dirty="0"/>
              <a:t>.</a:t>
            </a:r>
          </a:p>
        </p:txBody>
      </p:sp>
      <p:sp>
        <p:nvSpPr>
          <p:cNvPr id="3" name="Content Placeholder 2">
            <a:extLst>
              <a:ext uri="{FF2B5EF4-FFF2-40B4-BE49-F238E27FC236}">
                <a16:creationId xmlns:a16="http://schemas.microsoft.com/office/drawing/2014/main" id="{1B4C449B-D8F9-3728-14DF-9ECD8C4A3B83}"/>
              </a:ext>
            </a:extLst>
          </p:cNvPr>
          <p:cNvSpPr>
            <a:spLocks noGrp="1"/>
          </p:cNvSpPr>
          <p:nvPr>
            <p:ph idx="1"/>
          </p:nvPr>
        </p:nvSpPr>
        <p:spPr>
          <a:xfrm>
            <a:off x="913795" y="1066800"/>
            <a:ext cx="10353762" cy="4724400"/>
          </a:xfrm>
        </p:spPr>
        <p:txBody>
          <a:bodyPr>
            <a:normAutofit fontScale="77500" lnSpcReduction="20000"/>
          </a:bodyPr>
          <a:lstStyle/>
          <a:p>
            <a:r>
              <a:rPr lang="en-US" dirty="0"/>
              <a:t>  6.**CONTACT FORM STYLING** - The contact section (`&lt;div class="contact"&gt;`) includes a form with styling for text input fields, labels, and the submit button.</a:t>
            </a:r>
          </a:p>
          <a:p>
            <a:endParaRPr lang="en-US" dirty="0"/>
          </a:p>
          <a:p>
            <a:r>
              <a:rPr lang="en-US" dirty="0"/>
              <a:t>7. **Footer Styling:**</a:t>
            </a:r>
          </a:p>
          <a:p>
            <a:r>
              <a:rPr lang="en-US" dirty="0"/>
              <a:t>   - The footer (`&lt;div class="footer"&gt;`) contains social media links styled with Font Awesome icons, copyright information, and the brand name. Styling may include layout, alignment, and spacing.</a:t>
            </a:r>
          </a:p>
          <a:p>
            <a:endParaRPr lang="en-US" dirty="0"/>
          </a:p>
          <a:p>
            <a:r>
              <a:rPr lang="en-US" dirty="0"/>
              <a:t>8.. **Overall Aesthetic:**</a:t>
            </a:r>
          </a:p>
          <a:p>
            <a:r>
              <a:rPr lang="en-US" dirty="0"/>
              <a:t>    - The CSS file (`style.css`) likely contains rules for colors, fonts, margins, and other visual elements to create a cohesive and visually appealing design throughout the webpage.</a:t>
            </a:r>
          </a:p>
          <a:p>
            <a:endParaRPr lang="en-US" dirty="0"/>
          </a:p>
          <a:p>
            <a:r>
              <a:rPr lang="en-US" dirty="0"/>
              <a:t>These points provide insights into how CSS is employed to enhance the presentation and styling of various sections within the HTML code. Specific details would require inspecting the content of the linked `style.css`</a:t>
            </a:r>
            <a:endParaRPr lang="en-IN" dirty="0"/>
          </a:p>
        </p:txBody>
      </p:sp>
    </p:spTree>
    <p:extLst>
      <p:ext uri="{BB962C8B-B14F-4D97-AF65-F5344CB8AC3E}">
        <p14:creationId xmlns:p14="http://schemas.microsoft.com/office/powerpoint/2010/main" val="99748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7A07-8A9B-825E-C6C1-B74525987EC9}"/>
              </a:ext>
            </a:extLst>
          </p:cNvPr>
          <p:cNvSpPr>
            <a:spLocks noGrp="1"/>
          </p:cNvSpPr>
          <p:nvPr>
            <p:ph type="title"/>
          </p:nvPr>
        </p:nvSpPr>
        <p:spPr>
          <a:xfrm>
            <a:off x="913795" y="609600"/>
            <a:ext cx="2799463" cy="940903"/>
          </a:xfrm>
        </p:spPr>
        <p:txBody>
          <a:bodyPr>
            <a:normAutofit/>
          </a:bodyPr>
          <a:lstStyle/>
          <a:p>
            <a:r>
              <a:rPr lang="en-IN" sz="2400" dirty="0"/>
              <a:t>conclusion</a:t>
            </a:r>
          </a:p>
        </p:txBody>
      </p:sp>
      <p:sp>
        <p:nvSpPr>
          <p:cNvPr id="3" name="Content Placeholder 2">
            <a:extLst>
              <a:ext uri="{FF2B5EF4-FFF2-40B4-BE49-F238E27FC236}">
                <a16:creationId xmlns:a16="http://schemas.microsoft.com/office/drawing/2014/main" id="{CF30DF9E-BF85-1656-5D29-A312E06CACD4}"/>
              </a:ext>
            </a:extLst>
          </p:cNvPr>
          <p:cNvSpPr>
            <a:spLocks noGrp="1"/>
          </p:cNvSpPr>
          <p:nvPr>
            <p:ph idx="1"/>
          </p:nvPr>
        </p:nvSpPr>
        <p:spPr>
          <a:xfrm>
            <a:off x="913795" y="1733384"/>
            <a:ext cx="10353762" cy="4057815"/>
          </a:xfrm>
        </p:spPr>
        <p:txBody>
          <a:bodyPr/>
          <a:lstStyle/>
          <a:p>
            <a:r>
              <a:rPr lang="en-IN" sz="2400" dirty="0"/>
              <a:t>Web development is an ever-evolving field that plays a pivotal role in shaping the digital </a:t>
            </a:r>
            <a:r>
              <a:rPr lang="en-IN" sz="2400" dirty="0" err="1"/>
              <a:t>landscape.In</a:t>
            </a:r>
            <a:r>
              <a:rPr lang="en-IN" sz="2400" dirty="0"/>
              <a:t> </a:t>
            </a:r>
            <a:r>
              <a:rPr lang="en-IN" sz="2400" dirty="0" err="1"/>
              <a:t>conclusion,the</a:t>
            </a:r>
            <a:r>
              <a:rPr lang="en-IN" sz="2400" dirty="0"/>
              <a:t> synthesis of HTML,CSS and JAVASCRIPT forms the foundation for creating dynamic and visually engaging website.</a:t>
            </a:r>
          </a:p>
          <a:p>
            <a:r>
              <a:rPr lang="en-IN" sz="2400" dirty="0"/>
              <a:t>The collaborative synergy of these technology allow developers to craft seamless users </a:t>
            </a:r>
            <a:r>
              <a:rPr lang="en-IN" sz="2400" dirty="0" err="1"/>
              <a:t>experience,responsive</a:t>
            </a:r>
            <a:r>
              <a:rPr lang="en-IN" sz="2400" dirty="0"/>
              <a:t> </a:t>
            </a:r>
            <a:r>
              <a:rPr lang="en-IN" sz="2400" dirty="0" err="1"/>
              <a:t>designs,and</a:t>
            </a:r>
            <a:r>
              <a:rPr lang="en-IN" sz="2400" dirty="0"/>
              <a:t> interactive interface</a:t>
            </a:r>
            <a:r>
              <a:rPr lang="en-IN" dirty="0"/>
              <a:t>. </a:t>
            </a:r>
          </a:p>
        </p:txBody>
      </p:sp>
    </p:spTree>
    <p:extLst>
      <p:ext uri="{BB962C8B-B14F-4D97-AF65-F5344CB8AC3E}">
        <p14:creationId xmlns:p14="http://schemas.microsoft.com/office/powerpoint/2010/main" val="2263515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Damask</Template>
  <TotalTime>53</TotalTime>
  <Words>1015</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Rockwell</vt:lpstr>
      <vt:lpstr>Wingdings</vt:lpstr>
      <vt:lpstr>Damask</vt:lpstr>
      <vt:lpstr>A MULTI-PAGE RESPONSIVE WEBSITE</vt:lpstr>
      <vt:lpstr>AGENDA</vt:lpstr>
      <vt:lpstr>introduction</vt:lpstr>
      <vt:lpstr>ABOUT HTML</vt:lpstr>
      <vt:lpstr>.</vt:lpstr>
      <vt:lpstr>ABOUT CSS</vt:lpstr>
      <vt:lpst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MULTI-PAGE RESPONSIVE WEBSITE</dc:title>
  <dc:creator>Sowmiya N</dc:creator>
  <cp:lastModifiedBy>Sowmiya N</cp:lastModifiedBy>
  <cp:revision>1</cp:revision>
  <dcterms:created xsi:type="dcterms:W3CDTF">2024-01-04T10:41:57Z</dcterms:created>
  <dcterms:modified xsi:type="dcterms:W3CDTF">2024-01-04T11:35:19Z</dcterms:modified>
</cp:coreProperties>
</file>