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81" r:id="rId5"/>
    <p:sldId id="283" r:id="rId6"/>
    <p:sldId id="297" r:id="rId7"/>
    <p:sldId id="280" r:id="rId8"/>
    <p:sldId id="277" r:id="rId9"/>
    <p:sldId id="282" r:id="rId10"/>
    <p:sldId id="278" r:id="rId11"/>
    <p:sldId id="285" r:id="rId12"/>
    <p:sldId id="286" r:id="rId13"/>
    <p:sldId id="290" r:id="rId14"/>
    <p:sldId id="268" r:id="rId15"/>
    <p:sldId id="291" r:id="rId16"/>
    <p:sldId id="292" r:id="rId17"/>
    <p:sldId id="295" r:id="rId18"/>
    <p:sldId id="296" r:id="rId19"/>
    <p:sldId id="271" r:id="rId20"/>
  </p:sldIdLst>
  <p:sldSz cx="12192000" cy="6858000"/>
  <p:notesSz cx="6858000" cy="9144000"/>
  <p:embeddedFontLst>
    <p:embeddedFont>
      <p:font typeface="Calibri" pitchFamily="34" charset="0"/>
      <p:regular r:id="rId22"/>
      <p:bold r:id="rId23"/>
      <p:italic r:id="rId24"/>
      <p:boldItalic r:id="rId25"/>
    </p:embeddedFont>
    <p:embeddedFont>
      <p:font typeface="Berlin Sans FB Demi" pitchFamily="34" charset="0"/>
      <p:bold r:id="rId26"/>
    </p:embeddedFont>
    <p:embeddedFont>
      <p:font typeface="Berlin Sans FB" pitchFamily="34" charset="0"/>
      <p:regular r:id="rId27"/>
      <p:bold r:id="rId28"/>
    </p:embeddedFont>
    <p:embeddedFont>
      <p:font typeface="Algerian" pitchFamily="82" charset="0"/>
      <p:regular r:id="rId29"/>
    </p:embeddedFont>
    <p:embeddedFont>
      <p:font typeface="SimSun" pitchFamily="2" charset="-122"/>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uzUcvmXdUbBa97zvB+9ARSt5X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65BE450-896B-4E55-BE44-C5D6D3598BB8}">
  <a:tblStyle styleId="{965BE450-896B-4E55-BE44-C5D6D3598BB8}"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456" autoAdjust="0"/>
  </p:normalViewPr>
  <p:slideViewPr>
    <p:cSldViewPr snapToGrid="0">
      <p:cViewPr varScale="1">
        <p:scale>
          <a:sx n="68" d="100"/>
          <a:sy n="68" d="100"/>
        </p:scale>
        <p:origin x="-564" y="-6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0d35f11e3_15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0d35f11e3_15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0d35f11e3_3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60d35f11e3_3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262197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txBox="1">
            <a:spLocks noGrp="1"/>
          </p:cNvSpPr>
          <p:nvPr>
            <p:ph type="subTitle" idx="1"/>
          </p:nvPr>
        </p:nvSpPr>
        <p:spPr>
          <a:xfrm>
            <a:off x="174354" y="2372303"/>
            <a:ext cx="11843291" cy="1754325"/>
          </a:xfrm>
          <a:prstGeom prst="rect">
            <a:avLst/>
          </a:prstGeom>
        </p:spPr>
        <p:txBody>
          <a:bodyPr spcFirstLastPara="1" wrap="square" lIns="91425" tIns="45700" rIns="91425" bIns="45700" anchor="t" anchorCtr="0">
            <a:normAutofit fontScale="40000" lnSpcReduction="20000"/>
          </a:bodyPr>
          <a:lstStyle/>
          <a:p>
            <a:pPr>
              <a:lnSpc>
                <a:spcPct val="150000"/>
              </a:lnSpc>
            </a:pPr>
            <a:r>
              <a:rPr lang="en-US" b="1" dirty="0">
                <a:solidFill>
                  <a:schemeClr val="tx1"/>
                </a:solidFill>
                <a:latin typeface="Times New Roman" panose="02020603050405020304" pitchFamily="18" charset="0"/>
                <a:ea typeface="Arial" panose="020B0604020202020204" pitchFamily="34" charset="0"/>
              </a:rPr>
              <a:t> </a:t>
            </a:r>
            <a:r>
              <a:rPr lang="en-US" sz="9000" b="1" dirty="0">
                <a:solidFill>
                  <a:srgbClr val="C00000"/>
                </a:solidFill>
                <a:latin typeface="Times New Roman" panose="02020603050405020304" pitchFamily="18" charset="0"/>
                <a:ea typeface="Arial" panose="020B0604020202020204" pitchFamily="34" charset="0"/>
              </a:rPr>
              <a:t>Dynamic Water Quality Monitoring via IoT Sensor Networks and Machine Learning Technique</a:t>
            </a:r>
            <a:endParaRPr sz="9000" dirty="0">
              <a:solidFill>
                <a:srgbClr val="C00000"/>
              </a:solidFill>
            </a:endParaRPr>
          </a:p>
        </p:txBody>
      </p:sp>
      <p:sp>
        <p:nvSpPr>
          <p:cNvPr id="13" name="TextBox 12"/>
          <p:cNvSpPr txBox="1"/>
          <p:nvPr/>
        </p:nvSpPr>
        <p:spPr>
          <a:xfrm>
            <a:off x="1942544" y="1110644"/>
            <a:ext cx="8942155" cy="1684307"/>
          </a:xfrm>
          <a:prstGeom prst="rect">
            <a:avLst/>
          </a:prstGeom>
          <a:noFill/>
        </p:spPr>
        <p:txBody>
          <a:bodyPr wrap="square" rtlCol="0">
            <a:spAutoFit/>
          </a:bodyPr>
          <a:lstStyle/>
          <a:p>
            <a:pPr>
              <a:lnSpc>
                <a:spcPct val="150000"/>
              </a:lnSpc>
            </a:pPr>
            <a:r>
              <a:rPr lang="en-US" sz="2400" dirty="0">
                <a:solidFill>
                  <a:schemeClr val="accent2">
                    <a:lumMod val="75000"/>
                  </a:schemeClr>
                </a:solidFill>
                <a:latin typeface="Berlin Sans FB Demi" pitchFamily="34" charset="0"/>
              </a:rPr>
              <a:t>2024 INTERNATIONAL CONFERENCE ON COMMUNICATION,</a:t>
            </a:r>
          </a:p>
          <a:p>
            <a:pPr>
              <a:lnSpc>
                <a:spcPct val="150000"/>
              </a:lnSpc>
            </a:pPr>
            <a:r>
              <a:rPr lang="en-US" sz="2400" dirty="0">
                <a:solidFill>
                  <a:schemeClr val="accent2">
                    <a:lumMod val="75000"/>
                  </a:schemeClr>
                </a:solidFill>
                <a:latin typeface="Berlin Sans FB Demi" pitchFamily="34" charset="0"/>
              </a:rPr>
              <a:t>                      COMPUTING &amp; INTERNET OF THINGS</a:t>
            </a:r>
          </a:p>
          <a:p>
            <a:pPr>
              <a:lnSpc>
                <a:spcPct val="150000"/>
              </a:lnSpc>
            </a:pPr>
            <a:r>
              <a:rPr lang="en-US" sz="2400" dirty="0">
                <a:solidFill>
                  <a:schemeClr val="accent2">
                    <a:lumMod val="75000"/>
                  </a:schemeClr>
                </a:solidFill>
                <a:latin typeface="Berlin Sans FB" pitchFamily="34" charset="0"/>
              </a:rPr>
              <a:t>                                         (IC3IoT – 2024)</a:t>
            </a:r>
          </a:p>
        </p:txBody>
      </p:sp>
      <p:sp>
        <p:nvSpPr>
          <p:cNvPr id="14" name="TextBox 13"/>
          <p:cNvSpPr txBox="1"/>
          <p:nvPr/>
        </p:nvSpPr>
        <p:spPr>
          <a:xfrm>
            <a:off x="2763830" y="212759"/>
            <a:ext cx="6290505" cy="523220"/>
          </a:xfrm>
          <a:prstGeom prst="rect">
            <a:avLst/>
          </a:prstGeom>
          <a:noFill/>
        </p:spPr>
        <p:txBody>
          <a:bodyPr wrap="none" rtlCol="0">
            <a:spAutoFit/>
          </a:bodyPr>
          <a:lstStyle/>
          <a:p>
            <a:pPr algn="ctr"/>
            <a:r>
              <a:rPr lang="en-US" sz="2800" b="1" dirty="0">
                <a:solidFill>
                  <a:schemeClr val="accent1">
                    <a:lumMod val="75000"/>
                  </a:schemeClr>
                </a:solidFill>
                <a:latin typeface="Algerian" pitchFamily="82" charset="0"/>
              </a:rPr>
              <a:t>Sri SAI RAM ENGINEERING COLLEGE </a:t>
            </a:r>
          </a:p>
        </p:txBody>
      </p:sp>
      <p:sp>
        <p:nvSpPr>
          <p:cNvPr id="15" name="TextBox 14"/>
          <p:cNvSpPr txBox="1"/>
          <p:nvPr/>
        </p:nvSpPr>
        <p:spPr>
          <a:xfrm>
            <a:off x="6095999" y="4246547"/>
            <a:ext cx="5409527" cy="1569660"/>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     </a:t>
            </a:r>
            <a:r>
              <a:rPr lang="en-US" sz="2400" b="1" dirty="0">
                <a:solidFill>
                  <a:srgbClr val="0070C0"/>
                </a:solidFill>
                <a:latin typeface="Arial"/>
                <a:ea typeface="Arial"/>
                <a:cs typeface="Arial"/>
                <a:sym typeface="Arial"/>
              </a:rPr>
              <a:t>Paper ID: 198</a:t>
            </a: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   Presenter Name </a:t>
            </a:r>
          </a:p>
          <a:p>
            <a:pPr algn="ctr"/>
            <a:r>
              <a:rPr lang="en-US" sz="2400" b="1" dirty="0">
                <a:latin typeface="Times New Roman" pitchFamily="18" charset="0"/>
                <a:cs typeface="Times New Roman" pitchFamily="18" charset="0"/>
              </a:rPr>
              <a:t>         </a:t>
            </a:r>
            <a:r>
              <a:rPr lang="en-US" sz="2400" b="1" dirty="0">
                <a:solidFill>
                  <a:schemeClr val="accent6">
                    <a:lumMod val="75000"/>
                  </a:schemeClr>
                </a:solidFill>
                <a:latin typeface="Times New Roman" pitchFamily="18" charset="0"/>
                <a:cs typeface="Times New Roman" pitchFamily="18" charset="0"/>
              </a:rPr>
              <a:t>Sowmiya R </a:t>
            </a:r>
          </a:p>
          <a:p>
            <a:pPr algn="ctr"/>
            <a:r>
              <a:rPr lang="en-US" sz="2400" b="1" dirty="0">
                <a:solidFill>
                  <a:schemeClr val="accent6">
                    <a:lumMod val="75000"/>
                  </a:schemeClr>
                </a:solidFill>
                <a:latin typeface="Times New Roman" pitchFamily="18" charset="0"/>
                <a:cs typeface="Times New Roman" pitchFamily="18" charset="0"/>
              </a:rPr>
              <a:t>           </a:t>
            </a:r>
            <a:r>
              <a:rPr lang="en-US" sz="2000" b="1" dirty="0">
                <a:solidFill>
                  <a:schemeClr val="accent6">
                    <a:lumMod val="75000"/>
                  </a:schemeClr>
                </a:solidFill>
                <a:latin typeface="Times New Roman" pitchFamily="18" charset="0"/>
                <a:cs typeface="Times New Roman" pitchFamily="18" charset="0"/>
              </a:rPr>
              <a:t>Department  of Information Technology </a:t>
            </a:r>
          </a:p>
        </p:txBody>
      </p:sp>
      <p:pic>
        <p:nvPicPr>
          <p:cNvPr id="1026" name="Picture 2">
            <a:extLst>
              <a:ext uri="{FF2B5EF4-FFF2-40B4-BE49-F238E27FC236}">
                <a16:creationId xmlns="" xmlns:a16="http://schemas.microsoft.com/office/drawing/2014/main" id="{4E8A27EB-F1A8-28C9-A4FE-120868A7935B}"/>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712856" cy="1754326"/>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04BC79FF-0C99-7FF0-6B75-DE0F20BF581C}"/>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9717887" y="83006"/>
            <a:ext cx="2333625" cy="944880"/>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a:extLst>
              <a:ext uri="{FF2B5EF4-FFF2-40B4-BE49-F238E27FC236}">
                <a16:creationId xmlns="" xmlns:a16="http://schemas.microsoft.com/office/drawing/2014/main" id="{5917E20C-CC4E-C9E6-7D2A-ED5DEE151783}"/>
              </a:ext>
            </a:extLst>
          </p:cNvPr>
          <p:cNvPicPr>
            <a:picLocks noChangeAspect="1"/>
          </p:cNvPicPr>
          <p:nvPr/>
        </p:nvPicPr>
        <p:blipFill>
          <a:blip r:embed="rId5"/>
          <a:stretch>
            <a:fillRect/>
          </a:stretch>
        </p:blipFill>
        <p:spPr>
          <a:xfrm>
            <a:off x="0" y="5936127"/>
            <a:ext cx="11843290" cy="899288"/>
          </a:xfrm>
          <a:prstGeom prst="rect">
            <a:avLst/>
          </a:prstGeom>
        </p:spPr>
      </p:pic>
      <p:sp>
        <p:nvSpPr>
          <p:cNvPr id="6" name="TextBox 5">
            <a:extLst>
              <a:ext uri="{FF2B5EF4-FFF2-40B4-BE49-F238E27FC236}">
                <a16:creationId xmlns="" xmlns:a16="http://schemas.microsoft.com/office/drawing/2014/main" id="{0D32C6E2-E28A-5631-A1DF-CF16232F98B4}"/>
              </a:ext>
            </a:extLst>
          </p:cNvPr>
          <p:cNvSpPr txBox="1"/>
          <p:nvPr/>
        </p:nvSpPr>
        <p:spPr>
          <a:xfrm>
            <a:off x="0" y="4763159"/>
            <a:ext cx="6984982" cy="707886"/>
          </a:xfrm>
          <a:prstGeom prst="rect">
            <a:avLst/>
          </a:prstGeom>
          <a:noFill/>
        </p:spPr>
        <p:txBody>
          <a:bodyPr wrap="square" rtlCol="0">
            <a:spAutoFit/>
          </a:bodyPr>
          <a:lstStyle>
            <a:defPPr marR="0" lvl="0" algn="l" rtl="0">
              <a:lnSpc>
                <a:spcPct val="100000"/>
              </a:lnSpc>
              <a:spcBef>
                <a:spcPts val="0"/>
              </a:spcBef>
              <a:spcAft>
                <a:spcPts val="0"/>
              </a:spcAft>
            </a:defPPr>
            <a:lvl1pPr algn="ctr">
              <a:defRPr sz="2400" b="1">
                <a:latin typeface="Times New Roman" panose="02020603050405020304" pitchFamily="18" charset="0"/>
                <a:cs typeface="Times New Roman" pitchFamily="18" charset="0"/>
              </a:defRPr>
            </a:lvl1pPr>
          </a:lstStyle>
          <a:p>
            <a:r>
              <a:rPr lang="en-US" dirty="0"/>
              <a:t>     </a:t>
            </a:r>
            <a:r>
              <a:rPr lang="en-US" dirty="0">
                <a:solidFill>
                  <a:schemeClr val="accent5">
                    <a:lumMod val="75000"/>
                  </a:schemeClr>
                </a:solidFill>
              </a:rPr>
              <a:t>Author Name</a:t>
            </a:r>
          </a:p>
          <a:p>
            <a:r>
              <a:rPr lang="en-US" sz="1600" dirty="0"/>
              <a:t>Mrs. Leonila T,  Dr. Senthil G.A , Dr. Geerthik </a:t>
            </a:r>
            <a:r>
              <a:rPr lang="en-US" sz="1600" dirty="0" smtClean="0"/>
              <a:t>S,  </a:t>
            </a:r>
            <a:r>
              <a:rPr lang="en-US" sz="1600" dirty="0"/>
              <a:t>Sowmiya R &amp; Nithish J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g160d35f11e3_30_8">
            <a:extLst>
              <a:ext uri="{FF2B5EF4-FFF2-40B4-BE49-F238E27FC236}">
                <a16:creationId xmlns="" xmlns:a16="http://schemas.microsoft.com/office/drawing/2014/main" id="{55F5063E-34E1-1D4B-0F4D-92A517874574}"/>
              </a:ext>
            </a:extLst>
          </p:cNvPr>
          <p:cNvSpPr txBox="1">
            <a:spLocks noGrp="1"/>
          </p:cNvSpPr>
          <p:nvPr>
            <p:ph type="title"/>
          </p:nvPr>
        </p:nvSpPr>
        <p:spPr>
          <a:xfrm>
            <a:off x="931110" y="592896"/>
            <a:ext cx="10515600" cy="732803"/>
          </a:xfrm>
          <a:prstGeom prst="rect">
            <a:avLst/>
          </a:prstGeom>
        </p:spPr>
        <p:txBody>
          <a:bodyPr spcFirstLastPara="1" wrap="square" lIns="91425" tIns="45700" rIns="91425" bIns="45700" anchor="ctr" anchorCtr="0">
            <a:normAutofit fontScale="90000"/>
          </a:bodyPr>
          <a:lstStyle/>
          <a:p>
            <a:pPr>
              <a:buSzPts val="1100"/>
            </a:pPr>
            <a:r>
              <a:rPr lang="en-US" sz="4900" b="1" dirty="0">
                <a:solidFill>
                  <a:srgbClr val="38761D"/>
                </a:solidFill>
              </a:rPr>
              <a:t>Methodology</a:t>
            </a:r>
            <a:r>
              <a:rPr lang="en-US" dirty="0"/>
              <a:t/>
            </a:r>
            <a:br>
              <a:rPr lang="en-US" dirty="0"/>
            </a:br>
            <a:endParaRPr b="1" dirty="0">
              <a:solidFill>
                <a:srgbClr val="38761D"/>
              </a:solidFill>
            </a:endParaRPr>
          </a:p>
        </p:txBody>
      </p:sp>
      <p:cxnSp>
        <p:nvCxnSpPr>
          <p:cNvPr id="5" name="Google Shape;108;g160d35f11e3_30_8">
            <a:extLst>
              <a:ext uri="{FF2B5EF4-FFF2-40B4-BE49-F238E27FC236}">
                <a16:creationId xmlns="" xmlns:a16="http://schemas.microsoft.com/office/drawing/2014/main" id="{55626C3A-698D-3A91-8979-38C6C0ADF352}"/>
              </a:ext>
            </a:extLst>
          </p:cNvPr>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6" name="TextBox 5"/>
          <p:cNvSpPr txBox="1"/>
          <p:nvPr/>
        </p:nvSpPr>
        <p:spPr>
          <a:xfrm>
            <a:off x="1322962" y="1692613"/>
            <a:ext cx="413575" cy="589392"/>
          </a:xfrm>
          <a:prstGeom prst="rect">
            <a:avLst/>
          </a:prstGeom>
          <a:noFill/>
        </p:spPr>
        <p:txBody>
          <a:bodyPr wrap="none" rtlCol="0">
            <a:spAutoFit/>
          </a:bodyPr>
          <a:lstStyle/>
          <a:p>
            <a:pPr indent="182880" algn="just">
              <a:lnSpc>
                <a:spcPct val="95000"/>
              </a:lnSpc>
              <a:spcAft>
                <a:spcPts val="600"/>
              </a:spcAft>
              <a:tabLst>
                <a:tab pos="182880" algn="l"/>
                <a:tab pos="457200" algn="l"/>
              </a:tabLst>
            </a:pPr>
            <a:r>
              <a:rPr lang="en-US" spc="-5" dirty="0">
                <a:latin typeface="Times New Roman"/>
                <a:ea typeface="SimSun"/>
              </a:rPr>
              <a:t> </a:t>
            </a:r>
          </a:p>
          <a:p>
            <a:endParaRPr lang="en-US" dirty="0"/>
          </a:p>
        </p:txBody>
      </p:sp>
      <p:sp>
        <p:nvSpPr>
          <p:cNvPr id="5122"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82563" algn="l" defTabSz="914400" rtl="0" eaLnBrk="1" fontAlgn="base" latinLnBrk="0" hangingPunct="1">
              <a:lnSpc>
                <a:spcPct val="100000"/>
              </a:lnSpc>
              <a:spcBef>
                <a:spcPct val="0"/>
              </a:spcBef>
              <a:spcAft>
                <a:spcPct val="0"/>
              </a:spcAft>
              <a:buClrTx/>
              <a:buSzTx/>
              <a:buFontTx/>
              <a:buNone/>
              <a:tabLst>
                <a:tab pos="182563" algn="l"/>
                <a:tab pos="4572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TextBox 6"/>
          <p:cNvSpPr txBox="1"/>
          <p:nvPr/>
        </p:nvSpPr>
        <p:spPr>
          <a:xfrm>
            <a:off x="612843" y="1254867"/>
            <a:ext cx="10824105" cy="6047809"/>
          </a:xfrm>
          <a:prstGeom prst="rect">
            <a:avLst/>
          </a:prstGeom>
          <a:noFill/>
        </p:spPr>
        <p:txBody>
          <a:bodyPr wrap="square" rtlCol="0">
            <a:spAutoFit/>
          </a:bodyPr>
          <a:lstStyle/>
          <a:p>
            <a:pPr>
              <a:lnSpc>
                <a:spcPct val="150000"/>
              </a:lnSpc>
              <a:buFont typeface="Wingdings" pitchFamily="2" charset="2"/>
              <a:buChar char="q"/>
            </a:pPr>
            <a:r>
              <a:rPr lang="en-US" sz="1800" b="1" i="1" dirty="0">
                <a:latin typeface="Times New Roman" pitchFamily="18" charset="0"/>
                <a:cs typeface="Times New Roman" pitchFamily="18" charset="0"/>
              </a:rPr>
              <a:t>  IoT Sensor Deployment : </a:t>
            </a:r>
            <a:r>
              <a:rPr lang="en-US" sz="1800" dirty="0">
                <a:latin typeface="Times New Roman" pitchFamily="18" charset="0"/>
                <a:cs typeface="Times New Roman" pitchFamily="18" charset="0"/>
              </a:rPr>
              <a:t>IoT sensor deployment in water quality follows strict requirements, in compliance with regulations. Water bodies are fully covered by strategically placed sensors that measure things like turbidity, temperature, and Electrical Conductivity.</a:t>
            </a:r>
          </a:p>
          <a:p>
            <a:pPr>
              <a:lnSpc>
                <a:spcPct val="150000"/>
              </a:lnSpc>
            </a:pPr>
            <a:endParaRPr lang="en-US" sz="1800" dirty="0">
              <a:latin typeface="Times New Roman" pitchFamily="18" charset="0"/>
              <a:cs typeface="Times New Roman" pitchFamily="18" charset="0"/>
            </a:endParaRPr>
          </a:p>
          <a:p>
            <a:pPr>
              <a:lnSpc>
                <a:spcPct val="150000"/>
              </a:lnSpc>
              <a:buFont typeface="Wingdings" pitchFamily="2" charset="2"/>
              <a:buChar char="q"/>
            </a:pPr>
            <a:r>
              <a:rPr lang="en-US" sz="1800" b="1" i="1" dirty="0">
                <a:latin typeface="Times New Roman" pitchFamily="18" charset="0"/>
                <a:cs typeface="Times New Roman" pitchFamily="18" charset="0"/>
              </a:rPr>
              <a:t>  Data Acquisition and preprocessing : </a:t>
            </a:r>
            <a:r>
              <a:rPr lang="en-US" sz="1800" dirty="0">
                <a:latin typeface="Times New Roman" pitchFamily="18" charset="0"/>
                <a:cs typeface="Times New Roman" pitchFamily="18" charset="0"/>
              </a:rPr>
              <a:t>The process of gathering data for water quality standards entails a methodical gathering of information from various sources, such as Internet of Things sensors, labs, and remote sensing devices. To guarantee correctness and consistency, preprocessing includes verifying, cleaning, and syncing raw data.</a:t>
            </a:r>
          </a:p>
          <a:p>
            <a:pPr>
              <a:buFont typeface="Wingdings" pitchFamily="2" charset="2"/>
              <a:buChar char="v"/>
            </a:pPr>
            <a:endParaRPr lang="en-US" sz="1800" dirty="0">
              <a:latin typeface="Times New Roman" pitchFamily="18" charset="0"/>
              <a:cs typeface="Times New Roman" pitchFamily="18" charset="0"/>
            </a:endParaRPr>
          </a:p>
          <a:p>
            <a:pPr>
              <a:lnSpc>
                <a:spcPct val="150000"/>
              </a:lnSpc>
              <a:buFont typeface="Wingdings" pitchFamily="2" charset="2"/>
              <a:buChar char="q"/>
            </a:pPr>
            <a:r>
              <a:rPr lang="en-US" sz="1800" b="1" i="1" dirty="0">
                <a:latin typeface="Times New Roman" pitchFamily="18" charset="0"/>
                <a:cs typeface="Times New Roman" pitchFamily="18" charset="0"/>
              </a:rPr>
              <a:t>  Machine Learning Model Development : </a:t>
            </a:r>
            <a:r>
              <a:rPr lang="en-US" sz="1800" dirty="0">
                <a:latin typeface="Times New Roman" pitchFamily="18" charset="0"/>
                <a:cs typeface="Times New Roman" pitchFamily="18" charset="0"/>
              </a:rPr>
              <a:t>Models for machine learning (ML) are essential for predicting and evaluating a range of factors. metrics depending on certain </a:t>
            </a:r>
            <a:r>
              <a:rPr lang="en-US" sz="1800" dirty="0" smtClean="0">
                <a:latin typeface="Times New Roman" pitchFamily="18" charset="0"/>
                <a:cs typeface="Times New Roman" pitchFamily="18" charset="0"/>
              </a:rPr>
              <a:t>inputs. </a:t>
            </a:r>
            <a:r>
              <a:rPr lang="en-US" sz="1800" dirty="0">
                <a:latin typeface="Times New Roman" pitchFamily="18" charset="0"/>
                <a:cs typeface="Times New Roman" pitchFamily="18" charset="0"/>
              </a:rPr>
              <a:t>A monitoring system with numerous sensors to measure several quality factors, such as turbidity, pH value, water level in the tank, wetness of the surrounding environment, and water temperature, was proposed by </a:t>
            </a:r>
            <a:r>
              <a:rPr lang="en-US" sz="1800" dirty="0" err="1">
                <a:latin typeface="Times New Roman" pitchFamily="18" charset="0"/>
                <a:cs typeface="Times New Roman" pitchFamily="18" charset="0"/>
              </a:rPr>
              <a:t>Pasika</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Gandla</a:t>
            </a:r>
            <a:r>
              <a:rPr lang="en-US" sz="1800" dirty="0">
                <a:latin typeface="Times New Roman" pitchFamily="18" charset="0"/>
                <a:cs typeface="Times New Roman" pitchFamily="18" charset="0"/>
              </a:rPr>
              <a:t> .</a:t>
            </a:r>
            <a:endParaRPr lang="en-US" sz="1800" i="1" dirty="0">
              <a:latin typeface="Times New Roman" pitchFamily="18" charset="0"/>
              <a:cs typeface="Times New Roman" pitchFamily="18" charset="0"/>
            </a:endParaRPr>
          </a:p>
          <a:p>
            <a:pPr>
              <a:lnSpc>
                <a:spcPct val="150000"/>
              </a:lnSpc>
            </a:pPr>
            <a:r>
              <a:rPr lang="en-US" sz="1800" dirty="0">
                <a:latin typeface="Times New Roman" pitchFamily="18" charset="0"/>
                <a:cs typeface="Times New Roman" pitchFamily="18" charset="0"/>
              </a:rPr>
              <a:t> </a:t>
            </a:r>
          </a:p>
          <a:p>
            <a:r>
              <a:rPr lang="en-US" sz="1800" dirty="0">
                <a:latin typeface="Times New Roman" pitchFamily="18" charset="0"/>
                <a:cs typeface="Times New Roman" pitchFamily="18" charset="0"/>
              </a:rPr>
              <a:t>			</a:t>
            </a:r>
            <a:endParaRPr lang="en-US" dirty="0"/>
          </a:p>
        </p:txBody>
      </p:sp>
    </p:spTree>
    <p:extLst>
      <p:ext uri="{BB962C8B-B14F-4D97-AF65-F5344CB8AC3E}">
        <p14:creationId xmlns="" xmlns:p14="http://schemas.microsoft.com/office/powerpoint/2010/main" val="1288588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g160d35f11e3_30_8">
            <a:extLst>
              <a:ext uri="{FF2B5EF4-FFF2-40B4-BE49-F238E27FC236}">
                <a16:creationId xmlns="" xmlns:a16="http://schemas.microsoft.com/office/drawing/2014/main" id="{55F5063E-34E1-1D4B-0F4D-92A517874574}"/>
              </a:ext>
            </a:extLst>
          </p:cNvPr>
          <p:cNvSpPr txBox="1">
            <a:spLocks noGrp="1"/>
          </p:cNvSpPr>
          <p:nvPr>
            <p:ph type="title"/>
          </p:nvPr>
        </p:nvSpPr>
        <p:spPr>
          <a:xfrm>
            <a:off x="931110" y="592896"/>
            <a:ext cx="10515600" cy="732803"/>
          </a:xfrm>
          <a:prstGeom prst="rect">
            <a:avLst/>
          </a:prstGeom>
        </p:spPr>
        <p:txBody>
          <a:bodyPr spcFirstLastPara="1" wrap="square" lIns="91425" tIns="45700" rIns="91425" bIns="45700" anchor="ctr" anchorCtr="0">
            <a:normAutofit fontScale="90000"/>
          </a:bodyPr>
          <a:lstStyle/>
          <a:p>
            <a:pPr>
              <a:buSzPts val="1100"/>
            </a:pPr>
            <a:r>
              <a:rPr lang="en-US" sz="4900" b="1" dirty="0">
                <a:solidFill>
                  <a:srgbClr val="38761D"/>
                </a:solidFill>
              </a:rPr>
              <a:t>Methodology</a:t>
            </a:r>
            <a:r>
              <a:rPr lang="en-US" dirty="0"/>
              <a:t/>
            </a:r>
            <a:br>
              <a:rPr lang="en-US" dirty="0"/>
            </a:br>
            <a:endParaRPr b="1" dirty="0">
              <a:solidFill>
                <a:srgbClr val="38761D"/>
              </a:solidFill>
            </a:endParaRPr>
          </a:p>
        </p:txBody>
      </p:sp>
      <p:cxnSp>
        <p:nvCxnSpPr>
          <p:cNvPr id="5" name="Google Shape;108;g160d35f11e3_30_8">
            <a:extLst>
              <a:ext uri="{FF2B5EF4-FFF2-40B4-BE49-F238E27FC236}">
                <a16:creationId xmlns="" xmlns:a16="http://schemas.microsoft.com/office/drawing/2014/main" id="{55626C3A-698D-3A91-8979-38C6C0ADF352}"/>
              </a:ext>
            </a:extLst>
          </p:cNvPr>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6" name="TextBox 5"/>
          <p:cNvSpPr txBox="1"/>
          <p:nvPr/>
        </p:nvSpPr>
        <p:spPr>
          <a:xfrm>
            <a:off x="1322962" y="1692613"/>
            <a:ext cx="413575" cy="589392"/>
          </a:xfrm>
          <a:prstGeom prst="rect">
            <a:avLst/>
          </a:prstGeom>
          <a:noFill/>
        </p:spPr>
        <p:txBody>
          <a:bodyPr wrap="none" rtlCol="0">
            <a:spAutoFit/>
          </a:bodyPr>
          <a:lstStyle/>
          <a:p>
            <a:pPr indent="182880" algn="just">
              <a:lnSpc>
                <a:spcPct val="95000"/>
              </a:lnSpc>
              <a:spcAft>
                <a:spcPts val="600"/>
              </a:spcAft>
              <a:tabLst>
                <a:tab pos="182880" algn="l"/>
                <a:tab pos="457200" algn="l"/>
              </a:tabLst>
            </a:pPr>
            <a:r>
              <a:rPr lang="en-US" spc="-5" dirty="0">
                <a:latin typeface="Times New Roman"/>
                <a:ea typeface="SimSun"/>
              </a:rPr>
              <a:t> </a:t>
            </a:r>
          </a:p>
          <a:p>
            <a:endParaRPr lang="en-US" dirty="0"/>
          </a:p>
        </p:txBody>
      </p:sp>
      <p:sp>
        <p:nvSpPr>
          <p:cNvPr id="5122"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82563" algn="l" defTabSz="914400" rtl="0" eaLnBrk="1" fontAlgn="base" latinLnBrk="0" hangingPunct="1">
              <a:lnSpc>
                <a:spcPct val="100000"/>
              </a:lnSpc>
              <a:spcBef>
                <a:spcPct val="0"/>
              </a:spcBef>
              <a:spcAft>
                <a:spcPct val="0"/>
              </a:spcAft>
              <a:buClrTx/>
              <a:buSzTx/>
              <a:buFontTx/>
              <a:buNone/>
              <a:tabLst>
                <a:tab pos="182563" algn="l"/>
                <a:tab pos="4572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5121" name="Picture 1" descr="IMG_256"/>
          <p:cNvPicPr>
            <a:picLocks noChangeAspect="1" noChangeArrowheads="1"/>
          </p:cNvPicPr>
          <p:nvPr/>
        </p:nvPicPr>
        <p:blipFill>
          <a:blip r:embed="rId2"/>
          <a:srcRect/>
          <a:stretch>
            <a:fillRect/>
          </a:stretch>
        </p:blipFill>
        <p:spPr bwMode="auto">
          <a:xfrm>
            <a:off x="1736537" y="1945531"/>
            <a:ext cx="7854935" cy="4319082"/>
          </a:xfrm>
          <a:prstGeom prst="rect">
            <a:avLst/>
          </a:prstGeom>
          <a:noFill/>
        </p:spPr>
      </p:pic>
      <p:sp>
        <p:nvSpPr>
          <p:cNvPr id="8" name="TextBox 7"/>
          <p:cNvSpPr txBox="1"/>
          <p:nvPr/>
        </p:nvSpPr>
        <p:spPr>
          <a:xfrm>
            <a:off x="4848509" y="1405760"/>
            <a:ext cx="2071401" cy="400110"/>
          </a:xfrm>
          <a:prstGeom prst="rect">
            <a:avLst/>
          </a:prstGeom>
          <a:noFill/>
        </p:spPr>
        <p:txBody>
          <a:bodyPr wrap="none" rtlCol="0">
            <a:spAutoFit/>
          </a:bodyPr>
          <a:lstStyle/>
          <a:p>
            <a:r>
              <a:rPr lang="en-US" sz="2000" b="1" dirty="0">
                <a:latin typeface="Times New Roman" pitchFamily="18" charset="0"/>
                <a:cs typeface="Times New Roman" pitchFamily="18" charset="0"/>
              </a:rPr>
              <a:t>Working Aspects</a:t>
            </a:r>
          </a:p>
        </p:txBody>
      </p:sp>
    </p:spTree>
    <p:extLst>
      <p:ext uri="{BB962C8B-B14F-4D97-AF65-F5344CB8AC3E}">
        <p14:creationId xmlns="" xmlns:p14="http://schemas.microsoft.com/office/powerpoint/2010/main" val="128858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g160d35f11e3_30_8">
            <a:extLst>
              <a:ext uri="{FF2B5EF4-FFF2-40B4-BE49-F238E27FC236}">
                <a16:creationId xmlns="" xmlns:a16="http://schemas.microsoft.com/office/drawing/2014/main" id="{55F5063E-34E1-1D4B-0F4D-92A517874574}"/>
              </a:ext>
            </a:extLst>
          </p:cNvPr>
          <p:cNvSpPr txBox="1">
            <a:spLocks noGrp="1"/>
          </p:cNvSpPr>
          <p:nvPr>
            <p:ph type="title"/>
          </p:nvPr>
        </p:nvSpPr>
        <p:spPr>
          <a:xfrm>
            <a:off x="931110" y="592896"/>
            <a:ext cx="10515600" cy="732803"/>
          </a:xfrm>
          <a:prstGeom prst="rect">
            <a:avLst/>
          </a:prstGeom>
        </p:spPr>
        <p:txBody>
          <a:bodyPr spcFirstLastPara="1" wrap="square" lIns="91425" tIns="45700" rIns="91425" bIns="45700" anchor="ctr" anchorCtr="0">
            <a:normAutofit fontScale="90000"/>
          </a:bodyPr>
          <a:lstStyle/>
          <a:p>
            <a:pPr>
              <a:buSzPts val="1100"/>
            </a:pPr>
            <a:r>
              <a:rPr lang="en-US" sz="4900" b="1" dirty="0">
                <a:solidFill>
                  <a:srgbClr val="38761D"/>
                </a:solidFill>
              </a:rPr>
              <a:t>Methodology</a:t>
            </a:r>
            <a:r>
              <a:rPr lang="en-US" dirty="0"/>
              <a:t/>
            </a:r>
            <a:br>
              <a:rPr lang="en-US" dirty="0"/>
            </a:br>
            <a:endParaRPr b="1" dirty="0">
              <a:solidFill>
                <a:srgbClr val="38761D"/>
              </a:solidFill>
            </a:endParaRPr>
          </a:p>
        </p:txBody>
      </p:sp>
      <p:cxnSp>
        <p:nvCxnSpPr>
          <p:cNvPr id="5" name="Google Shape;108;g160d35f11e3_30_8">
            <a:extLst>
              <a:ext uri="{FF2B5EF4-FFF2-40B4-BE49-F238E27FC236}">
                <a16:creationId xmlns="" xmlns:a16="http://schemas.microsoft.com/office/drawing/2014/main" id="{55626C3A-698D-3A91-8979-38C6C0ADF352}"/>
              </a:ext>
            </a:extLst>
          </p:cNvPr>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6" name="TextBox 5"/>
          <p:cNvSpPr txBox="1"/>
          <p:nvPr/>
        </p:nvSpPr>
        <p:spPr>
          <a:xfrm>
            <a:off x="1322962" y="1692613"/>
            <a:ext cx="413575" cy="589392"/>
          </a:xfrm>
          <a:prstGeom prst="rect">
            <a:avLst/>
          </a:prstGeom>
          <a:noFill/>
        </p:spPr>
        <p:txBody>
          <a:bodyPr wrap="none" rtlCol="0">
            <a:spAutoFit/>
          </a:bodyPr>
          <a:lstStyle/>
          <a:p>
            <a:pPr indent="182880" algn="just">
              <a:lnSpc>
                <a:spcPct val="95000"/>
              </a:lnSpc>
              <a:spcAft>
                <a:spcPts val="600"/>
              </a:spcAft>
              <a:tabLst>
                <a:tab pos="182880" algn="l"/>
                <a:tab pos="457200" algn="l"/>
              </a:tabLst>
            </a:pPr>
            <a:r>
              <a:rPr lang="en-US" spc="-5" dirty="0">
                <a:latin typeface="Times New Roman"/>
                <a:ea typeface="SimSun"/>
              </a:rPr>
              <a:t> </a:t>
            </a:r>
          </a:p>
          <a:p>
            <a:endParaRPr lang="en-US" dirty="0"/>
          </a:p>
        </p:txBody>
      </p:sp>
      <p:sp>
        <p:nvSpPr>
          <p:cNvPr id="5122"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82563" algn="l" defTabSz="914400" rtl="0" eaLnBrk="1" fontAlgn="base" latinLnBrk="0" hangingPunct="1">
              <a:lnSpc>
                <a:spcPct val="100000"/>
              </a:lnSpc>
              <a:spcBef>
                <a:spcPct val="0"/>
              </a:spcBef>
              <a:spcAft>
                <a:spcPct val="0"/>
              </a:spcAft>
              <a:buClrTx/>
              <a:buSzTx/>
              <a:buFontTx/>
              <a:buNone/>
              <a:tabLst>
                <a:tab pos="182563" algn="l"/>
                <a:tab pos="4572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p:cNvSpPr txBox="1"/>
          <p:nvPr/>
        </p:nvSpPr>
        <p:spPr>
          <a:xfrm>
            <a:off x="2529191" y="1789889"/>
            <a:ext cx="8501975" cy="307777"/>
          </a:xfrm>
          <a:prstGeom prst="rect">
            <a:avLst/>
          </a:prstGeom>
          <a:noFill/>
        </p:spPr>
        <p:txBody>
          <a:bodyPr wrap="square" rtlCol="0">
            <a:spAutoFit/>
          </a:bodyPr>
          <a:lstStyle/>
          <a:p>
            <a:endParaRPr lang="en-US" dirty="0"/>
          </a:p>
        </p:txBody>
      </p:sp>
      <p:sp>
        <p:nvSpPr>
          <p:cNvPr id="11" name="TextBox 10"/>
          <p:cNvSpPr txBox="1"/>
          <p:nvPr/>
        </p:nvSpPr>
        <p:spPr>
          <a:xfrm>
            <a:off x="963038" y="1789889"/>
            <a:ext cx="184731" cy="307777"/>
          </a:xfrm>
          <a:prstGeom prst="rect">
            <a:avLst/>
          </a:prstGeom>
          <a:noFill/>
        </p:spPr>
        <p:txBody>
          <a:bodyPr wrap="none" rtlCol="0">
            <a:spAutoFit/>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2665379" y="2130357"/>
            <a:ext cx="7237378" cy="4056434"/>
          </a:xfrm>
          <a:prstGeom prst="rect">
            <a:avLst/>
          </a:prstGeom>
          <a:noFill/>
          <a:ln w="9525">
            <a:noFill/>
            <a:miter lim="800000"/>
            <a:headEnd/>
            <a:tailEnd/>
          </a:ln>
          <a:effectLst/>
        </p:spPr>
      </p:pic>
      <p:sp>
        <p:nvSpPr>
          <p:cNvPr id="17" name="TextBox 16"/>
          <p:cNvSpPr txBox="1"/>
          <p:nvPr/>
        </p:nvSpPr>
        <p:spPr>
          <a:xfrm>
            <a:off x="4638645" y="1461395"/>
            <a:ext cx="3100529" cy="400110"/>
          </a:xfrm>
          <a:prstGeom prst="rect">
            <a:avLst/>
          </a:prstGeom>
          <a:noFill/>
        </p:spPr>
        <p:txBody>
          <a:bodyPr wrap="none" rtlCol="0">
            <a:spAutoFit/>
          </a:bodyPr>
          <a:lstStyle/>
          <a:p>
            <a:r>
              <a:rPr lang="en-US" sz="2000" b="1" dirty="0">
                <a:latin typeface="Times New Roman" pitchFamily="18" charset="0"/>
                <a:cs typeface="Times New Roman" pitchFamily="18" charset="0"/>
              </a:rPr>
              <a:t>Water Quality Parameters</a:t>
            </a:r>
          </a:p>
        </p:txBody>
      </p:sp>
    </p:spTree>
    <p:extLst>
      <p:ext uri="{BB962C8B-B14F-4D97-AF65-F5344CB8AC3E}">
        <p14:creationId xmlns="" xmlns:p14="http://schemas.microsoft.com/office/powerpoint/2010/main" val="1288588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g160d35f11e3_30_8">
            <a:extLst>
              <a:ext uri="{FF2B5EF4-FFF2-40B4-BE49-F238E27FC236}">
                <a16:creationId xmlns="" xmlns:a16="http://schemas.microsoft.com/office/drawing/2014/main" id="{55F5063E-34E1-1D4B-0F4D-92A517874574}"/>
              </a:ext>
            </a:extLst>
          </p:cNvPr>
          <p:cNvSpPr txBox="1">
            <a:spLocks noGrp="1"/>
          </p:cNvSpPr>
          <p:nvPr>
            <p:ph type="title"/>
          </p:nvPr>
        </p:nvSpPr>
        <p:spPr>
          <a:xfrm>
            <a:off x="931110" y="592896"/>
            <a:ext cx="10515600" cy="732803"/>
          </a:xfrm>
          <a:prstGeom prst="rect">
            <a:avLst/>
          </a:prstGeom>
        </p:spPr>
        <p:txBody>
          <a:bodyPr spcFirstLastPara="1" wrap="square" lIns="91425" tIns="45700" rIns="91425" bIns="45700" anchor="ctr" anchorCtr="0">
            <a:normAutofit fontScale="90000"/>
          </a:bodyPr>
          <a:lstStyle/>
          <a:p>
            <a:pPr>
              <a:buSzPts val="1100"/>
            </a:pPr>
            <a:r>
              <a:rPr lang="en-US" sz="4900" b="1" dirty="0">
                <a:solidFill>
                  <a:srgbClr val="38761D"/>
                </a:solidFill>
              </a:rPr>
              <a:t>Implementation</a:t>
            </a:r>
            <a:r>
              <a:rPr lang="en-US" dirty="0"/>
              <a:t/>
            </a:r>
            <a:br>
              <a:rPr lang="en-US" dirty="0"/>
            </a:br>
            <a:endParaRPr b="1" dirty="0">
              <a:solidFill>
                <a:srgbClr val="38761D"/>
              </a:solidFill>
            </a:endParaRPr>
          </a:p>
        </p:txBody>
      </p:sp>
      <p:cxnSp>
        <p:nvCxnSpPr>
          <p:cNvPr id="5" name="Google Shape;108;g160d35f11e3_30_8">
            <a:extLst>
              <a:ext uri="{FF2B5EF4-FFF2-40B4-BE49-F238E27FC236}">
                <a16:creationId xmlns="" xmlns:a16="http://schemas.microsoft.com/office/drawing/2014/main" id="{55626C3A-698D-3A91-8979-38C6C0ADF352}"/>
              </a:ext>
            </a:extLst>
          </p:cNvPr>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6" name="TextBox 5"/>
          <p:cNvSpPr txBox="1"/>
          <p:nvPr/>
        </p:nvSpPr>
        <p:spPr>
          <a:xfrm>
            <a:off x="1322962" y="1692613"/>
            <a:ext cx="413575" cy="589392"/>
          </a:xfrm>
          <a:prstGeom prst="rect">
            <a:avLst/>
          </a:prstGeom>
          <a:noFill/>
        </p:spPr>
        <p:txBody>
          <a:bodyPr wrap="none" rtlCol="0">
            <a:spAutoFit/>
          </a:bodyPr>
          <a:lstStyle/>
          <a:p>
            <a:pPr indent="182880" algn="just">
              <a:lnSpc>
                <a:spcPct val="95000"/>
              </a:lnSpc>
              <a:spcAft>
                <a:spcPts val="600"/>
              </a:spcAft>
              <a:tabLst>
                <a:tab pos="182880" algn="l"/>
                <a:tab pos="457200" algn="l"/>
              </a:tabLst>
            </a:pPr>
            <a:r>
              <a:rPr lang="en-US" spc="-5" dirty="0">
                <a:latin typeface="Times New Roman"/>
                <a:ea typeface="SimSun"/>
              </a:rPr>
              <a:t> </a:t>
            </a:r>
          </a:p>
          <a:p>
            <a:endParaRPr lang="en-US" dirty="0"/>
          </a:p>
        </p:txBody>
      </p:sp>
      <p:sp>
        <p:nvSpPr>
          <p:cNvPr id="5122"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82563" algn="l" defTabSz="914400" rtl="0" eaLnBrk="1" fontAlgn="base" latinLnBrk="0" hangingPunct="1">
              <a:lnSpc>
                <a:spcPct val="100000"/>
              </a:lnSpc>
              <a:spcBef>
                <a:spcPct val="0"/>
              </a:spcBef>
              <a:spcAft>
                <a:spcPct val="0"/>
              </a:spcAft>
              <a:buClrTx/>
              <a:buSzTx/>
              <a:buFontTx/>
              <a:buNone/>
              <a:tabLst>
                <a:tab pos="182563" algn="l"/>
                <a:tab pos="4572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p:cNvSpPr txBox="1"/>
          <p:nvPr/>
        </p:nvSpPr>
        <p:spPr>
          <a:xfrm>
            <a:off x="2529191" y="1789889"/>
            <a:ext cx="8501975" cy="307777"/>
          </a:xfrm>
          <a:prstGeom prst="rect">
            <a:avLst/>
          </a:prstGeom>
          <a:noFill/>
        </p:spPr>
        <p:txBody>
          <a:bodyPr wrap="square" rtlCol="0">
            <a:spAutoFit/>
          </a:bodyPr>
          <a:lstStyle/>
          <a:p>
            <a:endParaRPr lang="en-US" dirty="0"/>
          </a:p>
        </p:txBody>
      </p:sp>
      <p:sp>
        <p:nvSpPr>
          <p:cNvPr id="11" name="TextBox 10"/>
          <p:cNvSpPr txBox="1"/>
          <p:nvPr/>
        </p:nvSpPr>
        <p:spPr>
          <a:xfrm>
            <a:off x="963038" y="1789889"/>
            <a:ext cx="184731" cy="307777"/>
          </a:xfrm>
          <a:prstGeom prst="rect">
            <a:avLst/>
          </a:prstGeom>
          <a:noFill/>
        </p:spPr>
        <p:txBody>
          <a:bodyPr wrap="none" rtlCol="0">
            <a:spAutoFit/>
          </a:bodyPr>
          <a:lstStyle/>
          <a:p>
            <a:endParaRPr lang="en-US" dirty="0"/>
          </a:p>
        </p:txBody>
      </p:sp>
      <p:pic>
        <p:nvPicPr>
          <p:cNvPr id="8" name="Picture 7" descr="Implementation .png"/>
          <p:cNvPicPr>
            <a:picLocks noChangeAspect="1"/>
          </p:cNvPicPr>
          <p:nvPr/>
        </p:nvPicPr>
        <p:blipFill>
          <a:blip r:embed="rId2"/>
          <a:stretch>
            <a:fillRect/>
          </a:stretch>
        </p:blipFill>
        <p:spPr>
          <a:xfrm>
            <a:off x="816000" y="1370817"/>
            <a:ext cx="10779369" cy="4971617"/>
          </a:xfrm>
          <a:prstGeom prst="rect">
            <a:avLst/>
          </a:prstGeom>
        </p:spPr>
      </p:pic>
    </p:spTree>
    <p:extLst>
      <p:ext uri="{BB962C8B-B14F-4D97-AF65-F5344CB8AC3E}">
        <p14:creationId xmlns="" xmlns:p14="http://schemas.microsoft.com/office/powerpoint/2010/main" val="1288588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Result</a:t>
            </a:r>
            <a:endParaRPr dirty="0"/>
          </a:p>
        </p:txBody>
      </p:sp>
      <p:sp>
        <p:nvSpPr>
          <p:cNvPr id="175" name="Google Shape;175;g160d35f11e3_154_0"/>
          <p:cNvSpPr txBox="1">
            <a:spLocks noGrp="1"/>
          </p:cNvSpPr>
          <p:nvPr>
            <p:ph type="body" idx="1"/>
          </p:nvPr>
        </p:nvSpPr>
        <p:spPr>
          <a:xfrm>
            <a:off x="734150" y="1690824"/>
            <a:ext cx="10761600" cy="5006025"/>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5" name="TextBox 4"/>
          <p:cNvSpPr txBox="1"/>
          <p:nvPr/>
        </p:nvSpPr>
        <p:spPr>
          <a:xfrm>
            <a:off x="904672" y="1196502"/>
            <a:ext cx="4666662" cy="369332"/>
          </a:xfrm>
          <a:prstGeom prst="rect">
            <a:avLst/>
          </a:prstGeom>
          <a:noFill/>
        </p:spPr>
        <p:txBody>
          <a:bodyPr wrap="none" rtlCol="0">
            <a:spAutoFit/>
          </a:bodyPr>
          <a:lstStyle/>
          <a:p>
            <a:r>
              <a:rPr lang="en-US" sz="1800" b="1" dirty="0">
                <a:latin typeface="Times New Roman" pitchFamily="18" charset="0"/>
                <a:cs typeface="Times New Roman" pitchFamily="18" charset="0"/>
              </a:rPr>
              <a:t>Dashboard for the analysis of IoT TDS Meter</a:t>
            </a:r>
          </a:p>
        </p:txBody>
      </p:sp>
      <p:pic>
        <p:nvPicPr>
          <p:cNvPr id="1026" name="Picture 2"/>
          <p:cNvPicPr>
            <a:picLocks noChangeAspect="1" noChangeArrowheads="1"/>
          </p:cNvPicPr>
          <p:nvPr/>
        </p:nvPicPr>
        <p:blipFill>
          <a:blip r:embed="rId3"/>
          <a:srcRect/>
          <a:stretch>
            <a:fillRect/>
          </a:stretch>
        </p:blipFill>
        <p:spPr bwMode="auto">
          <a:xfrm>
            <a:off x="2398374" y="1945670"/>
            <a:ext cx="7134246" cy="460372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Result</a:t>
            </a:r>
            <a:endParaRPr dirty="0"/>
          </a:p>
        </p:txBody>
      </p:sp>
      <p:sp>
        <p:nvSpPr>
          <p:cNvPr id="175" name="Google Shape;175;g160d35f11e3_154_0"/>
          <p:cNvSpPr txBox="1">
            <a:spLocks noGrp="1"/>
          </p:cNvSpPr>
          <p:nvPr>
            <p:ph type="body" idx="1"/>
          </p:nvPr>
        </p:nvSpPr>
        <p:spPr>
          <a:xfrm>
            <a:off x="734150" y="1690824"/>
            <a:ext cx="10761600" cy="5006025"/>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5" name="TextBox 4"/>
          <p:cNvSpPr txBox="1"/>
          <p:nvPr/>
        </p:nvSpPr>
        <p:spPr>
          <a:xfrm>
            <a:off x="1157591" y="1459149"/>
            <a:ext cx="184731" cy="307777"/>
          </a:xfrm>
          <a:prstGeom prst="rect">
            <a:avLst/>
          </a:prstGeom>
          <a:noFill/>
        </p:spPr>
        <p:txBody>
          <a:bodyPr wrap="none" rtlCol="0">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1500391" y="1215215"/>
            <a:ext cx="6952946" cy="4015761"/>
          </a:xfrm>
          <a:prstGeom prst="rect">
            <a:avLst/>
          </a:prstGeom>
          <a:noFill/>
          <a:ln w="9525">
            <a:noFill/>
            <a:miter lim="800000"/>
            <a:headEnd/>
            <a:tailEnd/>
          </a:ln>
          <a:effectLst/>
        </p:spPr>
      </p:pic>
      <p:sp>
        <p:nvSpPr>
          <p:cNvPr id="7" name="TextBox 6"/>
          <p:cNvSpPr txBox="1"/>
          <p:nvPr/>
        </p:nvSpPr>
        <p:spPr>
          <a:xfrm>
            <a:off x="719848" y="5321030"/>
            <a:ext cx="10642059" cy="1200329"/>
          </a:xfrm>
          <a:prstGeom prst="rect">
            <a:avLst/>
          </a:prstGeom>
          <a:noFill/>
        </p:spPr>
        <p:txBody>
          <a:bodyPr wrap="square" rtlCol="0">
            <a:spAutoFit/>
          </a:bodyPr>
          <a:lstStyle/>
          <a:p>
            <a:pPr algn="just">
              <a:lnSpc>
                <a:spcPct val="150000"/>
              </a:lnSpc>
            </a:pPr>
            <a:r>
              <a:rPr lang="en-US" sz="1600" dirty="0">
                <a:latin typeface="Times New Roman" pitchFamily="18" charset="0"/>
                <a:cs typeface="Times New Roman" pitchFamily="18" charset="0"/>
              </a:rPr>
              <a:t>	Once the code is uploaded to the ESP32 board, it will attempt to connect to the designated </a:t>
            </a:r>
            <a:r>
              <a:rPr lang="en-US" sz="1600" b="1" dirty="0" err="1">
                <a:latin typeface="Times New Roman" pitchFamily="18" charset="0"/>
                <a:cs typeface="Times New Roman" pitchFamily="18" charset="0"/>
              </a:rPr>
              <a:t>WiFi</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network. After establishing a connection, it will begin reading the </a:t>
            </a:r>
            <a:r>
              <a:rPr lang="en-US" sz="1600" b="1" dirty="0">
                <a:latin typeface="Times New Roman" pitchFamily="18" charset="0"/>
                <a:cs typeface="Times New Roman" pitchFamily="18" charset="0"/>
              </a:rPr>
              <a:t>TDS, EC, and temperature values</a:t>
            </a:r>
            <a:r>
              <a:rPr lang="en-US" sz="1600" dirty="0">
                <a:latin typeface="Times New Roman" pitchFamily="18" charset="0"/>
                <a:cs typeface="Times New Roman" pitchFamily="18" charset="0"/>
              </a:rPr>
              <a:t> from the sensor. You can monitor these values by opening the </a:t>
            </a:r>
            <a:r>
              <a:rPr lang="en-US" sz="1600" b="1" dirty="0">
                <a:latin typeface="Times New Roman" pitchFamily="18" charset="0"/>
                <a:cs typeface="Times New Roman" pitchFamily="18" charset="0"/>
              </a:rPr>
              <a:t>Serial Monitor.</a:t>
            </a:r>
            <a:endParaRPr lang="en-US" sz="1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Result</a:t>
            </a:r>
            <a:endParaRPr dirty="0"/>
          </a:p>
        </p:txBody>
      </p:sp>
      <p:sp>
        <p:nvSpPr>
          <p:cNvPr id="175" name="Google Shape;175;g160d35f11e3_154_0"/>
          <p:cNvSpPr txBox="1">
            <a:spLocks noGrp="1"/>
          </p:cNvSpPr>
          <p:nvPr>
            <p:ph type="body" idx="1"/>
          </p:nvPr>
        </p:nvSpPr>
        <p:spPr>
          <a:xfrm>
            <a:off x="734150" y="1690824"/>
            <a:ext cx="10761600" cy="5006025"/>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5" name="TextBox 4"/>
          <p:cNvSpPr txBox="1"/>
          <p:nvPr/>
        </p:nvSpPr>
        <p:spPr>
          <a:xfrm>
            <a:off x="1157591" y="1459149"/>
            <a:ext cx="184731" cy="307777"/>
          </a:xfrm>
          <a:prstGeom prst="rect">
            <a:avLst/>
          </a:prstGeom>
          <a:noFill/>
        </p:spPr>
        <p:txBody>
          <a:bodyPr wrap="none" rtlCol="0">
            <a:spAutoFit/>
          </a:bodyPr>
          <a:lstStyle/>
          <a:p>
            <a:endParaRPr lang="en-US" dirty="0"/>
          </a:p>
        </p:txBody>
      </p:sp>
      <p:sp>
        <p:nvSpPr>
          <p:cNvPr id="7" name="TextBox 6"/>
          <p:cNvSpPr txBox="1"/>
          <p:nvPr/>
        </p:nvSpPr>
        <p:spPr>
          <a:xfrm>
            <a:off x="567266" y="4432500"/>
            <a:ext cx="10981267" cy="923330"/>
          </a:xfrm>
          <a:prstGeom prst="rect">
            <a:avLst/>
          </a:prstGeom>
          <a:noFill/>
        </p:spPr>
        <p:txBody>
          <a:bodyPr wrap="square" rtlCol="0">
            <a:spAutoFit/>
          </a:bodyPr>
          <a:lstStyle/>
          <a:p>
            <a:pPr>
              <a:lnSpc>
                <a:spcPct val="150000"/>
              </a:lnSpc>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8" name="TextBox 7"/>
          <p:cNvSpPr txBox="1"/>
          <p:nvPr/>
        </p:nvSpPr>
        <p:spPr>
          <a:xfrm>
            <a:off x="734150" y="1086044"/>
            <a:ext cx="11212930" cy="5940088"/>
          </a:xfrm>
          <a:prstGeom prst="rect">
            <a:avLst/>
          </a:prstGeom>
          <a:noFill/>
        </p:spPr>
        <p:txBody>
          <a:bodyPr wrap="square" rtlCol="0">
            <a:spAutoFit/>
          </a:bodyPr>
          <a:lstStyle/>
          <a:p>
            <a:pPr algn="just">
              <a:lnSpc>
                <a:spcPct val="150000"/>
              </a:lnSpc>
              <a:buFont typeface="Wingdings" pitchFamily="2" charset="2"/>
              <a:buChar char="q"/>
            </a:pPr>
            <a:r>
              <a:rPr lang="en-US" sz="1800" dirty="0">
                <a:latin typeface="Times New Roman" pitchFamily="18" charset="0"/>
                <a:cs typeface="Times New Roman" pitchFamily="18" charset="0"/>
              </a:rPr>
              <a:t>  The implementation of IoT sensor networks and machine learning algorithms significantly enhances the accuracy and timeliness of water quality monitoring. Real-time data collection and processing allow for immediate detection of changes or anomalies. </a:t>
            </a:r>
          </a:p>
          <a:p>
            <a:pPr algn="just">
              <a:lnSpc>
                <a:spcPct val="150000"/>
              </a:lnSpc>
              <a:buFont typeface="Wingdings" pitchFamily="2" charset="2"/>
              <a:buChar char="q"/>
            </a:pPr>
            <a:r>
              <a:rPr lang="en-US" sz="1800" dirty="0">
                <a:latin typeface="Times New Roman" pitchFamily="18" charset="0"/>
                <a:cs typeface="Times New Roman" pitchFamily="18" charset="0"/>
              </a:rPr>
              <a:t>By analyzing historical data and continuously monitoring key parameters, the system can establish early warning systems for potential water quality issues. This proactive approach enables prompt interventions to prevent contamination or mitigate its impact.</a:t>
            </a:r>
          </a:p>
          <a:p>
            <a:pPr algn="just">
              <a:lnSpc>
                <a:spcPct val="150000"/>
              </a:lnSpc>
              <a:buFont typeface="Wingdings" pitchFamily="2" charset="2"/>
              <a:buChar char="q"/>
            </a:pPr>
            <a:r>
              <a:rPr lang="en-US" sz="1800" dirty="0">
                <a:latin typeface="Times New Roman" pitchFamily="18" charset="0"/>
                <a:cs typeface="Times New Roman" pitchFamily="18" charset="0"/>
              </a:rPr>
              <a:t>  The availability of comprehensive, up-to-date information empowers decision-makers in environmental agencies, water treatment facilities, and local governments to make informed decisions regarding water management and resource allocation. </a:t>
            </a:r>
          </a:p>
          <a:p>
            <a:pPr algn="just">
              <a:lnSpc>
                <a:spcPct val="150000"/>
              </a:lnSpc>
              <a:buFont typeface="Wingdings" pitchFamily="2" charset="2"/>
              <a:buChar char="q"/>
            </a:pPr>
            <a:r>
              <a:rPr lang="en-US" sz="1800" dirty="0">
                <a:latin typeface="Times New Roman" pitchFamily="18" charset="0"/>
                <a:cs typeface="Times New Roman" pitchFamily="18" charset="0"/>
              </a:rPr>
              <a:t>By facilitating proactive interventions and informed decision-making, advanced water quality monitoring systems contribute to environmental protection efforts. Preserving water quality is crucial for ecosystem health, biodiversity conservation, and public health.</a:t>
            </a:r>
          </a:p>
          <a:p>
            <a:endParaRPr lang="en-US" dirty="0"/>
          </a:p>
          <a:p>
            <a:endParaRPr lang="en-US" dirty="0"/>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lvl="0">
              <a:buSzPts val="1100"/>
            </a:pPr>
            <a:r>
              <a:rPr lang="en-US" b="1" dirty="0">
                <a:solidFill>
                  <a:srgbClr val="38761D"/>
                </a:solidFill>
              </a:rPr>
              <a:t>Conclusion and Future Work</a:t>
            </a:r>
            <a:endParaRPr dirty="0"/>
          </a:p>
        </p:txBody>
      </p:sp>
      <p:sp>
        <p:nvSpPr>
          <p:cNvPr id="175" name="Google Shape;175;g160d35f11e3_154_0"/>
          <p:cNvSpPr txBox="1">
            <a:spLocks noGrp="1"/>
          </p:cNvSpPr>
          <p:nvPr>
            <p:ph type="body" idx="1"/>
          </p:nvPr>
        </p:nvSpPr>
        <p:spPr>
          <a:xfrm>
            <a:off x="530950" y="1419890"/>
            <a:ext cx="10761600" cy="5026630"/>
          </a:xfrm>
          <a:prstGeom prst="rect">
            <a:avLst/>
          </a:prstGeom>
        </p:spPr>
        <p:txBody>
          <a:bodyPr spcFirstLastPara="1" wrap="square" lIns="91425" tIns="45700" rIns="91425" bIns="45700" anchor="t" anchorCtr="0">
            <a:normAutofit/>
          </a:bodyPr>
          <a:lstStyle/>
          <a:p>
            <a:pPr indent="-457200" algn="just">
              <a:lnSpc>
                <a:spcPct val="150000"/>
              </a:lnSpc>
              <a:spcBef>
                <a:spcPts val="0"/>
              </a:spcBef>
              <a:buSzPts val="1100"/>
              <a:buFont typeface="Wingdings" panose="05000000000000000000" pitchFamily="2" charset="2"/>
              <a:buChar char="ü"/>
            </a:pPr>
            <a:r>
              <a:rPr lang="en-US" sz="1900" b="1" dirty="0"/>
              <a:t>        </a:t>
            </a:r>
            <a:r>
              <a:rPr lang="en-US" sz="1800" dirty="0">
                <a:latin typeface="Times New Roman" pitchFamily="18" charset="0"/>
                <a:cs typeface="Times New Roman" pitchFamily="18" charset="0"/>
              </a:rPr>
              <a:t> In conclusion, our project on dynamic water quality monitoring via IoT sensor networks and machine learning techniques stands out as one of the best solutions available for addressing the challenges of water quality management. By combining advanced technologies and innovative methodologies. Collaborating with environmental agencies, water management authorities, and community stakeholders to ensure the effective implementation and adoption of the system.</a:t>
            </a:r>
          </a:p>
          <a:p>
            <a:pPr indent="-457200" algn="just">
              <a:lnSpc>
                <a:spcPct val="150000"/>
              </a:lnSpc>
              <a:spcBef>
                <a:spcPts val="0"/>
              </a:spcBef>
              <a:buSzPts val="1100"/>
              <a:buFont typeface="Wingdings" panose="05000000000000000000" pitchFamily="2" charset="2"/>
              <a:buChar char="ü"/>
            </a:pPr>
            <a:endParaRPr lang="en-US" sz="1800" dirty="0">
              <a:latin typeface="Times New Roman" pitchFamily="18" charset="0"/>
              <a:cs typeface="Times New Roman" pitchFamily="18" charset="0"/>
            </a:endParaRPr>
          </a:p>
          <a:p>
            <a:pPr indent="-457200" algn="just">
              <a:lnSpc>
                <a:spcPct val="150000"/>
              </a:lnSpc>
              <a:spcBef>
                <a:spcPts val="0"/>
              </a:spcBef>
              <a:buSzPts val="1100"/>
              <a:buFont typeface="Wingdings" panose="05000000000000000000" pitchFamily="2" charset="2"/>
              <a:buChar char="ü"/>
            </a:pPr>
            <a:r>
              <a:rPr lang="en-US" sz="1800" dirty="0">
                <a:latin typeface="Times New Roman" pitchFamily="18" charset="0"/>
                <a:cs typeface="Times New Roman" pitchFamily="18" charset="0"/>
              </a:rPr>
              <a:t>	Overall, our project represents a significant step forward in the field of water quality monitoring, offering an advanced and effective solution for environmental sustainability and resource management. With continued development and collaboration, our project has the potential to make a lasting impact on the protection and conservation of water resources.</a:t>
            </a:r>
          </a:p>
          <a:p>
            <a:pPr indent="-457200" algn="just">
              <a:lnSpc>
                <a:spcPct val="150000"/>
              </a:lnSpc>
              <a:spcBef>
                <a:spcPts val="0"/>
              </a:spcBef>
              <a:buSzPts val="1100"/>
              <a:buNone/>
            </a:pPr>
            <a:endParaRPr sz="1900" b="1"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5" name="TextBox 4"/>
          <p:cNvSpPr txBox="1"/>
          <p:nvPr/>
        </p:nvSpPr>
        <p:spPr>
          <a:xfrm>
            <a:off x="1157591" y="1459149"/>
            <a:ext cx="184731" cy="307777"/>
          </a:xfrm>
          <a:prstGeom prst="rect">
            <a:avLst/>
          </a:prstGeom>
          <a:noFill/>
        </p:spPr>
        <p:txBody>
          <a:bodyPr wrap="none" rtlCol="0">
            <a:spAutoFit/>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References</a:t>
            </a:r>
            <a:endParaRPr dirty="0"/>
          </a:p>
        </p:txBody>
      </p:sp>
      <p:sp>
        <p:nvSpPr>
          <p:cNvPr id="175" name="Google Shape;175;g160d35f11e3_154_0"/>
          <p:cNvSpPr txBox="1">
            <a:spLocks noGrp="1"/>
          </p:cNvSpPr>
          <p:nvPr>
            <p:ph type="body" idx="1"/>
          </p:nvPr>
        </p:nvSpPr>
        <p:spPr>
          <a:xfrm>
            <a:off x="734150" y="1690824"/>
            <a:ext cx="10761600" cy="5006025"/>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5" name="TextBox 4"/>
          <p:cNvSpPr txBox="1"/>
          <p:nvPr/>
        </p:nvSpPr>
        <p:spPr>
          <a:xfrm>
            <a:off x="1157591" y="1459149"/>
            <a:ext cx="184731" cy="307777"/>
          </a:xfrm>
          <a:prstGeom prst="rect">
            <a:avLst/>
          </a:prstGeom>
          <a:noFill/>
        </p:spPr>
        <p:txBody>
          <a:bodyPr wrap="none" rtlCol="0">
            <a:spAutoFit/>
          </a:bodyPr>
          <a:lstStyle/>
          <a:p>
            <a:endParaRPr lang="en-US" dirty="0"/>
          </a:p>
        </p:txBody>
      </p:sp>
      <p:sp>
        <p:nvSpPr>
          <p:cNvPr id="6" name="TextBox 5"/>
          <p:cNvSpPr txBox="1"/>
          <p:nvPr/>
        </p:nvSpPr>
        <p:spPr>
          <a:xfrm>
            <a:off x="762000" y="1210733"/>
            <a:ext cx="10879667" cy="6555641"/>
          </a:xfrm>
          <a:prstGeom prst="rect">
            <a:avLst/>
          </a:prstGeom>
          <a:noFill/>
        </p:spPr>
        <p:txBody>
          <a:bodyPr wrap="square" rtlCol="0">
            <a:spAutoFit/>
          </a:bodyPr>
          <a:lstStyle/>
          <a:p>
            <a:pPr marL="342900" lvl="0" indent="-342900">
              <a:buFont typeface="+mj-lt"/>
              <a:buAutoNum type="arabicParenR"/>
            </a:pPr>
            <a:r>
              <a:rPr lang="en-US" dirty="0"/>
              <a:t>Wong, Y.J.; Nakayama, R.; N. Toward industrial revolution 4.0: Development, validation, and application of 3D-printed </a:t>
            </a:r>
            <a:r>
              <a:rPr lang="en-US" dirty="0" err="1"/>
              <a:t>IoT</a:t>
            </a:r>
            <a:r>
              <a:rPr lang="en-US" dirty="0"/>
              <a:t>-based water quality monitoring system. J. Clean. Prod. 2021, 324, 129230.</a:t>
            </a:r>
          </a:p>
          <a:p>
            <a:pPr marL="342900" lvl="0" indent="-342900">
              <a:buFont typeface="+mj-lt"/>
              <a:buAutoNum type="arabicParenR"/>
            </a:pPr>
            <a:endParaRPr lang="en-US" dirty="0"/>
          </a:p>
          <a:p>
            <a:pPr marL="342900" lvl="0" indent="-342900">
              <a:buFont typeface="+mj-lt"/>
              <a:buAutoNum type="arabicParenR"/>
            </a:pPr>
            <a:r>
              <a:rPr lang="en-US" dirty="0"/>
              <a:t>Liu, Y.; Yu, W.; Rahayu, W.; Dillon, T. An Evaluative Study on IoT ecosystem for Smart Predictive Maintenance (IoT-SPM) in Manufacturing: Multi-view Requirements and Data Quality. IEEE Internet Things J. 2023, 10, 11160–11184.</a:t>
            </a:r>
          </a:p>
          <a:p>
            <a:pPr marL="342900" lvl="0" indent="-342900">
              <a:buFont typeface="+mj-lt"/>
              <a:buAutoNum type="arabicParenR"/>
            </a:pPr>
            <a:endParaRPr lang="en-US" dirty="0"/>
          </a:p>
          <a:p>
            <a:pPr marL="342900" lvl="0" indent="-342900">
              <a:buFont typeface="+mj-lt"/>
              <a:buAutoNum type="arabicParenR"/>
            </a:pPr>
            <a:r>
              <a:rPr lang="en-US" dirty="0"/>
              <a:t>Khan, A.A.; Beg, O.A.; Alamaniotis, M.; Ahmed, S. Intelligent anomaly identification in cyber-physical inverter-based systems. </a:t>
            </a:r>
            <a:r>
              <a:rPr lang="en-US" dirty="0" err="1"/>
              <a:t>Electr</a:t>
            </a:r>
            <a:r>
              <a:rPr lang="en-US" dirty="0"/>
              <a:t>. Power Syst. Res. 2021, 193, 107024.</a:t>
            </a:r>
          </a:p>
          <a:p>
            <a:pPr marL="342900" lvl="0" indent="-342900">
              <a:buFont typeface="+mj-lt"/>
              <a:buAutoNum type="arabicParenR"/>
            </a:pPr>
            <a:endParaRPr lang="en-US" dirty="0"/>
          </a:p>
          <a:p>
            <a:pPr marL="342900" lvl="0" indent="-342900">
              <a:buFont typeface="+mj-lt"/>
              <a:buAutoNum type="arabicParenR"/>
            </a:pPr>
            <a:r>
              <a:rPr lang="en-US" dirty="0"/>
              <a:t>Wu, Y.L.; </a:t>
            </a:r>
            <a:r>
              <a:rPr lang="en-US" dirty="0" err="1"/>
              <a:t>Shuai</a:t>
            </a:r>
            <a:r>
              <a:rPr lang="en-US" dirty="0"/>
              <a:t>, H.H.; Tam, Z.R.; Chiu, H.Y. Gradient normalization for generative adversarial networks. In Proceedings of the IEEE/CVF International Conference on Computer Vision, Montreal, BC, Canada, 11–17 October 2021; pp. 6373–6382.</a:t>
            </a:r>
          </a:p>
          <a:p>
            <a:pPr marL="342900" lvl="0" indent="-342900">
              <a:buFont typeface="+mj-lt"/>
              <a:buAutoNum type="arabicParenR"/>
            </a:pPr>
            <a:endParaRPr lang="en-US" dirty="0"/>
          </a:p>
          <a:p>
            <a:pPr marL="342900" lvl="0" indent="-342900">
              <a:buFont typeface="+mj-lt"/>
              <a:buAutoNum type="arabicParenR"/>
            </a:pPr>
            <a:r>
              <a:rPr lang="en-US" dirty="0"/>
              <a:t>Wu, J.; Yao, L., L. Combining OC-SVMs with LSTM for detecting anomalies in telemetry data with irregular intervals. IEEE Access 2020, 8, 106648–106659.</a:t>
            </a:r>
          </a:p>
          <a:p>
            <a:pPr marL="342900" lvl="0" indent="-342900">
              <a:buFont typeface="+mj-lt"/>
              <a:buAutoNum type="arabicParenR"/>
            </a:pPr>
            <a:endParaRPr lang="en-US" dirty="0"/>
          </a:p>
          <a:p>
            <a:pPr marL="342900" lvl="0" indent="-342900">
              <a:buFont typeface="+mj-lt"/>
              <a:buAutoNum type="arabicParenR"/>
            </a:pPr>
            <a:r>
              <a:rPr lang="en-US" dirty="0"/>
              <a:t>Wong, Y.J.; Shimizu, Y.; </a:t>
            </a:r>
            <a:r>
              <a:rPr lang="en-US" dirty="0" err="1"/>
              <a:t>Kamiya</a:t>
            </a:r>
            <a:r>
              <a:rPr lang="en-US" dirty="0"/>
              <a:t>, A.; Maneechot, L.; Bharambe, K.P.; Fong, C.S.; </a:t>
            </a:r>
            <a:r>
              <a:rPr lang="en-US" dirty="0" err="1"/>
              <a:t>Nik</a:t>
            </a:r>
            <a:r>
              <a:rPr lang="en-US" dirty="0"/>
              <a:t> </a:t>
            </a:r>
            <a:r>
              <a:rPr lang="en-US" dirty="0" err="1"/>
              <a:t>Sulaiman</a:t>
            </a:r>
            <a:r>
              <a:rPr lang="en-US" dirty="0"/>
              <a:t>, N.M. Application of artificial intelligence methods for monsoonal river classification in Selangor river basin, Malaysia. Environ. </a:t>
            </a:r>
            <a:r>
              <a:rPr lang="en-US" dirty="0" err="1"/>
              <a:t>Monit</a:t>
            </a:r>
            <a:r>
              <a:rPr lang="en-US" dirty="0"/>
              <a:t>. Assess. 2021, 193, 438.</a:t>
            </a:r>
          </a:p>
          <a:p>
            <a:pPr marL="342900" lvl="0" indent="-342900">
              <a:buFont typeface="+mj-lt"/>
              <a:buAutoNum type="arabicParenR"/>
            </a:pPr>
            <a:endParaRPr lang="en-US" dirty="0"/>
          </a:p>
          <a:p>
            <a:pPr marL="342900" indent="-342900">
              <a:buFont typeface="+mj-lt"/>
              <a:buAutoNum type="arabicParenR"/>
            </a:pPr>
            <a:r>
              <a:rPr lang="en-US" dirty="0" err="1"/>
              <a:t>Roopa</a:t>
            </a:r>
            <a:r>
              <a:rPr lang="en-US" dirty="0"/>
              <a:t>, D., </a:t>
            </a:r>
            <a:r>
              <a:rPr lang="en-US" dirty="0" err="1"/>
              <a:t>Babu</a:t>
            </a:r>
            <a:r>
              <a:rPr lang="en-US" dirty="0"/>
              <a:t>, D. V., &amp; </a:t>
            </a:r>
            <a:r>
              <a:rPr lang="en-US" dirty="0" err="1"/>
              <a:t>Suganthi</a:t>
            </a:r>
            <a:r>
              <a:rPr lang="en-US" dirty="0"/>
              <a:t>, S. (2021). Improved Cluster Head Selection for Data Aggregation in Sensor Networks. In 2021 7th International Conference on Advanced Computing and Communication Systems (ICACCS) (Vol. 1, pp. 1356-1362).</a:t>
            </a:r>
          </a:p>
          <a:p>
            <a:pPr marL="342900" indent="-342900">
              <a:buFont typeface="+mj-lt"/>
              <a:buAutoNum type="arabicParenR"/>
            </a:pPr>
            <a:endParaRPr lang="en-US" dirty="0"/>
          </a:p>
          <a:p>
            <a:pPr marL="342900" indent="-342900">
              <a:buFont typeface="+mj-lt"/>
              <a:buAutoNum type="arabicParenR"/>
            </a:pPr>
            <a:r>
              <a:rPr lang="en-US" dirty="0"/>
              <a:t> A. S. A. </a:t>
            </a:r>
            <a:r>
              <a:rPr lang="en-US" dirty="0" err="1"/>
              <a:t>Nisha</a:t>
            </a:r>
            <a:r>
              <a:rPr lang="en-US" dirty="0"/>
              <a:t>, S. </a:t>
            </a:r>
            <a:r>
              <a:rPr lang="en-US" dirty="0" err="1"/>
              <a:t>Snega</a:t>
            </a:r>
            <a:r>
              <a:rPr lang="en-US" dirty="0"/>
              <a:t>, L. </a:t>
            </a:r>
            <a:r>
              <a:rPr lang="en-US" dirty="0" err="1"/>
              <a:t>Keerthana</a:t>
            </a:r>
            <a:r>
              <a:rPr lang="en-US" dirty="0"/>
              <a:t> and S. </a:t>
            </a:r>
            <a:r>
              <a:rPr lang="en-US" dirty="0" err="1"/>
              <a:t>Sharmitha</a:t>
            </a:r>
            <a:r>
              <a:rPr lang="en-US" dirty="0"/>
              <a:t>, Comparison of Machine Learning Algorithms for Hotel Booking Cancellation in Automated Method, 2022 International Conference on Computer, Power and Communications (ICCPC), Chennai, India, 2022, pp. 413-418, </a:t>
            </a:r>
            <a:r>
              <a:rPr lang="en-US" dirty="0" err="1"/>
              <a:t>doi</a:t>
            </a:r>
            <a:r>
              <a:rPr lang="en-US" dirty="0"/>
              <a:t>: 10.1109/ICCPC55978.2022.10072135.</a:t>
            </a:r>
          </a:p>
          <a:p>
            <a:pPr marL="342900" lvl="0" indent="-342900">
              <a:buFont typeface="+mj-lt"/>
              <a:buAutoNum type="arabicParenR"/>
            </a:pPr>
            <a:endParaRPr lang="en-US" dirty="0"/>
          </a:p>
          <a:p>
            <a:pPr marL="342900" lvl="0" indent="-342900">
              <a:buFont typeface="+mj-lt"/>
              <a:buAutoNum type="arabicParenR"/>
            </a:pPr>
            <a:endParaRPr lang="en-US" dirty="0"/>
          </a:p>
          <a:p>
            <a:pPr marL="342900" lvl="0" indent="-342900">
              <a:buFont typeface="+mj-lt"/>
              <a:buAutoNum type="arabicParenR"/>
            </a:pPr>
            <a:endParaRPr lang="en-US" dirty="0"/>
          </a:p>
          <a:p>
            <a:pPr marL="342900" lvl="0" indent="-342900">
              <a:buFont typeface="+mj-lt"/>
              <a:buAutoNum type="arabicParenR"/>
            </a:pPr>
            <a:endParaRPr lang="en-US" dirty="0"/>
          </a:p>
          <a:p>
            <a:pPr lvl="0"/>
            <a:r>
              <a:rPr lang="en-US" dirty="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60d35f11e3_154_12"/>
          <p:cNvSpPr txBox="1">
            <a:spLocks noGrp="1"/>
          </p:cNvSpPr>
          <p:nvPr>
            <p:ph type="body" idx="1"/>
          </p:nvPr>
        </p:nvSpPr>
        <p:spPr>
          <a:xfrm>
            <a:off x="838200" y="823675"/>
            <a:ext cx="10515600" cy="5353200"/>
          </a:xfrm>
          <a:prstGeom prst="rect">
            <a:avLst/>
          </a:prstGeom>
        </p:spPr>
        <p:txBody>
          <a:bodyPr spcFirstLastPara="1" wrap="square" lIns="91425" tIns="45700" rIns="91425" bIns="45700" anchor="ctr" anchorCtr="0">
            <a:normAutofit/>
          </a:bodyPr>
          <a:lstStyle/>
          <a:p>
            <a:pPr marL="0" indent="0" algn="ctr">
              <a:spcBef>
                <a:spcPts val="0"/>
              </a:spcBef>
              <a:buSzPts val="1100"/>
              <a:buNone/>
            </a:pPr>
            <a:r>
              <a:rPr lang="en-US" sz="4400" b="1" dirty="0">
                <a:solidFill>
                  <a:srgbClr val="38761D"/>
                </a:solidFill>
                <a:sym typeface="Comfortaa SemiBold"/>
              </a:rPr>
              <a:t>Thank You</a:t>
            </a:r>
            <a:endParaRPr sz="4400" b="1" dirty="0">
              <a:solidFill>
                <a:srgbClr val="38761D"/>
              </a:solidFill>
              <a:sym typeface="Comforta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solidFill>
                  <a:srgbClr val="38761D"/>
                </a:solidFill>
              </a:rPr>
              <a:t>Outline</a:t>
            </a:r>
            <a:endParaRPr>
              <a:solidFill>
                <a:srgbClr val="38761D"/>
              </a:solidFill>
            </a:endParaRPr>
          </a:p>
        </p:txBody>
      </p:sp>
      <p:sp>
        <p:nvSpPr>
          <p:cNvPr id="93" name="Google Shape;93;p2"/>
          <p:cNvSpPr txBox="1">
            <a:spLocks noGrp="1"/>
          </p:cNvSpPr>
          <p:nvPr>
            <p:ph type="body" idx="1"/>
          </p:nvPr>
        </p:nvSpPr>
        <p:spPr>
          <a:xfrm>
            <a:off x="838200" y="1825625"/>
            <a:ext cx="10238509" cy="4351338"/>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just" rtl="0">
              <a:lnSpc>
                <a:spcPct val="115000"/>
              </a:lnSpc>
              <a:spcBef>
                <a:spcPts val="0"/>
              </a:spcBef>
              <a:spcAft>
                <a:spcPts val="0"/>
              </a:spcAft>
              <a:buSzPts val="1800"/>
              <a:buChar char="●"/>
            </a:pPr>
            <a:r>
              <a:rPr lang="en-US" dirty="0"/>
              <a:t>Abstract</a:t>
            </a:r>
          </a:p>
          <a:p>
            <a:pPr marL="457200" lvl="0" indent="-342900" algn="just" rtl="0">
              <a:lnSpc>
                <a:spcPct val="115000"/>
              </a:lnSpc>
              <a:spcBef>
                <a:spcPts val="0"/>
              </a:spcBef>
              <a:spcAft>
                <a:spcPts val="0"/>
              </a:spcAft>
              <a:buSzPts val="1800"/>
              <a:buChar char="●"/>
            </a:pPr>
            <a:r>
              <a:rPr lang="en-US" dirty="0"/>
              <a:t>Objectives and Scope of the project</a:t>
            </a:r>
          </a:p>
          <a:p>
            <a:pPr marL="457200" lvl="0" indent="-342900" algn="just" rtl="0">
              <a:lnSpc>
                <a:spcPct val="115000"/>
              </a:lnSpc>
              <a:spcBef>
                <a:spcPts val="0"/>
              </a:spcBef>
              <a:spcAft>
                <a:spcPts val="0"/>
              </a:spcAft>
              <a:buSzPts val="1800"/>
              <a:buChar char="●"/>
            </a:pPr>
            <a:r>
              <a:rPr lang="en-US" dirty="0"/>
              <a:t>Related work</a:t>
            </a:r>
          </a:p>
          <a:p>
            <a:pPr marL="457200" lvl="0" indent="-342900" algn="just" rtl="0">
              <a:lnSpc>
                <a:spcPct val="115000"/>
              </a:lnSpc>
              <a:spcBef>
                <a:spcPts val="0"/>
              </a:spcBef>
              <a:spcAft>
                <a:spcPts val="0"/>
              </a:spcAft>
              <a:buSzPts val="1800"/>
              <a:buChar char="●"/>
            </a:pPr>
            <a:r>
              <a:rPr lang="en-US" dirty="0"/>
              <a:t>Existing System</a:t>
            </a:r>
          </a:p>
          <a:p>
            <a:pPr marL="457200" lvl="0" indent="-342900" algn="just" rtl="0">
              <a:lnSpc>
                <a:spcPct val="115000"/>
              </a:lnSpc>
              <a:spcBef>
                <a:spcPts val="0"/>
              </a:spcBef>
              <a:spcAft>
                <a:spcPts val="0"/>
              </a:spcAft>
              <a:buSzPts val="1800"/>
              <a:buChar char="●"/>
            </a:pPr>
            <a:r>
              <a:rPr lang="en-IN" dirty="0"/>
              <a:t>Proposed System</a:t>
            </a:r>
          </a:p>
          <a:p>
            <a:pPr marL="457200" lvl="0" indent="-342900" algn="just" rtl="0">
              <a:lnSpc>
                <a:spcPct val="115000"/>
              </a:lnSpc>
              <a:spcBef>
                <a:spcPts val="0"/>
              </a:spcBef>
              <a:spcAft>
                <a:spcPts val="0"/>
              </a:spcAft>
              <a:buSzPts val="1800"/>
              <a:buChar char="●"/>
            </a:pPr>
            <a:r>
              <a:rPr lang="en-US" dirty="0"/>
              <a:t>Hardware and Software Requirements</a:t>
            </a:r>
          </a:p>
          <a:p>
            <a:pPr marL="457200" lvl="0" indent="-342900" algn="just" rtl="0">
              <a:lnSpc>
                <a:spcPct val="115000"/>
              </a:lnSpc>
              <a:spcBef>
                <a:spcPts val="0"/>
              </a:spcBef>
              <a:spcAft>
                <a:spcPts val="0"/>
              </a:spcAft>
              <a:buSzPts val="1800"/>
              <a:buChar char="●"/>
            </a:pPr>
            <a:r>
              <a:rPr lang="en-IN" dirty="0"/>
              <a:t>Methodology</a:t>
            </a:r>
          </a:p>
          <a:p>
            <a:pPr marL="457200" lvl="0" indent="-342900" algn="just" rtl="0">
              <a:lnSpc>
                <a:spcPct val="115000"/>
              </a:lnSpc>
              <a:spcBef>
                <a:spcPts val="0"/>
              </a:spcBef>
              <a:spcAft>
                <a:spcPts val="0"/>
              </a:spcAft>
              <a:buSzPts val="1800"/>
              <a:buChar char="●"/>
            </a:pPr>
            <a:r>
              <a:rPr lang="en-IN" dirty="0"/>
              <a:t>Result</a:t>
            </a:r>
          </a:p>
          <a:p>
            <a:pPr marL="457200" lvl="0" indent="-342900" algn="just" rtl="0">
              <a:lnSpc>
                <a:spcPct val="115000"/>
              </a:lnSpc>
              <a:spcBef>
                <a:spcPts val="0"/>
              </a:spcBef>
              <a:spcAft>
                <a:spcPts val="0"/>
              </a:spcAft>
              <a:buSzPts val="1800"/>
              <a:buChar char="●"/>
            </a:pPr>
            <a:r>
              <a:rPr lang="en-IN" dirty="0"/>
              <a:t>Conclusion and future work</a:t>
            </a:r>
            <a:endParaRPr dirty="0"/>
          </a:p>
          <a:p>
            <a:pPr marL="457200" lvl="0" indent="-342900" algn="just" rtl="0">
              <a:lnSpc>
                <a:spcPct val="115000"/>
              </a:lnSpc>
              <a:spcBef>
                <a:spcPts val="0"/>
              </a:spcBef>
              <a:spcAft>
                <a:spcPts val="0"/>
              </a:spcAft>
              <a:buSzPts val="1800"/>
              <a:buChar char="●"/>
            </a:pPr>
            <a:r>
              <a:rPr lang="en-US" dirty="0"/>
              <a:t>References</a:t>
            </a:r>
            <a:endParaRPr dirty="0"/>
          </a:p>
          <a:p>
            <a:pPr marL="0" lvl="0" indent="0" algn="l" rtl="0">
              <a:lnSpc>
                <a:spcPct val="90000"/>
              </a:lnSpc>
              <a:spcBef>
                <a:spcPts val="1000"/>
              </a:spcBef>
              <a:spcAft>
                <a:spcPts val="0"/>
              </a:spcAft>
              <a:buClr>
                <a:schemeClr val="dk1"/>
              </a:buClr>
              <a:buSzPts val="2800"/>
              <a:buNone/>
            </a:pPr>
            <a:endParaRPr dirty="0"/>
          </a:p>
        </p:txBody>
      </p:sp>
      <p:cxnSp>
        <p:nvCxnSpPr>
          <p:cNvPr id="94" name="Google Shape;94;p2"/>
          <p:cNvCxnSpPr>
            <a:cxnSpLocks/>
          </p:cNvCxnSpPr>
          <p:nvPr/>
        </p:nvCxnSpPr>
        <p:spPr>
          <a:xfrm flipV="1">
            <a:off x="931110" y="1454727"/>
            <a:ext cx="10218335" cy="94135"/>
          </a:xfrm>
          <a:prstGeom prst="straightConnector1">
            <a:avLst/>
          </a:prstGeom>
          <a:noFill/>
          <a:ln w="19050" cap="flat" cmpd="sng">
            <a:solidFill>
              <a:srgbClr val="38761D"/>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60d35f11e3_30_2"/>
          <p:cNvSpPr txBox="1">
            <a:spLocks noGrp="1"/>
          </p:cNvSpPr>
          <p:nvPr>
            <p:ph type="title"/>
          </p:nvPr>
        </p:nvSpPr>
        <p:spPr>
          <a:xfrm>
            <a:off x="838199"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solidFill>
                  <a:srgbClr val="38761D"/>
                </a:solidFill>
              </a:rPr>
              <a:t>Abstract</a:t>
            </a:r>
            <a:endParaRPr dirty="0"/>
          </a:p>
        </p:txBody>
      </p:sp>
      <p:cxnSp>
        <p:nvCxnSpPr>
          <p:cNvPr id="101" name="Google Shape;101;g160d35f11e3_30_2"/>
          <p:cNvCxnSpPr>
            <a:cxnSpLocks/>
          </p:cNvCxnSpPr>
          <p:nvPr/>
        </p:nvCxnSpPr>
        <p:spPr>
          <a:xfrm>
            <a:off x="838199" y="1102053"/>
            <a:ext cx="11059999" cy="0"/>
          </a:xfrm>
          <a:prstGeom prst="straightConnector1">
            <a:avLst/>
          </a:prstGeom>
          <a:noFill/>
          <a:ln w="19050" cap="flat" cmpd="sng">
            <a:solidFill>
              <a:srgbClr val="38761D"/>
            </a:solidFill>
            <a:prstDash val="solid"/>
            <a:round/>
            <a:headEnd type="none" w="med" len="med"/>
            <a:tailEnd type="none" w="med" len="med"/>
          </a:ln>
        </p:spPr>
      </p:cxnSp>
      <p:sp>
        <p:nvSpPr>
          <p:cNvPr id="4" name="TextBox 3"/>
          <p:cNvSpPr txBox="1"/>
          <p:nvPr/>
        </p:nvSpPr>
        <p:spPr>
          <a:xfrm>
            <a:off x="694100" y="1241078"/>
            <a:ext cx="11059999" cy="5616922"/>
          </a:xfrm>
          <a:prstGeom prst="rect">
            <a:avLst/>
          </a:prstGeom>
          <a:noFill/>
        </p:spPr>
        <p:txBody>
          <a:bodyPr wrap="square" rtlCol="0">
            <a:spAutoFit/>
          </a:bodyPr>
          <a:lstStyle/>
          <a:p>
            <a:pPr lvl="2" algn="just">
              <a:lnSpc>
                <a:spcPct val="150000"/>
              </a:lnSpc>
              <a:buFont typeface="Wingdings" pitchFamily="2" charset="2"/>
              <a:buChar char="q"/>
            </a:pPr>
            <a:r>
              <a:rPr lang="en-US" sz="1800" dirty="0">
                <a:latin typeface="Times New Roman" pitchFamily="18" charset="0"/>
                <a:cs typeface="Times New Roman" pitchFamily="18" charset="0"/>
              </a:rPr>
              <a:t>  Integration of IoT sensor network and machine learning techniques for real-time water quality monitoring. IoT sensors placed strategically in water bodies gather multiple parameter data continuously. Machine learning algorithms on cloud infrastructure process data to detect abnormalities and forecast changes</a:t>
            </a:r>
            <a:r>
              <a:rPr lang="en-US" sz="1800" dirty="0"/>
              <a:t>.</a:t>
            </a:r>
          </a:p>
          <a:p>
            <a:pPr>
              <a:lnSpc>
                <a:spcPct val="150000"/>
              </a:lnSpc>
              <a:buFont typeface="Wingdings" pitchFamily="2" charset="2"/>
              <a:buChar char="q"/>
            </a:pPr>
            <a:endParaRPr lang="en-US" sz="1800" dirty="0"/>
          </a:p>
          <a:p>
            <a:pPr algn="just">
              <a:lnSpc>
                <a:spcPct val="150000"/>
              </a:lnSpc>
              <a:buFont typeface="Wingdings" pitchFamily="2" charset="2"/>
              <a:buChar char="q"/>
            </a:pPr>
            <a:r>
              <a:rPr lang="en-US" sz="1800" dirty="0">
                <a:latin typeface="Times New Roman" pitchFamily="18" charset="0"/>
                <a:cs typeface="Times New Roman" pitchFamily="18" charset="0"/>
              </a:rPr>
              <a:t>  Predictive analytics enable proactive decision-making in response to water quality variations. ML models trained on historical data detect trends and deviations from the norm. System design ensures flexibility, scalability, and applicability in environmental protection and water resource management.</a:t>
            </a:r>
          </a:p>
          <a:p>
            <a:pPr>
              <a:lnSpc>
                <a:spcPct val="150000"/>
              </a:lnSpc>
              <a:buFont typeface="Wingdings" pitchFamily="2" charset="2"/>
              <a:buChar char="q"/>
            </a:pPr>
            <a:endParaRPr lang="en-US" sz="1800" dirty="0">
              <a:latin typeface="Times New Roman" pitchFamily="18" charset="0"/>
              <a:cs typeface="Times New Roman" pitchFamily="18" charset="0"/>
            </a:endParaRPr>
          </a:p>
          <a:p>
            <a:pPr algn="just">
              <a:lnSpc>
                <a:spcPct val="150000"/>
              </a:lnSpc>
              <a:buFont typeface="Wingdings" pitchFamily="2" charset="2"/>
              <a:buChar char="q"/>
            </a:pPr>
            <a:r>
              <a:rPr lang="en-US" sz="1800" dirty="0">
                <a:latin typeface="Times New Roman" pitchFamily="18" charset="0"/>
                <a:cs typeface="Times New Roman" pitchFamily="18" charset="0"/>
              </a:rPr>
              <a:t>  Synergy of IoT, cloud computing, and ML enhances monitoring, offering current and actionable insights. Methodology outlined for IoT sensor network deployment, cloud data processing, and ML implementation. Approach aims to provide dynamic, comprehensive assessments of water quality, addressing growing concerns.</a:t>
            </a:r>
          </a:p>
          <a:p>
            <a:pPr>
              <a:lnSpc>
                <a:spcPct val="150000"/>
              </a:lnSpc>
            </a:pPr>
            <a:endParaRPr lang="en-US" sz="1800" dirty="0">
              <a:latin typeface="Times New Roman" pitchFamily="18" charset="0"/>
              <a:cs typeface="Times New Roman" pitchFamily="18" charset="0"/>
            </a:endParaRPr>
          </a:p>
          <a:p>
            <a:pPr>
              <a:lnSpc>
                <a:spcPct val="150000"/>
              </a:lnSpc>
            </a:pP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98B24-BEFE-EC6C-B51B-0221583646EF}"/>
              </a:ext>
            </a:extLst>
          </p:cNvPr>
          <p:cNvSpPr>
            <a:spLocks noGrp="1"/>
          </p:cNvSpPr>
          <p:nvPr>
            <p:ph type="title"/>
          </p:nvPr>
        </p:nvSpPr>
        <p:spPr>
          <a:xfrm>
            <a:off x="759143" y="0"/>
            <a:ext cx="10515600" cy="1325563"/>
          </a:xfrm>
        </p:spPr>
        <p:txBody>
          <a:bodyPr/>
          <a:lstStyle/>
          <a:p>
            <a:r>
              <a:rPr lang="en-IN" b="1" dirty="0">
                <a:solidFill>
                  <a:srgbClr val="38761D"/>
                </a:solidFill>
              </a:rPr>
              <a:t>Objectives of the Project</a:t>
            </a:r>
          </a:p>
        </p:txBody>
      </p:sp>
      <p:cxnSp>
        <p:nvCxnSpPr>
          <p:cNvPr id="4" name="Google Shape;101;g160d35f11e3_30_2">
            <a:extLst>
              <a:ext uri="{FF2B5EF4-FFF2-40B4-BE49-F238E27FC236}">
                <a16:creationId xmlns="" xmlns:a16="http://schemas.microsoft.com/office/drawing/2014/main" id="{5A4ED069-A7BA-AEB4-BDE2-A0DB411FF564}"/>
              </a:ext>
            </a:extLst>
          </p:cNvPr>
          <p:cNvCxnSpPr>
            <a:cxnSpLocks/>
          </p:cNvCxnSpPr>
          <p:nvPr/>
        </p:nvCxnSpPr>
        <p:spPr>
          <a:xfrm>
            <a:off x="214744" y="1403389"/>
            <a:ext cx="11059999" cy="0"/>
          </a:xfrm>
          <a:prstGeom prst="straightConnector1">
            <a:avLst/>
          </a:prstGeom>
          <a:noFill/>
          <a:ln w="19050" cap="flat" cmpd="sng">
            <a:solidFill>
              <a:srgbClr val="38761D"/>
            </a:solidFill>
            <a:prstDash val="solid"/>
            <a:round/>
            <a:headEnd type="none" w="med" len="med"/>
            <a:tailEnd type="none" w="med" len="med"/>
          </a:ln>
        </p:spPr>
      </p:cxnSp>
      <p:sp>
        <p:nvSpPr>
          <p:cNvPr id="5" name="TextBox 4"/>
          <p:cNvSpPr txBox="1"/>
          <p:nvPr/>
        </p:nvSpPr>
        <p:spPr>
          <a:xfrm>
            <a:off x="2305455" y="2976664"/>
            <a:ext cx="184731" cy="307777"/>
          </a:xfrm>
          <a:prstGeom prst="rect">
            <a:avLst/>
          </a:prstGeom>
          <a:noFill/>
        </p:spPr>
        <p:txBody>
          <a:bodyPr wrap="none" rtlCol="0">
            <a:spAutoFit/>
          </a:bodyPr>
          <a:lstStyle/>
          <a:p>
            <a:endParaRPr lang="en-US" dirty="0"/>
          </a:p>
        </p:txBody>
      </p:sp>
      <p:sp>
        <p:nvSpPr>
          <p:cNvPr id="6" name="TextBox 5"/>
          <p:cNvSpPr txBox="1"/>
          <p:nvPr/>
        </p:nvSpPr>
        <p:spPr>
          <a:xfrm>
            <a:off x="729574" y="1750979"/>
            <a:ext cx="10735595" cy="4613058"/>
          </a:xfrm>
          <a:prstGeom prst="rect">
            <a:avLst/>
          </a:prstGeom>
          <a:noFill/>
        </p:spPr>
        <p:txBody>
          <a:bodyPr wrap="square" rtlCol="0">
            <a:spAutoFit/>
          </a:bodyPr>
          <a:lstStyle/>
          <a:p>
            <a:pPr>
              <a:lnSpc>
                <a:spcPct val="150000"/>
              </a:lnSpc>
              <a:buFont typeface="Wingdings" pitchFamily="2" charset="2"/>
              <a:buChar char="Ø"/>
            </a:pPr>
            <a:r>
              <a:rPr lang="en-US" sz="1800" dirty="0">
                <a:latin typeface="Times New Roman" pitchFamily="18" charset="0"/>
                <a:cs typeface="Times New Roman" pitchFamily="18" charset="0"/>
              </a:rPr>
              <a:t>To design and implement an IoT sensor network strategically placed within water bodies and distribution networks to enable comprehensive and real-time data collection.</a:t>
            </a:r>
          </a:p>
          <a:p>
            <a:pPr>
              <a:lnSpc>
                <a:spcPct val="150000"/>
              </a:lnSpc>
              <a:buFont typeface="Wingdings" pitchFamily="2" charset="2"/>
              <a:buChar char="Ø"/>
            </a:pPr>
            <a:endParaRPr lang="en-US" sz="1800" dirty="0">
              <a:latin typeface="Times New Roman" pitchFamily="18" charset="0"/>
              <a:cs typeface="Times New Roman" pitchFamily="18" charset="0"/>
            </a:endParaRPr>
          </a:p>
          <a:p>
            <a:pPr>
              <a:lnSpc>
                <a:spcPct val="150000"/>
              </a:lnSpc>
              <a:buFont typeface="Wingdings" pitchFamily="2" charset="2"/>
              <a:buChar char="Ø"/>
            </a:pPr>
            <a:r>
              <a:rPr lang="en-US" sz="1800" dirty="0">
                <a:latin typeface="Times New Roman" pitchFamily="18" charset="0"/>
                <a:cs typeface="Times New Roman" pitchFamily="18" charset="0"/>
              </a:rPr>
              <a:t>To implement modern machine learning algorithms to process and analyze water quality data, aiming to identify abnormalities, detect trends, and predict changes in water parameters.</a:t>
            </a:r>
          </a:p>
          <a:p>
            <a:pPr>
              <a:lnSpc>
                <a:spcPct val="150000"/>
              </a:lnSpc>
              <a:buFont typeface="Wingdings" pitchFamily="2" charset="2"/>
              <a:buChar char="Ø"/>
            </a:pPr>
            <a:endParaRPr lang="en-US" sz="1800" dirty="0">
              <a:latin typeface="Times New Roman" pitchFamily="18" charset="0"/>
              <a:cs typeface="Times New Roman" pitchFamily="18" charset="0"/>
            </a:endParaRPr>
          </a:p>
          <a:p>
            <a:pPr>
              <a:lnSpc>
                <a:spcPct val="150000"/>
              </a:lnSpc>
              <a:buFont typeface="Wingdings" pitchFamily="2" charset="2"/>
              <a:buChar char="Ø"/>
            </a:pPr>
            <a:r>
              <a:rPr lang="en-US" sz="1800" dirty="0">
                <a:latin typeface="Times New Roman" pitchFamily="18" charset="0"/>
                <a:cs typeface="Times New Roman" pitchFamily="18" charset="0"/>
              </a:rPr>
              <a:t>To establish a system that provides continuous, dynamic monitoring of  key parameters such as pH, turbidity, temperature, and dissolved oxygen, allowing for immediate responses to changes in water quality.</a:t>
            </a:r>
          </a:p>
          <a:p>
            <a:pPr>
              <a:lnSpc>
                <a:spcPct val="150000"/>
              </a:lnSpc>
              <a:buFont typeface="Wingdings" pitchFamily="2" charset="2"/>
              <a:buChar char="Ø"/>
            </a:pPr>
            <a:endParaRPr lang="en-US" sz="1800" dirty="0">
              <a:latin typeface="Times New Roman" pitchFamily="18" charset="0"/>
              <a:cs typeface="Times New Roman" pitchFamily="18" charset="0"/>
            </a:endParaRPr>
          </a:p>
          <a:p>
            <a:pPr>
              <a:lnSpc>
                <a:spcPct val="150000"/>
              </a:lnSpc>
              <a:buFont typeface="Wingdings" pitchFamily="2" charset="2"/>
              <a:buChar char="Ø"/>
            </a:pPr>
            <a:r>
              <a:rPr lang="en-US" sz="1800" dirty="0">
                <a:latin typeface="Times New Roman" pitchFamily="18" charset="0"/>
                <a:cs typeface="Times New Roman" pitchFamily="18" charset="0"/>
              </a:rPr>
              <a:t>To evaluate the scalability of the IoT sensor network and machine learning algorithms, addressing the potential for expansion to larger networks or different geographical areas.</a:t>
            </a:r>
          </a:p>
        </p:txBody>
      </p:sp>
    </p:spTree>
    <p:extLst>
      <p:ext uri="{BB962C8B-B14F-4D97-AF65-F5344CB8AC3E}">
        <p14:creationId xmlns="" xmlns:p14="http://schemas.microsoft.com/office/powerpoint/2010/main" val="144533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98B24-BEFE-EC6C-B51B-0221583646EF}"/>
              </a:ext>
            </a:extLst>
          </p:cNvPr>
          <p:cNvSpPr>
            <a:spLocks noGrp="1"/>
          </p:cNvSpPr>
          <p:nvPr>
            <p:ph type="title"/>
          </p:nvPr>
        </p:nvSpPr>
        <p:spPr>
          <a:xfrm>
            <a:off x="759143" y="0"/>
            <a:ext cx="10515600" cy="1325563"/>
          </a:xfrm>
        </p:spPr>
        <p:txBody>
          <a:bodyPr/>
          <a:lstStyle/>
          <a:p>
            <a:r>
              <a:rPr lang="en-IN" b="1" dirty="0">
                <a:solidFill>
                  <a:srgbClr val="38761D"/>
                </a:solidFill>
              </a:rPr>
              <a:t>Scope of the Project</a:t>
            </a:r>
          </a:p>
        </p:txBody>
      </p:sp>
      <p:cxnSp>
        <p:nvCxnSpPr>
          <p:cNvPr id="4" name="Google Shape;101;g160d35f11e3_30_2">
            <a:extLst>
              <a:ext uri="{FF2B5EF4-FFF2-40B4-BE49-F238E27FC236}">
                <a16:creationId xmlns="" xmlns:a16="http://schemas.microsoft.com/office/drawing/2014/main" id="{5A4ED069-A7BA-AEB4-BDE2-A0DB411FF564}"/>
              </a:ext>
            </a:extLst>
          </p:cNvPr>
          <p:cNvCxnSpPr>
            <a:cxnSpLocks/>
          </p:cNvCxnSpPr>
          <p:nvPr/>
        </p:nvCxnSpPr>
        <p:spPr>
          <a:xfrm>
            <a:off x="214744" y="1403389"/>
            <a:ext cx="11059999" cy="0"/>
          </a:xfrm>
          <a:prstGeom prst="straightConnector1">
            <a:avLst/>
          </a:prstGeom>
          <a:noFill/>
          <a:ln w="19050" cap="flat" cmpd="sng">
            <a:solidFill>
              <a:srgbClr val="38761D"/>
            </a:solidFill>
            <a:prstDash val="solid"/>
            <a:round/>
            <a:headEnd type="none" w="med" len="med"/>
            <a:tailEnd type="none" w="med" len="med"/>
          </a:ln>
        </p:spPr>
      </p:cxnSp>
      <p:sp>
        <p:nvSpPr>
          <p:cNvPr id="5" name="TextBox 4"/>
          <p:cNvSpPr txBox="1"/>
          <p:nvPr/>
        </p:nvSpPr>
        <p:spPr>
          <a:xfrm>
            <a:off x="2305455" y="2976664"/>
            <a:ext cx="184731" cy="307777"/>
          </a:xfrm>
          <a:prstGeom prst="rect">
            <a:avLst/>
          </a:prstGeom>
          <a:noFill/>
        </p:spPr>
        <p:txBody>
          <a:bodyPr wrap="none" rtlCol="0">
            <a:spAutoFit/>
          </a:bodyPr>
          <a:lstStyle/>
          <a:p>
            <a:endParaRPr lang="en-US" dirty="0"/>
          </a:p>
        </p:txBody>
      </p:sp>
      <p:sp>
        <p:nvSpPr>
          <p:cNvPr id="6" name="TextBox 5"/>
          <p:cNvSpPr txBox="1"/>
          <p:nvPr/>
        </p:nvSpPr>
        <p:spPr>
          <a:xfrm>
            <a:off x="486943" y="1579952"/>
            <a:ext cx="11059999" cy="4708981"/>
          </a:xfrm>
          <a:prstGeom prst="rect">
            <a:avLst/>
          </a:prstGeom>
          <a:noFill/>
        </p:spPr>
        <p:txBody>
          <a:bodyPr wrap="square" rtlCol="0">
            <a:spAutoFit/>
          </a:bodyPr>
          <a:lstStyle/>
          <a:p>
            <a:pPr algn="just">
              <a:lnSpc>
                <a:spcPct val="150000"/>
              </a:lnSpc>
              <a:buFont typeface="Wingdings" pitchFamily="2" charset="2"/>
              <a:buChar char="q"/>
            </a:pPr>
            <a:r>
              <a:rPr lang="en-US" sz="1800" dirty="0">
                <a:latin typeface="Times New Roman" pitchFamily="18" charset="0"/>
                <a:cs typeface="Times New Roman" pitchFamily="18" charset="0"/>
              </a:rPr>
              <a:t>  </a:t>
            </a:r>
            <a:r>
              <a:rPr lang="en-US" sz="2000" dirty="0">
                <a:latin typeface="Times New Roman" pitchFamily="18" charset="0"/>
                <a:cs typeface="Times New Roman" pitchFamily="18" charset="0"/>
              </a:rPr>
              <a:t>This study pioneers a transformative approach to water quality monitoring, merging IoT sensor networks with machine learning. It strategically deploys sensors in water bodies, leveraging cloud-based processing for real-time assessment. Key parameters </a:t>
            </a:r>
            <a:r>
              <a:rPr lang="en-US" sz="2000" dirty="0" smtClean="0">
                <a:latin typeface="Times New Roman" pitchFamily="18" charset="0"/>
                <a:cs typeface="Times New Roman" pitchFamily="18" charset="0"/>
              </a:rPr>
              <a:t>like </a:t>
            </a:r>
            <a:r>
              <a:rPr lang="en-US" sz="2000" dirty="0">
                <a:latin typeface="Times New Roman" pitchFamily="18" charset="0"/>
                <a:cs typeface="Times New Roman" pitchFamily="18" charset="0"/>
              </a:rPr>
              <a:t>turbidity, temperature, and </a:t>
            </a:r>
            <a:r>
              <a:rPr lang="en-US" sz="2000" dirty="0" smtClean="0">
                <a:latin typeface="Times New Roman" pitchFamily="18" charset="0"/>
                <a:cs typeface="Times New Roman" pitchFamily="18" charset="0"/>
              </a:rPr>
              <a:t>electrical conductivity are </a:t>
            </a:r>
            <a:r>
              <a:rPr lang="en-US" sz="2000" dirty="0">
                <a:latin typeface="Times New Roman" pitchFamily="18" charset="0"/>
                <a:cs typeface="Times New Roman" pitchFamily="18" charset="0"/>
              </a:rPr>
              <a:t>continuously monitored for dynamic insights..</a:t>
            </a:r>
          </a:p>
          <a:p>
            <a:pPr>
              <a:lnSpc>
                <a:spcPct val="150000"/>
              </a:lnSpc>
              <a:buFont typeface="Wingdings" pitchFamily="2" charset="2"/>
              <a:buChar char="q"/>
            </a:pPr>
            <a:endParaRPr lang="en-US" sz="2000" dirty="0">
              <a:latin typeface="Times New Roman" pitchFamily="18" charset="0"/>
              <a:cs typeface="Times New Roman" pitchFamily="18" charset="0"/>
            </a:endParaRPr>
          </a:p>
          <a:p>
            <a:pPr algn="just">
              <a:lnSpc>
                <a:spcPct val="150000"/>
              </a:lnSpc>
              <a:buFont typeface="Wingdings" pitchFamily="2" charset="2"/>
              <a:buChar char="q"/>
            </a:pPr>
            <a:r>
              <a:rPr lang="en-US" sz="2000" dirty="0">
                <a:latin typeface="Times New Roman" pitchFamily="18" charset="0"/>
                <a:cs typeface="Times New Roman" pitchFamily="18" charset="0"/>
              </a:rPr>
              <a:t>  The study also delves into training ML models with historical data to detect trends and anomalies. It evaluates the system's adaptability and scalability across diverse environmental conditions. </a:t>
            </a:r>
          </a:p>
          <a:p>
            <a:pPr algn="just">
              <a:lnSpc>
                <a:spcPct val="150000"/>
              </a:lnSpc>
              <a:buFont typeface="Wingdings" pitchFamily="2" charset="2"/>
              <a:buChar char="q"/>
            </a:pPr>
            <a:endParaRPr lang="en-US" sz="2000" dirty="0">
              <a:latin typeface="Times New Roman" pitchFamily="18" charset="0"/>
              <a:cs typeface="Times New Roman" pitchFamily="18" charset="0"/>
            </a:endParaRPr>
          </a:p>
          <a:p>
            <a:pPr algn="just">
              <a:lnSpc>
                <a:spcPct val="150000"/>
              </a:lnSpc>
              <a:buFont typeface="Wingdings" pitchFamily="2" charset="2"/>
              <a:buChar char="q"/>
            </a:pPr>
            <a:r>
              <a:rPr lang="en-US" sz="2000" dirty="0">
                <a:latin typeface="Times New Roman" pitchFamily="18" charset="0"/>
                <a:cs typeface="Times New Roman" pitchFamily="18" charset="0"/>
              </a:rPr>
              <a:t>Furthermore, it explores practical applications in environmental protection and water resource management.</a:t>
            </a:r>
          </a:p>
        </p:txBody>
      </p:sp>
    </p:spTree>
    <p:extLst>
      <p:ext uri="{BB962C8B-B14F-4D97-AF65-F5344CB8AC3E}">
        <p14:creationId xmlns="" xmlns:p14="http://schemas.microsoft.com/office/powerpoint/2010/main" val="144533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53D459-A407-F1CB-7419-D0232D38D9F3}"/>
              </a:ext>
            </a:extLst>
          </p:cNvPr>
          <p:cNvSpPr>
            <a:spLocks noGrp="1"/>
          </p:cNvSpPr>
          <p:nvPr>
            <p:ph type="title"/>
          </p:nvPr>
        </p:nvSpPr>
        <p:spPr/>
        <p:txBody>
          <a:bodyPr>
            <a:normAutofit/>
          </a:bodyPr>
          <a:lstStyle/>
          <a:p>
            <a:r>
              <a:rPr lang="en-IN" sz="5400" b="1" dirty="0">
                <a:solidFill>
                  <a:schemeClr val="accent6">
                    <a:lumMod val="75000"/>
                  </a:schemeClr>
                </a:solidFill>
              </a:rPr>
              <a:t>Related work</a:t>
            </a:r>
          </a:p>
        </p:txBody>
      </p:sp>
      <p:sp>
        <p:nvSpPr>
          <p:cNvPr id="3" name="Text Placeholder 2">
            <a:extLst>
              <a:ext uri="{FF2B5EF4-FFF2-40B4-BE49-F238E27FC236}">
                <a16:creationId xmlns="" xmlns:a16="http://schemas.microsoft.com/office/drawing/2014/main" id="{1953A4A2-1263-7B79-5B13-06F860345EFC}"/>
              </a:ext>
            </a:extLst>
          </p:cNvPr>
          <p:cNvSpPr>
            <a:spLocks noGrp="1"/>
          </p:cNvSpPr>
          <p:nvPr>
            <p:ph type="body" idx="1"/>
          </p:nvPr>
        </p:nvSpPr>
        <p:spPr>
          <a:xfrm>
            <a:off x="838200" y="1403390"/>
            <a:ext cx="10515600" cy="5294590"/>
          </a:xfrm>
        </p:spPr>
        <p:txBody>
          <a:bodyPr>
            <a:normAutofit/>
          </a:bodyPr>
          <a:lstStyle/>
          <a:p>
            <a:pPr algn="just"/>
            <a:r>
              <a:rPr lang="en-US" sz="2000" dirty="0">
                <a:solidFill>
                  <a:srgbClr val="1F1F1F"/>
                </a:solidFill>
                <a:effectLst/>
                <a:latin typeface="Times New Roman" panose="02020603050405020304" pitchFamily="18" charset="0"/>
                <a:ea typeface="Arial" panose="020B0604020202020204" pitchFamily="34" charset="0"/>
              </a:rPr>
              <a:t>Liu, Y. et.al (2023), </a:t>
            </a:r>
            <a:r>
              <a:rPr lang="en-US" sz="2000" dirty="0">
                <a:effectLst/>
                <a:latin typeface="Times New Roman" panose="02020603050405020304" pitchFamily="18" charset="0"/>
                <a:ea typeface="SimSun" panose="02010600030101010101" pitchFamily="2" charset="-122"/>
              </a:rPr>
              <a:t>The combination of machine learning (ML) techniques and Internet of Things (IoT) sensor networks has been the subject of several studies aimed at improving water monitoring systems and changing the prediction, assessment, and management of water quality.  Support vector machines and clustering algorithms, in particular, are machine learning models that were used to find leaks, detect anomalies, and optimize distribution networks. </a:t>
            </a:r>
          </a:p>
          <a:p>
            <a:pPr algn="just"/>
            <a:r>
              <a:rPr lang="en-US" sz="2000" dirty="0">
                <a:solidFill>
                  <a:srgbClr val="1F1F1F"/>
                </a:solidFill>
                <a:effectLst/>
                <a:latin typeface="Times New Roman" panose="02020603050405020304" pitchFamily="18" charset="0"/>
                <a:ea typeface="Arial" panose="020B0604020202020204" pitchFamily="34" charset="0"/>
              </a:rPr>
              <a:t>Wong, Y.J et.al (2023), </a:t>
            </a:r>
            <a:r>
              <a:rPr lang="en-US" sz="2000" dirty="0">
                <a:effectLst/>
                <a:latin typeface="Times New Roman" panose="02020603050405020304" pitchFamily="18" charset="0"/>
                <a:ea typeface="SimSun" panose="02010600030101010101" pitchFamily="2" charset="-122"/>
              </a:rPr>
              <a:t>The combined findings of these researches highlight the potential benefits of integrating ML approaches with IoT sensor networks in water monitoring systems. They show how proactive decision-making for water quality management may be aided by early anomaly detection, resource allocation optimization, and real-time data collecting via IoT sensors and machine learning models .</a:t>
            </a:r>
          </a:p>
          <a:p>
            <a:pPr algn="just"/>
            <a:r>
              <a:rPr lang="en-US" sz="2000" dirty="0">
                <a:solidFill>
                  <a:srgbClr val="1F1F1F"/>
                </a:solidFill>
                <a:effectLst/>
                <a:latin typeface="Times New Roman" panose="02020603050405020304" pitchFamily="18" charset="0"/>
                <a:ea typeface="Arial" panose="020B0604020202020204" pitchFamily="34" charset="0"/>
              </a:rPr>
              <a:t>R.M. Asha et.al  (2022), </a:t>
            </a:r>
            <a:r>
              <a:rPr lang="en-US" sz="2000" dirty="0">
                <a:effectLst/>
                <a:latin typeface="Times New Roman" panose="02020603050405020304" pitchFamily="18" charset="0"/>
                <a:ea typeface="SimSun" panose="02010600030101010101" pitchFamily="2" charset="-122"/>
              </a:rPr>
              <a:t>The Internet of Things (IoT)-based Think-Speak application will use the collected data to send the data to the cloud in order to monitor the water quality under test. Future instructions could include expanding the study to analyze additional factors including electrical conductivity, dissolved oxygen in the water, free residual chlorine, and nitrates to assist in continuous water quality monitoring based on four parameters: pH, temperature, turbidity, and electric conductivity. The Arduino Uno is connected to four separate sensors to sense the quality </a:t>
            </a:r>
            <a:r>
              <a:rPr lang="en-US" sz="2000" dirty="0" smtClean="0">
                <a:effectLst/>
                <a:latin typeface="Times New Roman" panose="02020603050405020304" pitchFamily="18" charset="0"/>
                <a:ea typeface="SimSun" panose="02010600030101010101" pitchFamily="2" charset="-122"/>
              </a:rPr>
              <a:t>metrics.</a:t>
            </a:r>
            <a:endParaRPr lang="en-IN" sz="3200" dirty="0"/>
          </a:p>
        </p:txBody>
      </p:sp>
      <p:cxnSp>
        <p:nvCxnSpPr>
          <p:cNvPr id="4" name="Google Shape;101;g160d35f11e3_30_2">
            <a:extLst>
              <a:ext uri="{FF2B5EF4-FFF2-40B4-BE49-F238E27FC236}">
                <a16:creationId xmlns="" xmlns:a16="http://schemas.microsoft.com/office/drawing/2014/main" id="{F4EACF57-FB71-7FF7-98BC-38B1C0CCDFFA}"/>
              </a:ext>
            </a:extLst>
          </p:cNvPr>
          <p:cNvCxnSpPr>
            <a:cxnSpLocks/>
          </p:cNvCxnSpPr>
          <p:nvPr/>
        </p:nvCxnSpPr>
        <p:spPr>
          <a:xfrm>
            <a:off x="214744" y="1403389"/>
            <a:ext cx="11059999" cy="0"/>
          </a:xfrm>
          <a:prstGeom prst="straightConnector1">
            <a:avLst/>
          </a:prstGeom>
          <a:noFill/>
          <a:ln w="19050" cap="flat" cmpd="sng">
            <a:solidFill>
              <a:srgbClr val="38761D"/>
            </a:solidFill>
            <a:prstDash val="solid"/>
            <a:round/>
            <a:headEnd type="none" w="med" len="med"/>
            <a:tailEnd type="none" w="med" len="med"/>
          </a:ln>
        </p:spPr>
      </p:cxnSp>
    </p:spTree>
    <p:extLst>
      <p:ext uri="{BB962C8B-B14F-4D97-AF65-F5344CB8AC3E}">
        <p14:creationId xmlns="" xmlns:p14="http://schemas.microsoft.com/office/powerpoint/2010/main" val="4208219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488815"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Existing System</a:t>
            </a:r>
            <a:endParaRPr b="1" dirty="0">
              <a:solidFill>
                <a:srgbClr val="38761D"/>
              </a:solidFill>
            </a:endParaRPr>
          </a:p>
        </p:txBody>
      </p:sp>
      <p:cxnSp>
        <p:nvCxnSpPr>
          <p:cNvPr id="108" name="Google Shape;108;g160d35f11e3_30_8"/>
          <p:cNvCxnSpPr>
            <a:cxnSpLocks/>
          </p:cNvCxnSpPr>
          <p:nvPr/>
        </p:nvCxnSpPr>
        <p:spPr>
          <a:xfrm flipV="1">
            <a:off x="440020" y="103285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4" name="TextBox 3"/>
          <p:cNvSpPr txBox="1"/>
          <p:nvPr/>
        </p:nvSpPr>
        <p:spPr>
          <a:xfrm>
            <a:off x="639593" y="1254556"/>
            <a:ext cx="10904707" cy="5576976"/>
          </a:xfrm>
          <a:prstGeom prst="rect">
            <a:avLst/>
          </a:prstGeom>
          <a:noFill/>
        </p:spPr>
        <p:txBody>
          <a:bodyPr wrap="square" rtlCol="0">
            <a:spAutoFit/>
          </a:bodyPr>
          <a:lstStyle/>
          <a:p>
            <a:pPr algn="just">
              <a:lnSpc>
                <a:spcPct val="150000"/>
              </a:lnSpc>
              <a:buFont typeface="Wingdings" pitchFamily="2" charset="2"/>
              <a:buChar char="q"/>
            </a:pPr>
            <a:r>
              <a:rPr lang="en-US" sz="2000" b="1" dirty="0">
                <a:latin typeface="Times New Roman" pitchFamily="18" charset="0"/>
                <a:cs typeface="Times New Roman" pitchFamily="18" charset="0"/>
              </a:rPr>
              <a:t>  Integrating CNN for Real-Time Water Quality Monitoring : </a:t>
            </a:r>
            <a:r>
              <a:rPr lang="en-US" sz="2000" dirty="0">
                <a:latin typeface="Times New Roman" pitchFamily="18" charset="0"/>
                <a:cs typeface="Times New Roman" pitchFamily="18" charset="0"/>
              </a:rPr>
              <a:t>The IoT sensor network consists of low-cost, low-power sensors deployed at various locations within the water distribution network. These sensors transmit data wirelessly to a central processing unit, where the raw data is preprocessed and fed into the CNN model. The CNN architecture is designed to extract spatial and temporal features from sensor data, enabling the detection of anomalies and changes in water quality.</a:t>
            </a:r>
          </a:p>
          <a:p>
            <a:pPr>
              <a:lnSpc>
                <a:spcPct val="150000"/>
              </a:lnSpc>
            </a:pPr>
            <a:endParaRPr lang="en-US" sz="2000" dirty="0">
              <a:latin typeface="Times New Roman" pitchFamily="18" charset="0"/>
              <a:cs typeface="Times New Roman" pitchFamily="18" charset="0"/>
            </a:endParaRPr>
          </a:p>
          <a:p>
            <a:pPr algn="just">
              <a:lnSpc>
                <a:spcPct val="150000"/>
              </a:lnSpc>
              <a:buFont typeface="Wingdings" pitchFamily="2" charset="2"/>
              <a:buChar char="q"/>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Ensemble Learning Approach for Dynamic Water Quality Assessment: </a:t>
            </a:r>
            <a:r>
              <a:rPr lang="en-US" sz="2000" dirty="0">
                <a:latin typeface="Times New Roman" pitchFamily="18" charset="0"/>
                <a:cs typeface="Times New Roman" pitchFamily="18" charset="0"/>
              </a:rPr>
              <a:t>The system integrates data from a network of IoT sensors deployed across various water bodies and distribution networks. These sensors collect high-resolution data at regular intervals. The server hosts an ensemble of machine learning models, including Random Forests, Support Vector Machines, and Neural Networks, each trained to analyze specific aspects of water quality.</a:t>
            </a:r>
          </a:p>
          <a:p>
            <a:pPr>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5095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C0998F-8368-AB12-F588-BE280BFF4994}"/>
              </a:ext>
            </a:extLst>
          </p:cNvPr>
          <p:cNvSpPr>
            <a:spLocks noGrp="1"/>
          </p:cNvSpPr>
          <p:nvPr>
            <p:ph type="title"/>
          </p:nvPr>
        </p:nvSpPr>
        <p:spPr>
          <a:xfrm>
            <a:off x="594880" y="1"/>
            <a:ext cx="10515600" cy="779318"/>
          </a:xfrm>
        </p:spPr>
        <p:txBody>
          <a:bodyPr/>
          <a:lstStyle/>
          <a:p>
            <a:r>
              <a:rPr lang="en-IN" b="1" dirty="0">
                <a:solidFill>
                  <a:schemeClr val="accent6">
                    <a:lumMod val="50000"/>
                  </a:schemeClr>
                </a:solidFill>
              </a:rPr>
              <a:t>Proposed System</a:t>
            </a:r>
          </a:p>
        </p:txBody>
      </p:sp>
      <p:cxnSp>
        <p:nvCxnSpPr>
          <p:cNvPr id="3" name="Google Shape;108;g160d35f11e3_30_8">
            <a:extLst>
              <a:ext uri="{FF2B5EF4-FFF2-40B4-BE49-F238E27FC236}">
                <a16:creationId xmlns="" xmlns:a16="http://schemas.microsoft.com/office/drawing/2014/main" id="{A6C66AFE-0E4D-0F7A-44F0-538ADD547576}"/>
              </a:ext>
            </a:extLst>
          </p:cNvPr>
          <p:cNvCxnSpPr>
            <a:cxnSpLocks/>
          </p:cNvCxnSpPr>
          <p:nvPr/>
        </p:nvCxnSpPr>
        <p:spPr>
          <a:xfrm flipV="1">
            <a:off x="245310" y="779319"/>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4" name="TextBox 3"/>
          <p:cNvSpPr txBox="1"/>
          <p:nvPr/>
        </p:nvSpPr>
        <p:spPr>
          <a:xfrm>
            <a:off x="243191" y="1001948"/>
            <a:ext cx="11064625" cy="6921382"/>
          </a:xfrm>
          <a:prstGeom prst="rect">
            <a:avLst/>
          </a:prstGeom>
          <a:noFill/>
        </p:spPr>
        <p:txBody>
          <a:bodyPr wrap="square" rtlCol="0">
            <a:spAutoFit/>
          </a:bodyPr>
          <a:lstStyle/>
          <a:p>
            <a:pPr algn="just">
              <a:lnSpc>
                <a:spcPct val="150000"/>
              </a:lnSpc>
              <a:buFont typeface="Wingdings" pitchFamily="2" charset="2"/>
              <a:buChar char="q"/>
            </a:pPr>
            <a:r>
              <a:rPr lang="en-US" sz="1800" dirty="0">
                <a:latin typeface="Times New Roman" pitchFamily="18" charset="0"/>
                <a:cs typeface="Times New Roman" pitchFamily="18" charset="0"/>
              </a:rPr>
              <a:t>  </a:t>
            </a:r>
            <a:r>
              <a:rPr lang="en-US" sz="2000" dirty="0">
                <a:latin typeface="Times New Roman" pitchFamily="18" charset="0"/>
                <a:cs typeface="Times New Roman" pitchFamily="18" charset="0"/>
              </a:rPr>
              <a:t>This proposed system involves the deployment of IoT sensors across water bodies and distribution networks to collect continuous data on key parameters such as turbidity, temperature, and Electrical Conductivity. The collected data is processed and analyzed using </a:t>
            </a:r>
            <a:r>
              <a:rPr lang="en-US" sz="2000" b="1" dirty="0">
                <a:latin typeface="Times New Roman" pitchFamily="18" charset="0"/>
                <a:cs typeface="Times New Roman" pitchFamily="18" charset="0"/>
              </a:rPr>
              <a:t>Gradient Boosting Machine algorithm</a:t>
            </a:r>
            <a:r>
              <a:rPr lang="en-US" sz="2000" dirty="0">
                <a:latin typeface="Times New Roman" pitchFamily="18" charset="0"/>
                <a:cs typeface="Times New Roman" pitchFamily="18" charset="0"/>
              </a:rPr>
              <a:t>, which are trained on historical data to detect patterns, anomalies, and predict future trends in water quality.</a:t>
            </a:r>
          </a:p>
          <a:p>
            <a:pPr>
              <a:lnSpc>
                <a:spcPct val="150000"/>
              </a:lnSpc>
              <a:buFont typeface="Wingdings" pitchFamily="2" charset="2"/>
              <a:buChar char="v"/>
            </a:pPr>
            <a:endParaRPr lang="en-US" sz="2000" dirty="0">
              <a:latin typeface="Times New Roman" pitchFamily="18" charset="0"/>
              <a:cs typeface="Times New Roman" pitchFamily="18" charset="0"/>
            </a:endParaRPr>
          </a:p>
          <a:p>
            <a:pPr algn="just">
              <a:lnSpc>
                <a:spcPct val="150000"/>
              </a:lnSpc>
              <a:buFont typeface="Wingdings" pitchFamily="2" charset="2"/>
              <a:buChar char="q"/>
            </a:pPr>
            <a:r>
              <a:rPr lang="en-US" sz="2000" dirty="0">
                <a:latin typeface="Times New Roman" pitchFamily="18" charset="0"/>
                <a:cs typeface="Times New Roman" pitchFamily="18" charset="0"/>
              </a:rPr>
              <a:t>  GBM algorithms are known for their high predictive accuracy and ability to handle complex datasets. By utilizing GBM, our system can provide more accurate and reliable predictions of water quality parameters compared to existing systems relying on traditional machine learning algorithms. </a:t>
            </a:r>
          </a:p>
          <a:p>
            <a:pPr algn="just">
              <a:lnSpc>
                <a:spcPct val="150000"/>
              </a:lnSpc>
              <a:buFont typeface="Wingdings" pitchFamily="2" charset="2"/>
              <a:buChar char="q"/>
            </a:pPr>
            <a:endParaRPr lang="en-US" sz="2000" dirty="0">
              <a:latin typeface="Times New Roman" pitchFamily="18" charset="0"/>
              <a:cs typeface="Times New Roman" pitchFamily="18" charset="0"/>
            </a:endParaRPr>
          </a:p>
          <a:p>
            <a:pPr algn="just">
              <a:lnSpc>
                <a:spcPct val="150000"/>
              </a:lnSpc>
              <a:buFont typeface="Wingdings" pitchFamily="2" charset="2"/>
              <a:buChar char="q"/>
            </a:pPr>
            <a:r>
              <a:rPr lang="en-US" sz="2000" dirty="0">
                <a:latin typeface="Times New Roman" pitchFamily="18" charset="0"/>
                <a:cs typeface="Times New Roman" pitchFamily="18" charset="0"/>
              </a:rPr>
              <a:t>The integration of IoT enables real-time data collection and transmission, allowing for immediate detection of changes in water quality. This real-time capability sets our proposed system apart from existing systems that may rely on periodic sampling or manual data collection methods.</a:t>
            </a:r>
          </a:p>
          <a:p>
            <a:pPr>
              <a:lnSpc>
                <a:spcPct val="150000"/>
              </a:lnSpc>
              <a:buFont typeface="Wingdings" pitchFamily="2" charset="2"/>
              <a:buChar char="v"/>
            </a:pPr>
            <a:endParaRPr lang="en-US" sz="2000" dirty="0">
              <a:latin typeface="Times New Roman" pitchFamily="18" charset="0"/>
              <a:cs typeface="Times New Roman" pitchFamily="18" charset="0"/>
            </a:endParaRPr>
          </a:p>
          <a:p>
            <a:pPr>
              <a:lnSpc>
                <a:spcPct val="150000"/>
              </a:lnSpc>
            </a:pPr>
            <a:endParaRPr lang="en-US" sz="2000" dirty="0">
              <a:latin typeface="Times New Roman" pitchFamily="18" charset="0"/>
              <a:cs typeface="Times New Roman" pitchFamily="18" charset="0"/>
            </a:endParaRPr>
          </a:p>
          <a:p>
            <a:pPr>
              <a:lnSpc>
                <a:spcPct val="150000"/>
              </a:lnSpc>
            </a:pPr>
            <a:endParaRPr lang="en-US"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52604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C0998F-8368-AB12-F588-BE280BFF4994}"/>
              </a:ext>
            </a:extLst>
          </p:cNvPr>
          <p:cNvSpPr>
            <a:spLocks noGrp="1"/>
          </p:cNvSpPr>
          <p:nvPr>
            <p:ph type="title"/>
          </p:nvPr>
        </p:nvSpPr>
        <p:spPr>
          <a:xfrm>
            <a:off x="594880" y="1"/>
            <a:ext cx="10515600" cy="779318"/>
          </a:xfrm>
        </p:spPr>
        <p:txBody>
          <a:bodyPr>
            <a:normAutofit fontScale="90000"/>
          </a:bodyPr>
          <a:lstStyle/>
          <a:p>
            <a:pPr marL="114300" lvl="0" algn="just" rtl="0">
              <a:lnSpc>
                <a:spcPct val="115000"/>
              </a:lnSpc>
              <a:spcBef>
                <a:spcPts val="0"/>
              </a:spcBef>
              <a:spcAft>
                <a:spcPts val="0"/>
              </a:spcAft>
              <a:buSzPts val="1800"/>
            </a:pPr>
            <a:r>
              <a:rPr lang="en-US" b="1" dirty="0">
                <a:solidFill>
                  <a:schemeClr val="accent6">
                    <a:lumMod val="50000"/>
                  </a:schemeClr>
                </a:solidFill>
              </a:rPr>
              <a:t>Hardware and Software Requirements</a:t>
            </a:r>
          </a:p>
        </p:txBody>
      </p:sp>
      <p:cxnSp>
        <p:nvCxnSpPr>
          <p:cNvPr id="3" name="Google Shape;108;g160d35f11e3_30_8">
            <a:extLst>
              <a:ext uri="{FF2B5EF4-FFF2-40B4-BE49-F238E27FC236}">
                <a16:creationId xmlns="" xmlns:a16="http://schemas.microsoft.com/office/drawing/2014/main" id="{A6C66AFE-0E4D-0F7A-44F0-538ADD547576}"/>
              </a:ext>
            </a:extLst>
          </p:cNvPr>
          <p:cNvCxnSpPr>
            <a:cxnSpLocks/>
          </p:cNvCxnSpPr>
          <p:nvPr/>
        </p:nvCxnSpPr>
        <p:spPr>
          <a:xfrm flipV="1">
            <a:off x="245310" y="779319"/>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4" name="TextBox 3"/>
          <p:cNvSpPr txBox="1"/>
          <p:nvPr/>
        </p:nvSpPr>
        <p:spPr>
          <a:xfrm>
            <a:off x="768485" y="1293779"/>
            <a:ext cx="5567550" cy="4401205"/>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Hardware Components :</a:t>
            </a:r>
          </a:p>
          <a:p>
            <a:endParaRPr lang="en-US" sz="2000" dirty="0">
              <a:latin typeface="Times New Roman" pitchFamily="18" charset="0"/>
              <a:cs typeface="Times New Roman" pitchFamily="18" charset="0"/>
            </a:endParaRPr>
          </a:p>
          <a:p>
            <a:pPr>
              <a:lnSpc>
                <a:spcPct val="150000"/>
              </a:lnSpc>
              <a:buFont typeface="Wingdings" pitchFamily="2" charset="2"/>
              <a:buChar char="ü"/>
            </a:pPr>
            <a:r>
              <a:rPr lang="en-US" sz="2000" dirty="0">
                <a:latin typeface="Times New Roman" pitchFamily="18" charset="0"/>
                <a:cs typeface="Times New Roman" pitchFamily="18" charset="0"/>
              </a:rPr>
              <a:t>  ESP32 Dev Kit V1</a:t>
            </a:r>
          </a:p>
          <a:p>
            <a:pPr>
              <a:lnSpc>
                <a:spcPct val="150000"/>
              </a:lnSpc>
              <a:buFont typeface="Wingdings" pitchFamily="2" charset="2"/>
              <a:buChar char="ü"/>
            </a:pPr>
            <a:r>
              <a:rPr lang="en-US" sz="2000" dirty="0">
                <a:latin typeface="Times New Roman" pitchFamily="18" charset="0"/>
                <a:cs typeface="Times New Roman" pitchFamily="18" charset="0"/>
              </a:rPr>
              <a:t>  TDS Sensor</a:t>
            </a:r>
          </a:p>
          <a:p>
            <a:pPr>
              <a:lnSpc>
                <a:spcPct val="150000"/>
              </a:lnSpc>
              <a:buFont typeface="Wingdings" pitchFamily="2" charset="2"/>
              <a:buChar char="ü"/>
            </a:pPr>
            <a:r>
              <a:rPr lang="en-US" sz="2000" dirty="0">
                <a:latin typeface="Times New Roman" pitchFamily="18" charset="0"/>
                <a:cs typeface="Times New Roman" pitchFamily="18" charset="0"/>
              </a:rPr>
              <a:t>  DS18B20 Temperature Sensor</a:t>
            </a:r>
          </a:p>
          <a:p>
            <a:pPr>
              <a:lnSpc>
                <a:spcPct val="150000"/>
              </a:lnSpc>
              <a:buFont typeface="Wingdings" pitchFamily="2" charset="2"/>
              <a:buChar char="ü"/>
            </a:pPr>
            <a:r>
              <a:rPr lang="en-US" sz="2000" dirty="0">
                <a:latin typeface="Times New Roman" pitchFamily="18" charset="0"/>
                <a:cs typeface="Times New Roman" pitchFamily="18" charset="0"/>
              </a:rPr>
              <a:t>  DS18B20 Temperature Sensor Terminal Adaptor</a:t>
            </a:r>
          </a:p>
          <a:p>
            <a:pPr>
              <a:lnSpc>
                <a:spcPct val="150000"/>
              </a:lnSpc>
              <a:buFont typeface="Wingdings" pitchFamily="2" charset="2"/>
              <a:buChar char="ü"/>
            </a:pPr>
            <a:r>
              <a:rPr lang="en-US" sz="2000" dirty="0">
                <a:latin typeface="Times New Roman" pitchFamily="18" charset="0"/>
                <a:cs typeface="Times New Roman" pitchFamily="18" charset="0"/>
              </a:rPr>
              <a:t>  ADS1115 16 bit ADC Module</a:t>
            </a:r>
          </a:p>
          <a:p>
            <a:pPr>
              <a:lnSpc>
                <a:spcPct val="150000"/>
              </a:lnSpc>
              <a:buFont typeface="Wingdings" pitchFamily="2" charset="2"/>
              <a:buChar char="ü"/>
            </a:pPr>
            <a:r>
              <a:rPr lang="en-US" sz="2000" dirty="0">
                <a:latin typeface="Times New Roman" pitchFamily="18" charset="0"/>
                <a:cs typeface="Times New Roman" pitchFamily="18" charset="0"/>
              </a:rPr>
              <a:t>  0.96 " I2C OLED Display</a:t>
            </a:r>
          </a:p>
          <a:p>
            <a:pPr>
              <a:lnSpc>
                <a:spcPct val="150000"/>
              </a:lnSpc>
              <a:buFont typeface="Wingdings" pitchFamily="2" charset="2"/>
              <a:buChar char="ü"/>
            </a:pPr>
            <a:r>
              <a:rPr lang="en-US" sz="2000" dirty="0">
                <a:latin typeface="Times New Roman" pitchFamily="18" charset="0"/>
                <a:cs typeface="Times New Roman" pitchFamily="18" charset="0"/>
              </a:rPr>
              <a:t>  Breadboard</a:t>
            </a:r>
          </a:p>
          <a:p>
            <a:pPr>
              <a:lnSpc>
                <a:spcPct val="150000"/>
              </a:lnSpc>
              <a:buFont typeface="Wingdings" pitchFamily="2" charset="2"/>
              <a:buChar char="ü"/>
            </a:pPr>
            <a:r>
              <a:rPr lang="en-US" sz="2000" dirty="0">
                <a:latin typeface="Times New Roman" pitchFamily="18" charset="0"/>
                <a:cs typeface="Times New Roman" pitchFamily="18" charset="0"/>
              </a:rPr>
              <a:t>  Jumper Cables</a:t>
            </a:r>
          </a:p>
        </p:txBody>
      </p:sp>
      <p:sp>
        <p:nvSpPr>
          <p:cNvPr id="5" name="TextBox 4"/>
          <p:cNvSpPr txBox="1"/>
          <p:nvPr/>
        </p:nvSpPr>
        <p:spPr>
          <a:xfrm>
            <a:off x="6634264" y="1322962"/>
            <a:ext cx="3204723" cy="2092881"/>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Software Components :</a:t>
            </a:r>
          </a:p>
          <a:p>
            <a:endParaRPr lang="en-US" sz="2000" dirty="0">
              <a:latin typeface="Times New Roman" pitchFamily="18" charset="0"/>
              <a:cs typeface="Times New Roman" pitchFamily="18" charset="0"/>
            </a:endParaRPr>
          </a:p>
          <a:p>
            <a:pPr>
              <a:lnSpc>
                <a:spcPct val="150000"/>
              </a:lnSpc>
              <a:buFont typeface="Wingdings" pitchFamily="2" charset="2"/>
              <a:buChar char="ü"/>
            </a:pPr>
            <a:r>
              <a:rPr lang="en-US" sz="2000" dirty="0">
                <a:latin typeface="Times New Roman" pitchFamily="18" charset="0"/>
                <a:cs typeface="Times New Roman" pitchFamily="18" charset="0"/>
              </a:rPr>
              <a:t>  Microsoft Excel</a:t>
            </a:r>
          </a:p>
          <a:p>
            <a:pPr>
              <a:lnSpc>
                <a:spcPct val="150000"/>
              </a:lnSpc>
              <a:buFont typeface="Wingdings" pitchFamily="2" charset="2"/>
              <a:buChar char="ü"/>
            </a:pPr>
            <a:r>
              <a:rPr lang="en-US" sz="2000" dirty="0">
                <a:latin typeface="Times New Roman" pitchFamily="18" charset="0"/>
                <a:cs typeface="Times New Roman" pitchFamily="18" charset="0"/>
              </a:rPr>
              <a:t>  Tableau </a:t>
            </a:r>
          </a:p>
          <a:p>
            <a:pPr>
              <a:lnSpc>
                <a:spcPct val="150000"/>
              </a:lnSpc>
              <a:buFont typeface="Wingdings" pitchFamily="2" charset="2"/>
              <a:buChar char="ü"/>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IoT cloud Editor</a:t>
            </a:r>
          </a:p>
        </p:txBody>
      </p:sp>
    </p:spTree>
    <p:extLst>
      <p:ext uri="{BB962C8B-B14F-4D97-AF65-F5344CB8AC3E}">
        <p14:creationId xmlns="" xmlns:p14="http://schemas.microsoft.com/office/powerpoint/2010/main" val="12651850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1368</TotalTime>
  <Words>1856</Words>
  <Application>Microsoft Office PowerPoint</Application>
  <PresentationFormat>Custom</PresentationFormat>
  <Paragraphs>133</Paragraphs>
  <Slides>19</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Times New Roman</vt:lpstr>
      <vt:lpstr>Calibri</vt:lpstr>
      <vt:lpstr>Berlin Sans FB Demi</vt:lpstr>
      <vt:lpstr>Berlin Sans FB</vt:lpstr>
      <vt:lpstr>Algerian</vt:lpstr>
      <vt:lpstr>Wingdings</vt:lpstr>
      <vt:lpstr>SimSun</vt:lpstr>
      <vt:lpstr>Comfortaa SemiBold</vt:lpstr>
      <vt:lpstr>Office Theme</vt:lpstr>
      <vt:lpstr>Slide 1</vt:lpstr>
      <vt:lpstr>Outline</vt:lpstr>
      <vt:lpstr>Abstract</vt:lpstr>
      <vt:lpstr>Objectives of the Project</vt:lpstr>
      <vt:lpstr>Scope of the Project</vt:lpstr>
      <vt:lpstr>Related work</vt:lpstr>
      <vt:lpstr>Existing System</vt:lpstr>
      <vt:lpstr>Proposed System</vt:lpstr>
      <vt:lpstr>Hardware and Software Requirements</vt:lpstr>
      <vt:lpstr>Methodology </vt:lpstr>
      <vt:lpstr>Methodology </vt:lpstr>
      <vt:lpstr>Methodology </vt:lpstr>
      <vt:lpstr>Implementation </vt:lpstr>
      <vt:lpstr>Result</vt:lpstr>
      <vt:lpstr>Result</vt:lpstr>
      <vt:lpstr>Result</vt:lpstr>
      <vt:lpstr>Conclusion and Future Work</vt:lpstr>
      <vt:lpstr>References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International Conference on Computer Power and Communication (ICCPC 2022)</dc:title>
  <dc:creator>Admin</dc:creator>
  <cp:lastModifiedBy>Dell</cp:lastModifiedBy>
  <cp:revision>146</cp:revision>
  <dcterms:created xsi:type="dcterms:W3CDTF">2021-06-10T05:32:34Z</dcterms:created>
  <dcterms:modified xsi:type="dcterms:W3CDTF">2024-04-16T17:24:12Z</dcterms:modified>
</cp:coreProperties>
</file>