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6" r:id="rId6"/>
    <p:sldId id="260" r:id="rId7"/>
    <p:sldId id="267" r:id="rId8"/>
    <p:sldId id="261" r:id="rId9"/>
    <p:sldId id="272" r:id="rId10"/>
    <p:sldId id="273" r:id="rId11"/>
    <p:sldId id="262" r:id="rId12"/>
    <p:sldId id="274" r:id="rId13"/>
    <p:sldId id="275" r:id="rId14"/>
    <p:sldId id="263" r:id="rId15"/>
    <p:sldId id="284" r:id="rId16"/>
    <p:sldId id="264" r:id="rId17"/>
    <p:sldId id="269" r:id="rId18"/>
    <p:sldId id="270" r:id="rId19"/>
    <p:sldId id="271" r:id="rId20"/>
    <p:sldId id="265" r:id="rId21"/>
    <p:sldId id="268" r:id="rId22"/>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296CA711-5313-4549-8E57-1F785F0504EA}">
          <p14:sldIdLst>
            <p14:sldId id="256"/>
            <p14:sldId id="257"/>
            <p14:sldId id="258"/>
            <p14:sldId id="259"/>
            <p14:sldId id="266"/>
            <p14:sldId id="260"/>
            <p14:sldId id="267"/>
            <p14:sldId id="261"/>
            <p14:sldId id="272"/>
            <p14:sldId id="273"/>
            <p14:sldId id="262"/>
            <p14:sldId id="274"/>
            <p14:sldId id="275"/>
            <p14:sldId id="263"/>
            <p14:sldId id="284"/>
            <p14:sldId id="264"/>
            <p14:sldId id="269"/>
            <p14:sldId id="270"/>
            <p14:sldId id="271"/>
            <p14:sldId id="265"/>
            <p14:sldId id="268"/>
          </p14:sldIdLst>
        </p14:section>
        <p14:section name="Untitled Section" id="{76B3623D-E169-488D-93BB-886CD856EF0C}">
          <p14:sldIdLst/>
        </p14:section>
      </p14:sectionLst>
    </p:ex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1F3E6DF9-4370-4826-AC5A-093087EC2896}" type="datetimeFigureOut">
              <a:rPr lang="en-IN" smtClean="0"/>
              <a:t>04-04-2024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1444BA6-1272-4630-95A3-F873CACCAD4C}" type="slidenum">
              <a:rPr lang="en-IN" smtClean="0"/>
              <a:t>‹#›</a:t>
            </a:fld>
            <a:endParaRPr lang="en-IN"/>
          </a:p>
        </p:txBody>
      </p:sp>
    </p:spTree>
    <p:extLst>
      <p:ext uri="{BB962C8B-B14F-4D97-AF65-F5344CB8AC3E}">
        <p14:creationId xmlns:p14="http://schemas.microsoft.com/office/powerpoint/2010/main" val="158354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444BA6-1272-4630-95A3-F873CACCAD4C}"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t>4/4/2024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2" name="Title 11"/>
          <p:cNvSpPr>
            <a:spLocks noGrp="1"/>
          </p:cNvSpPr>
          <p:nvPr>
            <p:ph type="title"/>
          </p:nvPr>
        </p:nvSpPr>
        <p:spPr>
          <a:xfrm>
            <a:off x="5562600" y="2133600"/>
            <a:ext cx="4759960" cy="738664"/>
          </a:xfrm>
        </p:spPr>
        <p:txBody>
          <a:bodyPr/>
          <a:lstStyle/>
          <a:p>
            <a:r>
              <a:rPr lang="en-US" dirty="0" err="1" smtClean="0">
                <a:latin typeface="Times New Roman" panose="02020603050405020304" pitchFamily="18" charset="0"/>
                <a:cs typeface="Times New Roman" panose="02020603050405020304" pitchFamily="18" charset="0"/>
              </a:rPr>
              <a:t>Sowmiya.R</a:t>
            </a:r>
            <a:endParaRPr lang="en-IN"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686800" cy="3810000"/>
          </a:xfrm>
        </p:spPr>
        <p:txBody>
          <a:bodyPr/>
          <a:lstStyle/>
          <a:p>
            <a:r>
              <a:rPr lang="en-IN" sz="2000" dirty="0">
                <a:latin typeface="Times New Roman" panose="02020603050405020304" pitchFamily="18" charset="0"/>
                <a:cs typeface="Times New Roman" panose="02020603050405020304" pitchFamily="18" charset="0"/>
              </a:rPr>
              <a:t>Smart Home and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Consumers can use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in smart home devices to monitor and automate household tasks based on their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patterns. For example, smart thermostats can learn the occupants' temperature preferences, and smart lighting systems can adjust brightness based on room occupancy</a:t>
            </a:r>
            <a:r>
              <a:rPr lang="en-IN" sz="2000" b="0" dirty="0" smtClean="0">
                <a:latin typeface="Times New Roman" panose="02020603050405020304" pitchFamily="18" charset="0"/>
                <a:cs typeface="Times New Roman" panose="02020603050405020304" pitchFamily="18" charset="0"/>
              </a:rPr>
              <a: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r>
            <a:br>
              <a:rPr lang="en-IN" sz="2000" b="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Transportation and Automotive Industry</a:t>
            </a:r>
            <a:r>
              <a:rPr lang="en-IN" sz="2000" b="0" dirty="0">
                <a:latin typeface="Times New Roman" panose="02020603050405020304" pitchFamily="18" charset="0"/>
                <a:cs typeface="Times New Roman" panose="02020603050405020304" pitchFamily="18" charset="0"/>
              </a:rPr>
              <a:t>: Transportation companies and automotive manufacturers can integrate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into vehicles for driver monitoring and safety purposes. These systems can detect signs of drowsiness, distraction, or impairment and provide warnings or assistance to prevent accidents.</a:t>
            </a:r>
            <a:br>
              <a:rPr lang="en-IN" sz="2000" b="0"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p:cNvSpPr>
            <a:spLocks noGrp="1"/>
          </p:cNvSpPr>
          <p:nvPr>
            <p:ph type="body" idx="1"/>
          </p:nvPr>
        </p:nvSpPr>
        <p:spPr>
          <a:xfrm>
            <a:off x="2667000" y="1750121"/>
            <a:ext cx="6777037" cy="4308872"/>
          </a:xfrm>
        </p:spPr>
        <p:txBody>
          <a:bodyPr/>
          <a:lstStyle/>
          <a:p>
            <a:pPr algn="l"/>
            <a:r>
              <a:rPr lang="en-IN" sz="2000" b="1" dirty="0">
                <a:latin typeface="Times New Roman" panose="02020603050405020304" pitchFamily="18" charset="0"/>
                <a:cs typeface="Times New Roman" panose="02020603050405020304" pitchFamily="18" charset="0"/>
              </a:rPr>
              <a:t>Early Detection and Prevention</a:t>
            </a:r>
            <a:r>
              <a:rPr lang="en-IN" sz="2000" dirty="0">
                <a:latin typeface="Times New Roman" panose="02020603050405020304" pitchFamily="18" charset="0"/>
                <a:cs typeface="Times New Roman" panose="02020603050405020304" pitchFamily="18" charset="0"/>
              </a:rPr>
              <a:t>: These systems can detect abnormal </a:t>
            </a:r>
            <a:r>
              <a:rPr lang="en-IN" sz="2000" dirty="0" err="1">
                <a:latin typeface="Times New Roman" panose="02020603050405020304" pitchFamily="18" charset="0"/>
                <a:cs typeface="Times New Roman" panose="02020603050405020304" pitchFamily="18" charset="0"/>
              </a:rPr>
              <a:t>behaviors</a:t>
            </a:r>
            <a:r>
              <a:rPr lang="en-IN" sz="2000" dirty="0">
                <a:latin typeface="Times New Roman" panose="02020603050405020304" pitchFamily="18" charset="0"/>
                <a:cs typeface="Times New Roman" panose="02020603050405020304" pitchFamily="18" charset="0"/>
              </a:rPr>
              <a:t> or patterns at an early stage, allowing for timely intervention and prevention of potential negative outcomes. Whether it's identifying mental health issues, detecting fraudulent activities, or spotting safety hazards, early detection can save lives, protect assets, and mitigate risks</a:t>
            </a:r>
            <a:r>
              <a:rPr lang="en-IN" sz="2000" dirty="0" smtClean="0">
                <a:latin typeface="Times New Roman" panose="02020603050405020304" pitchFamily="18" charset="0"/>
                <a:cs typeface="Times New Roman" panose="02020603050405020304" pitchFamily="18" charset="0"/>
              </a:rPr>
              <a:t>.</a:t>
            </a:r>
          </a:p>
          <a:p>
            <a:pPr algn="l"/>
            <a:endParaRPr lang="en-IN" sz="2000"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Improved Decision Making</a:t>
            </a:r>
            <a:r>
              <a:rPr lang="en-IN" sz="2000" dirty="0">
                <a:latin typeface="Times New Roman" panose="02020603050405020304" pitchFamily="18" charset="0"/>
                <a:cs typeface="Times New Roman" panose="02020603050405020304" pitchFamily="18" charset="0"/>
              </a:rPr>
              <a:t>: By providing real-time data and analysis,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detection systems empower decision-makers to make informed choices. Healthcare professionals can tailor treatment plans, educators can offer personalized support to students, and businesses can optimize operations based on </a:t>
            </a:r>
            <a:r>
              <a:rPr lang="en-IN" sz="2000" dirty="0" err="1">
                <a:latin typeface="Times New Roman" panose="02020603050405020304" pitchFamily="18" charset="0"/>
                <a:cs typeface="Times New Roman" panose="02020603050405020304" pitchFamily="18" charset="0"/>
              </a:rPr>
              <a:t>behavioral</a:t>
            </a:r>
            <a:r>
              <a:rPr lang="en-IN" sz="2000" dirty="0">
                <a:latin typeface="Times New Roman" panose="02020603050405020304" pitchFamily="18" charset="0"/>
                <a:cs typeface="Times New Roman" panose="02020603050405020304" pitchFamily="18" charset="0"/>
              </a:rPr>
              <a:t> insights.</a:t>
            </a:r>
          </a:p>
          <a:p>
            <a:pPr algn="l"/>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11</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9764395" cy="4924425"/>
          </a:xfrm>
        </p:spPr>
        <p:txBody>
          <a:bodyPr/>
          <a:lstStyle/>
          <a:p>
            <a:r>
              <a:rPr lang="en-IN" sz="2000" dirty="0">
                <a:latin typeface="Times New Roman" panose="02020603050405020304" pitchFamily="18" charset="0"/>
                <a:cs typeface="Times New Roman" panose="02020603050405020304" pitchFamily="18" charset="0"/>
              </a:rPr>
              <a:t>Enhanced Safety and Security</a:t>
            </a:r>
            <a:r>
              <a:rPr lang="en-IN" sz="2000" b="0" dirty="0">
                <a:latin typeface="Times New Roman" panose="02020603050405020304" pitchFamily="18" charset="0"/>
                <a:cs typeface="Times New Roman" panose="02020603050405020304" pitchFamily="18" charset="0"/>
              </a:rPr>
              <a:t>: In sectors such as law enforcement, security, and transportation,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contribute to enhancing safety and security by identifying threats, suspicious activities, or risky </a:t>
            </a:r>
            <a:r>
              <a:rPr lang="en-IN" sz="2000" b="0" dirty="0" err="1">
                <a:latin typeface="Times New Roman" panose="02020603050405020304" pitchFamily="18" charset="0"/>
                <a:cs typeface="Times New Roman" panose="02020603050405020304" pitchFamily="18" charset="0"/>
              </a:rPr>
              <a:t>behaviors</a:t>
            </a:r>
            <a:r>
              <a:rPr lang="en-IN" sz="2000" b="0" dirty="0">
                <a:latin typeface="Times New Roman" panose="02020603050405020304" pitchFamily="18" charset="0"/>
                <a:cs typeface="Times New Roman" panose="02020603050405020304" pitchFamily="18" charset="0"/>
              </a:rPr>
              <a:t>. This proactive approach enables authorities to take preventive measures and maintain public safety</a:t>
            </a:r>
            <a:r>
              <a:rPr lang="en-IN" sz="2000" b="0" dirty="0" smtClean="0">
                <a:latin typeface="Times New Roman" panose="02020603050405020304" pitchFamily="18" charset="0"/>
                <a:cs typeface="Times New Roman" panose="02020603050405020304" pitchFamily="18" charset="0"/>
              </a:rPr>
              <a: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r>
            <a:br>
              <a:rPr lang="en-IN" sz="2000" b="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Efficiency and Resource Optimization</a:t>
            </a:r>
            <a:r>
              <a:rPr lang="en-IN" sz="2000" b="0" dirty="0">
                <a:latin typeface="Times New Roman" panose="02020603050405020304" pitchFamily="18" charset="0"/>
                <a:cs typeface="Times New Roman" panose="02020603050405020304" pitchFamily="18" charset="0"/>
              </a:rPr>
              <a:t>: By automating the monitoring and analysis of </a:t>
            </a:r>
            <a:r>
              <a:rPr lang="en-IN" sz="2000" b="0" dirty="0" err="1">
                <a:latin typeface="Times New Roman" panose="02020603050405020304" pitchFamily="18" charset="0"/>
                <a:cs typeface="Times New Roman" panose="02020603050405020304" pitchFamily="18" charset="0"/>
              </a:rPr>
              <a:t>behaviors</a:t>
            </a:r>
            <a:r>
              <a:rPr lang="en-IN" sz="2000" b="0" dirty="0">
                <a:latin typeface="Times New Roman" panose="02020603050405020304" pitchFamily="18" charset="0"/>
                <a:cs typeface="Times New Roman" panose="02020603050405020304" pitchFamily="18" charset="0"/>
              </a:rPr>
              <a:t>, these systems help in optimizing resource allocation and operational efficiency. For example, in retail settings, understanding consumer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aids in inventory management, product placement, and marketing strategies, leading to improved sales and customer satisfaction</a:t>
            </a:r>
            <a:r>
              <a:rPr lang="en-IN" sz="2000" b="0" dirty="0" smtClean="0">
                <a:latin typeface="Times New Roman" panose="02020603050405020304" pitchFamily="18" charset="0"/>
                <a:cs typeface="Times New Roman" panose="02020603050405020304" pitchFamily="18" charset="0"/>
              </a:rPr>
              <a: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r>
            <a:br>
              <a:rPr lang="en-IN" sz="2000" b="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Personalization and Customization</a:t>
            </a:r>
            <a:r>
              <a:rPr lang="en-IN" sz="2000" b="0" dirty="0">
                <a:latin typeface="Times New Roman" panose="02020603050405020304" pitchFamily="18" charset="0"/>
                <a:cs typeface="Times New Roman" panose="02020603050405020304" pitchFamily="18" charset="0"/>
              </a:rPr>
              <a:t>: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enable personalized experiences and services by understanding individual preferences, habits, and needs. From personalized healthcare interventions to customized marketing campaigns, this level of personalization enhances user satisfaction and engagement.</a:t>
            </a:r>
            <a:br>
              <a:rPr lang="en-IN" sz="2000" b="0"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3077766"/>
          </a:xfrm>
        </p:spPr>
        <p:txBody>
          <a:bodyPr/>
          <a:lstStyle/>
          <a:p>
            <a:r>
              <a:rPr lang="en-IN" sz="2000" dirty="0">
                <a:latin typeface="Times New Roman" panose="02020603050405020304" pitchFamily="18" charset="0"/>
                <a:cs typeface="Times New Roman" panose="02020603050405020304" pitchFamily="18" charset="0"/>
              </a:rPr>
              <a:t>Compliance and Risk Management</a:t>
            </a:r>
            <a:r>
              <a:rPr lang="en-IN" sz="2000" b="0" dirty="0">
                <a:latin typeface="Times New Roman" panose="02020603050405020304" pitchFamily="18" charset="0"/>
                <a:cs typeface="Times New Roman" panose="02020603050405020304" pitchFamily="18" charset="0"/>
              </a:rPr>
              <a:t>: In regulated industries such as finance and healthcare,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assist in compliance adherence and risk management. By flagging suspicious activities or deviations from regulatory standards, organizations can avoid penalties, maintain trust, and uphold integrity</a:t>
            </a:r>
            <a:r>
              <a:rPr lang="en-IN" sz="2000" b="0" dirty="0" smtClean="0">
                <a:latin typeface="Times New Roman" panose="02020603050405020304" pitchFamily="18" charset="0"/>
                <a:cs typeface="Times New Roman" panose="02020603050405020304" pitchFamily="18" charset="0"/>
              </a:rPr>
              <a:t>.</a:t>
            </a:r>
            <a:br>
              <a:rPr lang="en-IN" sz="2000" b="0" dirty="0" smtClean="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
            </a:r>
            <a:br>
              <a:rPr lang="en-IN" sz="2000" b="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Adaptability and Scalability</a:t>
            </a:r>
            <a:r>
              <a:rPr lang="en-IN" sz="2000" b="0" dirty="0">
                <a:latin typeface="Times New Roman" panose="02020603050405020304" pitchFamily="18" charset="0"/>
                <a:cs typeface="Times New Roman" panose="02020603050405020304" pitchFamily="18" charset="0"/>
              </a:rPr>
              <a:t>: These systems can adapt to evolving scenarios and scale according to the requirements of different use cases and industries. Whether deployed in smart homes, corporate environments, or public spaces,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can be tailored to specific needs and integrated seamlessly with existing infrastructure</a:t>
            </a:r>
            <a:r>
              <a:rPr lang="en-IN" sz="2000" b="0" dirty="0"/>
              <a:t>.</a:t>
            </a:r>
            <a:br>
              <a:rPr lang="en-IN" sz="2000" b="0" dirty="0"/>
            </a:br>
            <a:endParaRPr lang="en-IN" sz="20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Text Placeholder 8"/>
          <p:cNvSpPr>
            <a:spLocks noGrp="1"/>
          </p:cNvSpPr>
          <p:nvPr>
            <p:ph type="body" idx="1"/>
          </p:nvPr>
        </p:nvSpPr>
        <p:spPr>
          <a:xfrm>
            <a:off x="1981200" y="1581785"/>
            <a:ext cx="9008745" cy="4841240"/>
          </a:xfrm>
        </p:spPr>
        <p:txBody>
          <a:bodyPr>
            <a:noAutofit/>
          </a:bodyPr>
          <a:lstStyle/>
          <a:p>
            <a:pPr>
              <a:lnSpc>
                <a:spcPct val="150000"/>
              </a:lnSpc>
            </a:pPr>
            <a:r>
              <a:rPr lang="en-US" sz="1800" b="1">
                <a:latin typeface="Times New Roman" panose="02020603050405020304" pitchFamily="18" charset="0"/>
                <a:cs typeface="Times New Roman" panose="02020603050405020304" pitchFamily="18" charset="0"/>
              </a:rPr>
              <a:t>YOLO V5 (OBJECT DETECTION)</a:t>
            </a:r>
          </a:p>
          <a:p>
            <a:pPr>
              <a:lnSpc>
                <a:spcPct val="150000"/>
              </a:lnSpc>
            </a:pPr>
            <a:r>
              <a:rPr lang="en-US" sz="1800">
                <a:latin typeface="Times New Roman" panose="02020603050405020304" pitchFamily="18" charset="0"/>
                <a:cs typeface="Times New Roman" panose="02020603050405020304" pitchFamily="18" charset="0"/>
              </a:rPr>
              <a:t>An object detection algorithm is an algorithm that is capable of detecting certain objects or shapes in a given frame. YOLO, an acronym for ‘You only look once’, is an open-source software tool utilized for its efficient capability of detecting objects in a given image in real time. The YOLO algorithm uses convolutional neural network (CNN) models to find objects in images. All of the objects in the image can be detected by the algorithm with just one forward propagation through the given neural network. Through its one-forward propagation capability, the YOLO algorithm not only offers high detection speed and performance, but it also detects them very accurately and precisely.The YOLO algorithm is one of the most well- known detection algorithms to date because it has an advantage over others in terms of speed due to this. </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2560" y="3381375"/>
            <a:ext cx="1639570" cy="3419475"/>
          </a:xfrm>
          <a:prstGeom prst="rect">
            <a:avLst/>
          </a:prstGeom>
        </p:spPr>
      </p:pic>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12"/>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8165" y="385444"/>
            <a:ext cx="9764395" cy="2215515"/>
          </a:xfrm>
        </p:spPr>
        <p:txBody>
          <a:bodyPr/>
          <a:lstStyle/>
          <a:p>
            <a:r>
              <a:rPr lang="en-US"/>
              <a:t/>
            </a:r>
            <a:br>
              <a:rPr lang="en-US"/>
            </a:br>
            <a:r>
              <a:rPr lang="en-US"/>
              <a:t/>
            </a:r>
            <a:br>
              <a:rPr lang="en-US"/>
            </a:br>
            <a:endParaRPr lang="en-US"/>
          </a:p>
        </p:txBody>
      </p:sp>
      <p:sp>
        <p:nvSpPr>
          <p:cNvPr id="5" name="Text Placeholder 4"/>
          <p:cNvSpPr>
            <a:spLocks noGrp="1"/>
          </p:cNvSpPr>
          <p:nvPr>
            <p:ph type="body" idx="1"/>
          </p:nvPr>
        </p:nvSpPr>
        <p:spPr>
          <a:xfrm>
            <a:off x="609600" y="723265"/>
            <a:ext cx="10972800" cy="5445125"/>
          </a:xfrm>
        </p:spPr>
        <p:txBody>
          <a:bodyPr>
            <a:noAutofit/>
          </a:bodyPr>
          <a:lstStyle/>
          <a:p>
            <a:pPr>
              <a:lnSpc>
                <a:spcPct val="150000"/>
              </a:lnSpc>
            </a:pPr>
            <a:r>
              <a:rPr lang="en-US" b="1">
                <a:latin typeface="Times New Roman" panose="02020603050405020304" pitchFamily="18" charset="0"/>
                <a:cs typeface="Times New Roman" panose="02020603050405020304" pitchFamily="18" charset="0"/>
              </a:rPr>
              <a:t>SPATIO TEMPORAL MODEL</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The term spatio-temporal modelling refers to research that records and analyses both the locations and times of the observations. The spatio-temporal intensity of incident or prevalent cases, which varies depending on the average number of incident or prevalent cases in combinations of place and time units over the geographical region and time period of interest, is the focus of spatio-temporal analysis. A rapid response team can make longer-term plans and decide where and when to focus prevention and control efforts by using real-time spatio-temporal surveillance. The Spatio Temporal model extracts spatial characteristics from video frames. For precise predictions, the spatiotemporal captures the temporal/sequential and recurrent dependencies within a specified sequence length. While anomalies frequently deviate from these dependencies and are unpredictable, normal instances usually closely adhere to them and can be accurately predicted. Therefore, the prediction error reveals the level of an instance’s anomaly. In our proposed work, this model is combined with the Yolo V5 model. Additionally, it aids in pinpointing the location of anomalies and sending alert messages.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graphicFrame>
        <p:nvGraphicFramePr>
          <p:cNvPr id="13" name="Table 12"/>
          <p:cNvGraphicFramePr>
            <a:graphicFrameLocks noGrp="1"/>
          </p:cNvGraphicFramePr>
          <p:nvPr/>
        </p:nvGraphicFramePr>
        <p:xfrm>
          <a:off x="1807527" y="2378869"/>
          <a:ext cx="8576945" cy="2924175"/>
        </p:xfrm>
        <a:graphic>
          <a:graphicData uri="http://schemas.openxmlformats.org/drawingml/2006/table">
            <a:tbl>
              <a:tblPr firstRow="1" firstCol="1" lastRow="1" lastCol="1" bandRow="1" bandCol="1">
                <a:tableStyleId>{5C22544A-7EE6-4342-B048-85BDC9FD1C3A}</a:tableStyleId>
              </a:tblPr>
              <a:tblGrid>
                <a:gridCol w="1158875"/>
                <a:gridCol w="3709035"/>
                <a:gridCol w="3709035"/>
              </a:tblGrid>
              <a:tr h="342265">
                <a:tc>
                  <a:txBody>
                    <a:bodyPr/>
                    <a:lstStyle/>
                    <a:p>
                      <a:pPr marL="200660">
                        <a:spcBef>
                          <a:spcPts val="180"/>
                        </a:spcBef>
                        <a:spcAft>
                          <a:spcPts val="0"/>
                        </a:spcAft>
                      </a:pPr>
                      <a:r>
                        <a:rPr lang="en-US" sz="1400" dirty="0">
                          <a:effectLst/>
                        </a:rPr>
                        <a:t>Dataset</a:t>
                      </a:r>
                      <a:endParaRPr lang="en-IN" sz="1100" dirty="0">
                        <a:effectLst/>
                        <a:latin typeface="Times New Roman" panose="02020603050405020304"/>
                        <a:ea typeface="Times New Roman" panose="02020603050405020304"/>
                      </a:endParaRPr>
                    </a:p>
                  </a:txBody>
                  <a:tcPr marL="0" marR="0" marT="0" marB="0"/>
                </a:tc>
                <a:tc>
                  <a:txBody>
                    <a:bodyPr/>
                    <a:lstStyle/>
                    <a:p>
                      <a:pPr marL="375285" marR="365760" algn="ctr">
                        <a:spcBef>
                          <a:spcPts val="180"/>
                        </a:spcBef>
                        <a:spcAft>
                          <a:spcPts val="0"/>
                        </a:spcAft>
                      </a:pPr>
                      <a:r>
                        <a:rPr lang="en-US" sz="1400" dirty="0">
                          <a:effectLst/>
                        </a:rPr>
                        <a:t>Type</a:t>
                      </a:r>
                      <a:endParaRPr lang="en-IN" sz="1100" dirty="0">
                        <a:effectLst/>
                        <a:latin typeface="Times New Roman" panose="02020603050405020304"/>
                        <a:ea typeface="Times New Roman" panose="02020603050405020304"/>
                      </a:endParaRPr>
                    </a:p>
                  </a:txBody>
                  <a:tcPr marL="0" marR="0" marT="0" marB="0"/>
                </a:tc>
                <a:tc>
                  <a:txBody>
                    <a:bodyPr/>
                    <a:lstStyle/>
                    <a:p>
                      <a:pPr marL="1149985" marR="1137920" algn="ctr">
                        <a:spcBef>
                          <a:spcPts val="180"/>
                        </a:spcBef>
                        <a:spcAft>
                          <a:spcPts val="0"/>
                        </a:spcAft>
                      </a:pPr>
                      <a:r>
                        <a:rPr lang="en-US" sz="1400">
                          <a:effectLst/>
                        </a:rPr>
                        <a:t>Number</a:t>
                      </a:r>
                      <a:r>
                        <a:rPr lang="en-US" sz="1400" spc="-20">
                          <a:effectLst/>
                        </a:rPr>
                        <a:t> </a:t>
                      </a:r>
                      <a:r>
                        <a:rPr lang="en-US" sz="1400">
                          <a:effectLst/>
                        </a:rPr>
                        <a:t>of</a:t>
                      </a:r>
                      <a:r>
                        <a:rPr lang="en-US" sz="1400" spc="-5">
                          <a:effectLst/>
                        </a:rPr>
                        <a:t> </a:t>
                      </a:r>
                      <a:r>
                        <a:rPr lang="en-US" sz="1400">
                          <a:effectLst/>
                        </a:rPr>
                        <a:t>images</a:t>
                      </a:r>
                      <a:endParaRPr lang="en-IN" sz="1100">
                        <a:effectLst/>
                        <a:latin typeface="Times New Roman" panose="02020603050405020304"/>
                        <a:ea typeface="Times New Roman" panose="02020603050405020304"/>
                      </a:endParaRPr>
                    </a:p>
                  </a:txBody>
                  <a:tcPr marL="0" marR="0" marT="0" marB="0"/>
                </a:tc>
              </a:tr>
              <a:tr h="432435">
                <a:tc rowSpan="3">
                  <a:txBody>
                    <a:bodyPr/>
                    <a:lstStyle/>
                    <a:p>
                      <a:pPr>
                        <a:spcAft>
                          <a:spcPts val="0"/>
                        </a:spcAft>
                      </a:pPr>
                      <a:r>
                        <a:rPr lang="en-US" sz="1900">
                          <a:effectLst/>
                        </a:rPr>
                        <a:t> </a:t>
                      </a:r>
                      <a:endParaRPr lang="en-IN" sz="1100">
                        <a:effectLst/>
                      </a:endParaRPr>
                    </a:p>
                    <a:p>
                      <a:pPr marL="339090">
                        <a:spcAft>
                          <a:spcPts val="0"/>
                        </a:spcAft>
                      </a:pPr>
                      <a:r>
                        <a:rPr lang="en-US" sz="1400">
                          <a:effectLst/>
                        </a:rPr>
                        <a:t>Train</a:t>
                      </a:r>
                      <a:endParaRPr lang="en-IN" sz="1100">
                        <a:effectLst/>
                        <a:latin typeface="Times New Roman" panose="02020603050405020304"/>
                        <a:ea typeface="Times New Roman" panose="02020603050405020304"/>
                      </a:endParaRPr>
                    </a:p>
                  </a:txBody>
                  <a:tcPr marL="0" marR="0" marT="0" marB="0"/>
                </a:tc>
                <a:tc>
                  <a:txBody>
                    <a:bodyPr/>
                    <a:lstStyle/>
                    <a:p>
                      <a:pPr marL="344170">
                        <a:lnSpc>
                          <a:spcPts val="1610"/>
                        </a:lnSpc>
                        <a:spcBef>
                          <a:spcPts val="190"/>
                        </a:spcBef>
                        <a:spcAft>
                          <a:spcPts val="0"/>
                        </a:spcAft>
                      </a:pPr>
                      <a:r>
                        <a:rPr lang="en-US" sz="1400">
                          <a:effectLst/>
                        </a:rPr>
                        <a:t>USCD</a:t>
                      </a:r>
                      <a:endParaRPr lang="en-IN" sz="1100">
                        <a:effectLst/>
                      </a:endParaRPr>
                    </a:p>
                    <a:p>
                      <a:pPr marL="382270">
                        <a:lnSpc>
                          <a:spcPts val="1505"/>
                        </a:lnSpc>
                        <a:spcAft>
                          <a:spcPts val="0"/>
                        </a:spcAft>
                      </a:pPr>
                      <a:r>
                        <a:rPr lang="en-US" sz="1400">
                          <a:effectLst/>
                        </a:rPr>
                        <a:t>Ped</a:t>
                      </a:r>
                      <a:r>
                        <a:rPr lang="en-US" sz="1400" spc="5">
                          <a:effectLst/>
                        </a:rPr>
                        <a:t> </a:t>
                      </a:r>
                      <a:r>
                        <a:rPr lang="en-US" sz="1400">
                          <a:effectLst/>
                        </a:rPr>
                        <a:t>1</a:t>
                      </a:r>
                      <a:endParaRPr lang="en-IN" sz="1100">
                        <a:effectLst/>
                        <a:latin typeface="Times New Roman" panose="02020603050405020304"/>
                        <a:ea typeface="Times New Roman" panose="02020603050405020304"/>
                      </a:endParaRPr>
                    </a:p>
                  </a:txBody>
                  <a:tcPr marL="0" marR="0" marT="0" marB="0"/>
                </a:tc>
                <a:tc>
                  <a:txBody>
                    <a:bodyPr/>
                    <a:lstStyle/>
                    <a:p>
                      <a:pPr marL="1148715" marR="1137920" algn="ctr">
                        <a:spcBef>
                          <a:spcPts val="190"/>
                        </a:spcBef>
                        <a:spcAft>
                          <a:spcPts val="0"/>
                        </a:spcAft>
                      </a:pPr>
                      <a:r>
                        <a:rPr lang="en-US" sz="1400">
                          <a:effectLst/>
                        </a:rPr>
                        <a:t>479</a:t>
                      </a:r>
                      <a:endParaRPr lang="en-IN" sz="1100">
                        <a:effectLst/>
                        <a:latin typeface="Times New Roman" panose="02020603050405020304"/>
                        <a:ea typeface="Times New Roman" panose="02020603050405020304"/>
                      </a:endParaRPr>
                    </a:p>
                  </a:txBody>
                  <a:tcPr marL="0" marR="0" marT="0" marB="0"/>
                </a:tc>
              </a:tr>
              <a:tr h="441325">
                <a:tc vMerge="1">
                  <a:txBody>
                    <a:bodyPr/>
                    <a:lstStyle/>
                    <a:p>
                      <a:endParaRPr lang="en-US"/>
                    </a:p>
                  </a:txBody>
                  <a:tcPr/>
                </a:tc>
                <a:tc>
                  <a:txBody>
                    <a:bodyPr/>
                    <a:lstStyle/>
                    <a:p>
                      <a:pPr marL="342265">
                        <a:lnSpc>
                          <a:spcPts val="1610"/>
                        </a:lnSpc>
                        <a:spcBef>
                          <a:spcPts val="260"/>
                        </a:spcBef>
                        <a:spcAft>
                          <a:spcPts val="0"/>
                        </a:spcAft>
                      </a:pPr>
                      <a:r>
                        <a:rPr lang="en-US" sz="1400">
                          <a:effectLst/>
                        </a:rPr>
                        <a:t>USCD</a:t>
                      </a:r>
                      <a:endParaRPr lang="en-IN" sz="1100">
                        <a:effectLst/>
                      </a:endParaRPr>
                    </a:p>
                    <a:p>
                      <a:pPr marL="380365">
                        <a:lnSpc>
                          <a:spcPts val="1505"/>
                        </a:lnSpc>
                        <a:spcAft>
                          <a:spcPts val="0"/>
                        </a:spcAft>
                      </a:pPr>
                      <a:r>
                        <a:rPr lang="en-US" sz="1400">
                          <a:effectLst/>
                        </a:rPr>
                        <a:t>Ped</a:t>
                      </a:r>
                      <a:r>
                        <a:rPr lang="en-US" sz="1400" spc="5">
                          <a:effectLst/>
                        </a:rPr>
                        <a:t> </a:t>
                      </a:r>
                      <a:r>
                        <a:rPr lang="en-US" sz="1400">
                          <a:effectLst/>
                        </a:rPr>
                        <a:t>2</a:t>
                      </a:r>
                      <a:endParaRPr lang="en-IN" sz="1100">
                        <a:effectLst/>
                        <a:latin typeface="Times New Roman" panose="02020603050405020304"/>
                        <a:ea typeface="Times New Roman" panose="02020603050405020304"/>
                      </a:endParaRPr>
                    </a:p>
                  </a:txBody>
                  <a:tcPr marL="0" marR="0" marT="0" marB="0"/>
                </a:tc>
                <a:tc>
                  <a:txBody>
                    <a:bodyPr/>
                    <a:lstStyle/>
                    <a:p>
                      <a:pPr marL="1148715" marR="1137920" algn="ctr">
                        <a:spcBef>
                          <a:spcPts val="260"/>
                        </a:spcBef>
                        <a:spcAft>
                          <a:spcPts val="0"/>
                        </a:spcAft>
                      </a:pPr>
                      <a:r>
                        <a:rPr lang="en-US" sz="1400">
                          <a:effectLst/>
                        </a:rPr>
                        <a:t>383</a:t>
                      </a:r>
                      <a:endParaRPr lang="en-IN" sz="1100">
                        <a:effectLst/>
                        <a:latin typeface="Times New Roman" panose="02020603050405020304"/>
                        <a:ea typeface="Times New Roman" panose="02020603050405020304"/>
                      </a:endParaRPr>
                    </a:p>
                  </a:txBody>
                  <a:tcPr marL="0" marR="0" marT="0" marB="0"/>
                </a:tc>
              </a:tr>
              <a:tr h="383540">
                <a:tc vMerge="1">
                  <a:txBody>
                    <a:bodyPr/>
                    <a:lstStyle/>
                    <a:p>
                      <a:endParaRPr lang="en-US"/>
                    </a:p>
                  </a:txBody>
                  <a:tcPr/>
                </a:tc>
                <a:tc>
                  <a:txBody>
                    <a:bodyPr/>
                    <a:lstStyle/>
                    <a:p>
                      <a:pPr marL="375285" marR="363220" algn="ctr">
                        <a:spcBef>
                          <a:spcPts val="260"/>
                        </a:spcBef>
                        <a:spcAft>
                          <a:spcPts val="0"/>
                        </a:spcAft>
                      </a:pPr>
                      <a:r>
                        <a:rPr lang="en-US" sz="1400">
                          <a:effectLst/>
                        </a:rPr>
                        <a:t>Total</a:t>
                      </a:r>
                      <a:endParaRPr lang="en-IN" sz="1100">
                        <a:effectLst/>
                        <a:latin typeface="Times New Roman" panose="02020603050405020304"/>
                        <a:ea typeface="Times New Roman" panose="02020603050405020304"/>
                      </a:endParaRPr>
                    </a:p>
                  </a:txBody>
                  <a:tcPr marL="0" marR="0" marT="0" marB="0"/>
                </a:tc>
                <a:tc>
                  <a:txBody>
                    <a:bodyPr/>
                    <a:lstStyle/>
                    <a:p>
                      <a:pPr marL="1148715" marR="1137920" algn="ctr">
                        <a:spcBef>
                          <a:spcPts val="260"/>
                        </a:spcBef>
                        <a:spcAft>
                          <a:spcPts val="0"/>
                        </a:spcAft>
                      </a:pPr>
                      <a:r>
                        <a:rPr lang="en-US" sz="1400">
                          <a:effectLst/>
                        </a:rPr>
                        <a:t>862</a:t>
                      </a:r>
                      <a:endParaRPr lang="en-IN" sz="1100">
                        <a:effectLst/>
                        <a:latin typeface="Times New Roman" panose="02020603050405020304"/>
                        <a:ea typeface="Times New Roman" panose="02020603050405020304"/>
                      </a:endParaRPr>
                    </a:p>
                  </a:txBody>
                  <a:tcPr marL="0" marR="0" marT="0" marB="0"/>
                </a:tc>
              </a:tr>
              <a:tr h="432435">
                <a:tc rowSpan="3">
                  <a:txBody>
                    <a:bodyPr/>
                    <a:lstStyle/>
                    <a:p>
                      <a:pPr>
                        <a:spcBef>
                          <a:spcPts val="20"/>
                        </a:spcBef>
                        <a:spcAft>
                          <a:spcPts val="0"/>
                        </a:spcAft>
                      </a:pPr>
                      <a:r>
                        <a:rPr lang="en-US" sz="1900">
                          <a:effectLst/>
                        </a:rPr>
                        <a:t> </a:t>
                      </a:r>
                      <a:endParaRPr lang="en-IN" sz="1100">
                        <a:effectLst/>
                      </a:endParaRPr>
                    </a:p>
                    <a:p>
                      <a:pPr marL="366395" marR="353060" algn="ctr">
                        <a:spcAft>
                          <a:spcPts val="0"/>
                        </a:spcAft>
                      </a:pPr>
                      <a:r>
                        <a:rPr lang="en-US" sz="1400">
                          <a:effectLst/>
                        </a:rPr>
                        <a:t>Test</a:t>
                      </a:r>
                      <a:endParaRPr lang="en-IN" sz="1100">
                        <a:effectLst/>
                        <a:latin typeface="Times New Roman" panose="02020603050405020304"/>
                        <a:ea typeface="Times New Roman" panose="02020603050405020304"/>
                      </a:endParaRPr>
                    </a:p>
                  </a:txBody>
                  <a:tcPr marL="0" marR="0" marT="0" marB="0"/>
                </a:tc>
                <a:tc>
                  <a:txBody>
                    <a:bodyPr/>
                    <a:lstStyle/>
                    <a:p>
                      <a:pPr marL="344170">
                        <a:lnSpc>
                          <a:spcPts val="1610"/>
                        </a:lnSpc>
                        <a:spcBef>
                          <a:spcPts val="190"/>
                        </a:spcBef>
                        <a:spcAft>
                          <a:spcPts val="0"/>
                        </a:spcAft>
                      </a:pPr>
                      <a:r>
                        <a:rPr lang="en-US" sz="1400">
                          <a:effectLst/>
                        </a:rPr>
                        <a:t>USCD</a:t>
                      </a:r>
                      <a:endParaRPr lang="en-IN" sz="1100">
                        <a:effectLst/>
                      </a:endParaRPr>
                    </a:p>
                    <a:p>
                      <a:pPr marL="382270">
                        <a:lnSpc>
                          <a:spcPts val="1505"/>
                        </a:lnSpc>
                        <a:spcAft>
                          <a:spcPts val="0"/>
                        </a:spcAft>
                      </a:pPr>
                      <a:r>
                        <a:rPr lang="en-US" sz="1400">
                          <a:effectLst/>
                        </a:rPr>
                        <a:t>Ped</a:t>
                      </a:r>
                      <a:r>
                        <a:rPr lang="en-US" sz="1400" spc="5">
                          <a:effectLst/>
                        </a:rPr>
                        <a:t> </a:t>
                      </a:r>
                      <a:r>
                        <a:rPr lang="en-US" sz="1400">
                          <a:effectLst/>
                        </a:rPr>
                        <a:t>1</a:t>
                      </a:r>
                      <a:endParaRPr lang="en-IN" sz="1100">
                        <a:effectLst/>
                        <a:latin typeface="Times New Roman" panose="02020603050405020304"/>
                        <a:ea typeface="Times New Roman" panose="02020603050405020304"/>
                      </a:endParaRPr>
                    </a:p>
                  </a:txBody>
                  <a:tcPr marL="0" marR="0" marT="0" marB="0"/>
                </a:tc>
                <a:tc>
                  <a:txBody>
                    <a:bodyPr/>
                    <a:lstStyle/>
                    <a:p>
                      <a:pPr marL="1148715" marR="1137920" algn="ctr">
                        <a:spcBef>
                          <a:spcPts val="190"/>
                        </a:spcBef>
                        <a:spcAft>
                          <a:spcPts val="0"/>
                        </a:spcAft>
                      </a:pPr>
                      <a:r>
                        <a:rPr lang="en-US" sz="1400">
                          <a:effectLst/>
                        </a:rPr>
                        <a:t>115</a:t>
                      </a:r>
                      <a:endParaRPr lang="en-IN" sz="1100">
                        <a:effectLst/>
                        <a:latin typeface="Times New Roman" panose="02020603050405020304"/>
                        <a:ea typeface="Times New Roman" panose="02020603050405020304"/>
                      </a:endParaRPr>
                    </a:p>
                  </a:txBody>
                  <a:tcPr marL="0" marR="0" marT="0" marB="0"/>
                </a:tc>
              </a:tr>
              <a:tr h="441325">
                <a:tc vMerge="1">
                  <a:txBody>
                    <a:bodyPr/>
                    <a:lstStyle/>
                    <a:p>
                      <a:endParaRPr lang="en-US"/>
                    </a:p>
                  </a:txBody>
                  <a:tcPr/>
                </a:tc>
                <a:tc>
                  <a:txBody>
                    <a:bodyPr/>
                    <a:lstStyle/>
                    <a:p>
                      <a:pPr marL="342265">
                        <a:lnSpc>
                          <a:spcPts val="1610"/>
                        </a:lnSpc>
                        <a:spcBef>
                          <a:spcPts val="260"/>
                        </a:spcBef>
                        <a:spcAft>
                          <a:spcPts val="0"/>
                        </a:spcAft>
                      </a:pPr>
                      <a:r>
                        <a:rPr lang="en-US" sz="1400">
                          <a:effectLst/>
                        </a:rPr>
                        <a:t>USCD</a:t>
                      </a:r>
                      <a:endParaRPr lang="en-IN" sz="1100">
                        <a:effectLst/>
                      </a:endParaRPr>
                    </a:p>
                    <a:p>
                      <a:pPr marL="380365">
                        <a:lnSpc>
                          <a:spcPts val="1505"/>
                        </a:lnSpc>
                        <a:spcAft>
                          <a:spcPts val="0"/>
                        </a:spcAft>
                      </a:pPr>
                      <a:r>
                        <a:rPr lang="en-US" sz="1400">
                          <a:effectLst/>
                        </a:rPr>
                        <a:t>Ped</a:t>
                      </a:r>
                      <a:r>
                        <a:rPr lang="en-US" sz="1400" spc="5">
                          <a:effectLst/>
                        </a:rPr>
                        <a:t> </a:t>
                      </a:r>
                      <a:r>
                        <a:rPr lang="en-US" sz="1400">
                          <a:effectLst/>
                        </a:rPr>
                        <a:t>2</a:t>
                      </a:r>
                      <a:endParaRPr lang="en-IN" sz="1100">
                        <a:effectLst/>
                        <a:latin typeface="Times New Roman" panose="02020603050405020304"/>
                        <a:ea typeface="Times New Roman" panose="02020603050405020304"/>
                      </a:endParaRPr>
                    </a:p>
                  </a:txBody>
                  <a:tcPr marL="0" marR="0" marT="0" marB="0"/>
                </a:tc>
                <a:tc>
                  <a:txBody>
                    <a:bodyPr/>
                    <a:lstStyle/>
                    <a:p>
                      <a:pPr marL="1149350" marR="1137920" algn="ctr">
                        <a:spcBef>
                          <a:spcPts val="260"/>
                        </a:spcBef>
                        <a:spcAft>
                          <a:spcPts val="0"/>
                        </a:spcAft>
                      </a:pPr>
                      <a:r>
                        <a:rPr lang="en-US" sz="1400">
                          <a:effectLst/>
                        </a:rPr>
                        <a:t>75</a:t>
                      </a:r>
                      <a:endParaRPr lang="en-IN" sz="1100">
                        <a:effectLst/>
                        <a:latin typeface="Times New Roman" panose="02020603050405020304"/>
                        <a:ea typeface="Times New Roman" panose="02020603050405020304"/>
                      </a:endParaRPr>
                    </a:p>
                  </a:txBody>
                  <a:tcPr marL="0" marR="0" marT="0" marB="0"/>
                </a:tc>
              </a:tr>
              <a:tr h="450850">
                <a:tc vMerge="1">
                  <a:txBody>
                    <a:bodyPr/>
                    <a:lstStyle/>
                    <a:p>
                      <a:endParaRPr lang="en-US"/>
                    </a:p>
                  </a:txBody>
                  <a:tcPr/>
                </a:tc>
                <a:tc>
                  <a:txBody>
                    <a:bodyPr/>
                    <a:lstStyle/>
                    <a:p>
                      <a:pPr marL="375285" marR="363220" algn="ctr">
                        <a:spcBef>
                          <a:spcPts val="250"/>
                        </a:spcBef>
                        <a:spcAft>
                          <a:spcPts val="0"/>
                        </a:spcAft>
                      </a:pPr>
                      <a:r>
                        <a:rPr lang="en-US" sz="1400">
                          <a:effectLst/>
                        </a:rPr>
                        <a:t>Total</a:t>
                      </a:r>
                      <a:endParaRPr lang="en-IN" sz="1100">
                        <a:effectLst/>
                        <a:latin typeface="Times New Roman" panose="02020603050405020304"/>
                        <a:ea typeface="Times New Roman" panose="02020603050405020304"/>
                      </a:endParaRPr>
                    </a:p>
                  </a:txBody>
                  <a:tcPr marL="0" marR="0" marT="0" marB="0"/>
                </a:tc>
                <a:tc>
                  <a:txBody>
                    <a:bodyPr/>
                    <a:lstStyle/>
                    <a:p>
                      <a:pPr marL="1148715" marR="1137920" algn="ctr">
                        <a:spcBef>
                          <a:spcPts val="250"/>
                        </a:spcBef>
                        <a:spcAft>
                          <a:spcPts val="0"/>
                        </a:spcAft>
                      </a:pPr>
                      <a:r>
                        <a:rPr lang="en-US" sz="1400" dirty="0">
                          <a:effectLst/>
                        </a:rPr>
                        <a:t>190</a:t>
                      </a:r>
                      <a:endParaRPr lang="en-IN" sz="1100" dirty="0">
                        <a:effectLst/>
                        <a:latin typeface="Times New Roman" panose="02020603050405020304"/>
                        <a:ea typeface="Times New Roman" panose="02020603050405020304"/>
                      </a:endParaRPr>
                    </a:p>
                  </a:txBody>
                  <a:tcPr marL="0" marR="0" marT="0" marB="0"/>
                </a:tc>
              </a:tr>
            </a:tbl>
          </a:graphicData>
        </a:graphic>
      </p:graphicFrame>
      <p:sp>
        <p:nvSpPr>
          <p:cNvPr id="14" name="Rectangle 2"/>
          <p:cNvSpPr>
            <a:spLocks noGrp="1" noChangeArrowheads="1"/>
          </p:cNvSpPr>
          <p:nvPr>
            <p:ph type="body" idx="1"/>
          </p:nvPr>
        </p:nvSpPr>
        <p:spPr bwMode="auto">
          <a:xfrm>
            <a:off x="1295400" y="1774751"/>
            <a:ext cx="249676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15832" tIns="4572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1.Data collection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966835" cy="5847755"/>
          </a:xfrm>
        </p:spPr>
        <p:txBody>
          <a:bodyPr/>
          <a:lstStyle/>
          <a:p>
            <a:pPr lvl="3" algn="l"/>
            <a:r>
              <a:rPr lang="en-US" sz="2000" b="1" dirty="0" smtClean="0">
                <a:latin typeface="Times New Roman" panose="02020603050405020304" pitchFamily="18" charset="0"/>
                <a:cs typeface="Times New Roman" panose="02020603050405020304" pitchFamily="18" charset="0"/>
              </a:rPr>
              <a:t>2.DATA </a:t>
            </a:r>
            <a:r>
              <a:rPr lang="en-US" sz="2000" b="1" dirty="0">
                <a:latin typeface="Times New Roman" panose="02020603050405020304" pitchFamily="18" charset="0"/>
                <a:cs typeface="Times New Roman" panose="02020603050405020304" pitchFamily="18" charset="0"/>
              </a:rPr>
              <a:t>PREPROCESSING</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Data preprocessing changes the data into a format that can be processed in data mining, machine learning, and other data science tasks more quickly and efficiently. Each extracted frame is resized to 227x277.All pixel values are scaled between 0 and 1 so that to make all input image frames on same level. Normalization is performed by subtracting every frame from global mean image which is formulated as: Global Mean Image= </a:t>
            </a:r>
            <a:r>
              <a:rPr lang="en-US" sz="2000" dirty="0" smtClean="0">
                <a:latin typeface="Times New Roman" panose="02020603050405020304" pitchFamily="18" charset="0"/>
                <a:cs typeface="Times New Roman" panose="02020603050405020304" pitchFamily="18" charset="0"/>
              </a:rPr>
              <a:t>X/Y</a:t>
            </a:r>
            <a:br>
              <a:rPr lang="en-US"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3</a:t>
            </a:r>
            <a:r>
              <a:rPr lang="en-IN"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AUGMENTATION</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Data augmentation is a technique of artificially increasing the training set by creating modified copies of a dataset using existing data. It includes making minor changes to the dataset or using deep learning to generate new data points. Change the color channel: We'll convert the frames' RGB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channel to Grey Scale. A </a:t>
            </a:r>
            <a:r>
              <a:rPr lang="en-US" sz="2000" dirty="0" err="1">
                <a:latin typeface="Times New Roman" panose="02020603050405020304" pitchFamily="18" charset="0"/>
                <a:cs typeface="Times New Roman" panose="02020603050405020304" pitchFamily="18" charset="0"/>
              </a:rPr>
              <a:t>grayscale</a:t>
            </a:r>
            <a:r>
              <a:rPr lang="en-US" sz="2000" dirty="0">
                <a:latin typeface="Times New Roman" panose="02020603050405020304" pitchFamily="18" charset="0"/>
                <a:cs typeface="Times New Roman" panose="02020603050405020304" pitchFamily="18" charset="0"/>
              </a:rPr>
              <a:t> image is one in which each pixel's value is a single sample carrying just information about the intensity of the light. Resizing the frame: We will resize the frames to a size of 227x227px.</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347835" cy="5847755"/>
          </a:xfrm>
        </p:spPr>
        <p:txBody>
          <a:bodyPr/>
          <a:lstStyle/>
          <a:p>
            <a:pPr lvl="3" algn="l"/>
            <a:r>
              <a:rPr lang="en-US" sz="2000" b="1" dirty="0" smtClean="0">
                <a:latin typeface="Times New Roman" panose="02020603050405020304" pitchFamily="18" charset="0"/>
                <a:cs typeface="Times New Roman" panose="02020603050405020304" pitchFamily="18" charset="0"/>
              </a:rPr>
              <a:t>4.BUILDING </a:t>
            </a:r>
            <a:r>
              <a:rPr lang="en-US" sz="2000" b="1" dirty="0">
                <a:latin typeface="Times New Roman" panose="02020603050405020304" pitchFamily="18" charset="0"/>
                <a:cs typeface="Times New Roman" panose="02020603050405020304" pitchFamily="18" charset="0"/>
              </a:rPr>
              <a:t>MODEL-TRAINING</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will create a </a:t>
            </a:r>
            <a:r>
              <a:rPr lang="en-US" sz="2000" dirty="0" err="1">
                <a:latin typeface="Times New Roman" panose="02020603050405020304" pitchFamily="18" charset="0"/>
                <a:cs typeface="Times New Roman" panose="02020603050405020304" pitchFamily="18" charset="0"/>
              </a:rPr>
              <a:t>Spatio</a:t>
            </a:r>
            <a:r>
              <a:rPr lang="en-US" sz="2000" dirty="0">
                <a:latin typeface="Times New Roman" panose="02020603050405020304" pitchFamily="18" charset="0"/>
                <a:cs typeface="Times New Roman" panose="02020603050405020304" pitchFamily="18" charset="0"/>
              </a:rPr>
              <a:t> Temporal Model with the Yolov5 model, using Convolution layers to build our model. YOLO v5 is natively implemented in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eliminating the </a:t>
            </a:r>
            <a:r>
              <a:rPr lang="en-US" sz="2000" dirty="0" err="1">
                <a:latin typeface="Times New Roman" panose="02020603050405020304" pitchFamily="18" charset="0"/>
                <a:cs typeface="Times New Roman" panose="02020603050405020304" pitchFamily="18" charset="0"/>
              </a:rPr>
              <a:t>Darknet</a:t>
            </a:r>
            <a:r>
              <a:rPr lang="en-US" sz="2000" dirty="0">
                <a:latin typeface="Times New Roman" panose="02020603050405020304" pitchFamily="18" charset="0"/>
                <a:cs typeface="Times New Roman" panose="02020603050405020304" pitchFamily="18" charset="0"/>
              </a:rPr>
              <a:t> framework’s limitations (based on C programming language). It is an object detection model. In this project, we make it as custom dataset. This massive change of YOLO to the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framework made it easier for the developers to modify the architecture and export to many deployment environments straightforwardly</a:t>
            </a:r>
            <a:r>
              <a:rPr lang="en-US"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5.CLASSIFICATION</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collection of predefined classes that the algorithm was trained for are used by image classification algorithms to predict the type or class of an object in an image. Typically, input consists of an image of a singular object, like a cat. Output is a class or label that designates a specific item, frequently with a probability attached to it. Using bounding boxes, object localization algorithms identify the existence of an object in the image. They use the position, height, and width of the objects in the input picture to determine the location of one or more bounding boxes.</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9220200" cy="5539978"/>
          </a:xfrm>
        </p:spPr>
        <p:txBody>
          <a:bodyPr/>
          <a:lstStyle/>
          <a:p>
            <a:pPr lvl="4" algn="l"/>
            <a:r>
              <a:rPr lang="en-US" sz="2000" b="1" dirty="0" smtClean="0">
                <a:latin typeface="Times New Roman" panose="02020603050405020304" pitchFamily="18" charset="0"/>
                <a:cs typeface="Times New Roman" panose="02020603050405020304" pitchFamily="18" charset="0"/>
              </a:rPr>
              <a:t>Image </a:t>
            </a:r>
            <a:r>
              <a:rPr lang="en-US" sz="2000" b="1" dirty="0" err="1" smtClean="0">
                <a:latin typeface="Times New Roman" panose="02020603050405020304" pitchFamily="18" charset="0"/>
                <a:cs typeface="Times New Roman" panose="02020603050405020304" pitchFamily="18" charset="0"/>
              </a:rPr>
              <a:t>classfication</a:t>
            </a:r>
            <a:r>
              <a:rPr lang="en-US" dirty="0" smtClean="0"/>
              <a:t>: </a:t>
            </a:r>
            <a:r>
              <a:rPr lang="en-US" sz="2000" dirty="0">
                <a:latin typeface="Times New Roman" panose="02020603050405020304" pitchFamily="18" charset="0"/>
                <a:cs typeface="Times New Roman" panose="02020603050405020304" pitchFamily="18" charset="0"/>
              </a:rPr>
              <a:t>Algorithms produce a list of object categories present in the image.</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Single-object </a:t>
            </a:r>
            <a:r>
              <a:rPr lang="en-US" sz="2000" b="1" dirty="0">
                <a:latin typeface="Times New Roman" panose="02020603050405020304" pitchFamily="18" charset="0"/>
                <a:cs typeface="Times New Roman" panose="02020603050405020304" pitchFamily="18" charset="0"/>
              </a:rPr>
              <a:t>localization</a:t>
            </a:r>
            <a:r>
              <a:rPr lang="en-US" sz="2000" dirty="0">
                <a:latin typeface="Times New Roman" panose="02020603050405020304" pitchFamily="18" charset="0"/>
                <a:cs typeface="Times New Roman" panose="02020603050405020304" pitchFamily="18" charset="0"/>
              </a:rPr>
              <a:t>: Algorithms produce a list of object categories present in the image, along with an axis-aligned bounding box indicating the position and scale of one instance of each object category.</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smtClean="0">
                <a:latin typeface="Times New Roman" panose="02020603050405020304" pitchFamily="18" charset="0"/>
                <a:cs typeface="Times New Roman" panose="02020603050405020304" pitchFamily="18" charset="0"/>
              </a:rPr>
              <a:t/>
            </a:r>
            <a:br>
              <a:rPr lang="en-IN" sz="2000"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Object </a:t>
            </a:r>
            <a:r>
              <a:rPr lang="en-US" sz="2000" b="1" dirty="0">
                <a:latin typeface="Times New Roman" panose="02020603050405020304" pitchFamily="18" charset="0"/>
                <a:cs typeface="Times New Roman" panose="02020603050405020304" pitchFamily="18" charset="0"/>
              </a:rPr>
              <a:t>detection</a:t>
            </a:r>
            <a:r>
              <a:rPr lang="en-US" sz="2000" dirty="0">
                <a:latin typeface="Times New Roman" panose="02020603050405020304" pitchFamily="18" charset="0"/>
                <a:cs typeface="Times New Roman" panose="02020603050405020304" pitchFamily="18" charset="0"/>
              </a:rPr>
              <a:t>: Algorithms produce a list of object categories present in the image along with an axis-aligned bounding box indicating the position and scale of every instance of each object category</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6.</a:t>
            </a:r>
            <a:r>
              <a:rPr lang="en-US" sz="2000" b="1" dirty="0" smtClean="0">
                <a:latin typeface="Times New Roman" panose="02020603050405020304" pitchFamily="18" charset="0"/>
                <a:cs typeface="Times New Roman" panose="02020603050405020304" pitchFamily="18" charset="0"/>
              </a:rPr>
              <a:t>PREDICTION </a:t>
            </a:r>
            <a:r>
              <a:rPr lang="en-US" sz="2000" b="1" dirty="0">
                <a:latin typeface="Times New Roman" panose="02020603050405020304" pitchFamily="18" charset="0"/>
                <a:cs typeface="Times New Roman" panose="02020603050405020304" pitchFamily="18" charset="0"/>
              </a:rPr>
              <a:t>DETECTION-TESTING</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Prediction methods are used to detect anomalous events by comparing them to their predicted </a:t>
            </a:r>
            <a:r>
              <a:rPr lang="en-US" sz="2000" dirty="0" err="1">
                <a:latin typeface="Times New Roman" panose="02020603050405020304" pitchFamily="18" charset="0"/>
                <a:cs typeface="Times New Roman" panose="02020603050405020304" pitchFamily="18" charset="0"/>
              </a:rPr>
              <a:t>values.We</a:t>
            </a:r>
            <a:r>
              <a:rPr lang="en-US" sz="2000" dirty="0">
                <a:latin typeface="Times New Roman" panose="02020603050405020304" pitchFamily="18" charset="0"/>
                <a:cs typeface="Times New Roman" panose="02020603050405020304" pitchFamily="18" charset="0"/>
              </a:rPr>
              <a:t> will create Prediction function to detect anomaly in a video. The next step is to create a function that can evaluate inputs such as images, videos, and times to determine if they are anomalous or not. Using the Python predict() method, we can forecast the labels of the data values based on the trained model.</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4699635" cy="2427267"/>
          </a:xfrm>
          <a:prstGeom prst="rect">
            <a:avLst/>
          </a:prstGeom>
        </p:spPr>
        <p:txBody>
          <a:bodyPr vert="horz" wrap="square" lIns="0" tIns="460692" rIns="0" bIns="0" rtlCol="0">
            <a:spAutoFit/>
          </a:bodyPr>
          <a:lstStyle/>
          <a:p>
            <a:pPr marL="193675">
              <a:lnSpc>
                <a:spcPct val="100000"/>
              </a:lnSpc>
              <a:spcBef>
                <a:spcPts val="130"/>
              </a:spcBef>
            </a:pPr>
            <a:r>
              <a:rPr lang="en-US" sz="4250" dirty="0" smtClean="0">
                <a:latin typeface="Times New Roman" panose="02020603050405020304" pitchFamily="18" charset="0"/>
                <a:cs typeface="Times New Roman" panose="02020603050405020304" pitchFamily="18" charset="0"/>
              </a:rPr>
              <a:t>Human </a:t>
            </a:r>
            <a:r>
              <a:rPr lang="en-US" sz="4250" dirty="0" err="1" smtClean="0">
                <a:latin typeface="Times New Roman" panose="02020603050405020304" pitchFamily="18" charset="0"/>
                <a:cs typeface="Times New Roman" panose="02020603050405020304" pitchFamily="18" charset="0"/>
              </a:rPr>
              <a:t>behaviour</a:t>
            </a:r>
            <a:r>
              <a:rPr lang="en-US" sz="4250" dirty="0" smtClean="0">
                <a:latin typeface="Times New Roman" panose="02020603050405020304" pitchFamily="18" charset="0"/>
                <a:cs typeface="Times New Roman" panose="02020603050405020304" pitchFamily="18" charset="0"/>
              </a:rPr>
              <a:t> and abnormality detection</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p:cNvSpPr>
            <a:spLocks noGrp="1"/>
          </p:cNvSpPr>
          <p:nvPr>
            <p:ph type="body" idx="1"/>
          </p:nvPr>
        </p:nvSpPr>
        <p:spPr/>
        <p:txBody>
          <a:bodyPr/>
          <a:lstStyle/>
          <a:p>
            <a:endParaRPr lang="en-IN" dirty="0"/>
          </a:p>
          <a:p>
            <a:pPr algn="just">
              <a:lnSpc>
                <a:spcPct val="150000"/>
              </a:lnSpc>
            </a:pPr>
            <a:r>
              <a:rPr lang="en-US" sz="2000" dirty="0">
                <a:latin typeface="Times New Roman" panose="02020603050405020304" pitchFamily="18" charset="0"/>
                <a:cs typeface="Times New Roman" panose="02020603050405020304" pitchFamily="18" charset="0"/>
              </a:rPr>
              <a:t>Both recorded and live videos can be used to spot unusual activity. An alert text message with the location of the detection is sent to the user if an unusual activity or weapon is discovered. Additionally, the user receives an email with the location and an image of the abnormal activity. It can also identify people and other objects in the video, but an alert message will only be sent if abnormal activity is discovered. The project heavily relies on object detection. Receiving alert messages with location information ensures high security and quick response to threats</a:t>
            </a:r>
            <a:r>
              <a:rPr lang="en-US" dirty="0"/>
              <a:t>.</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20</a:t>
            </a:fld>
            <a:endParaRPr spc="-25" dirty="0"/>
          </a:p>
        </p:txBody>
      </p:sp>
      <p:sp>
        <p:nvSpPr>
          <p:cNvPr id="8" name="object 8"/>
          <p:cNvSpPr txBox="1"/>
          <p:nvPr/>
        </p:nvSpPr>
        <p:spPr>
          <a:xfrm>
            <a:off x="683258" y="6111875"/>
            <a:ext cx="10822941" cy="324448"/>
          </a:xfrm>
          <a:prstGeom prst="rect">
            <a:avLst/>
          </a:prstGeom>
        </p:spPr>
        <p:txBody>
          <a:bodyPr vert="horz" wrap="square" lIns="0" tIns="16510" rIns="0" bIns="0" rtlCol="0">
            <a:spAutoFit/>
          </a:bodyPr>
          <a:lstStyle/>
          <a:p>
            <a:pPr marL="12700">
              <a:lnSpc>
                <a:spcPct val="100000"/>
              </a:lnSpc>
              <a:spcBef>
                <a:spcPts val="130"/>
              </a:spcBef>
            </a:pPr>
            <a:r>
              <a:rPr sz="2000" u="sng" spc="10" dirty="0" smtClean="0">
                <a:solidFill>
                  <a:srgbClr val="006FC0"/>
                </a:solidFill>
                <a:uFill>
                  <a:solidFill>
                    <a:srgbClr val="006FC0"/>
                  </a:solidFill>
                </a:uFill>
                <a:latin typeface="Trebuchet MS" panose="020B0603020202020204"/>
                <a:cs typeface="Trebuchet MS" panose="020B0603020202020204"/>
              </a:rPr>
              <a:t> </a:t>
            </a:r>
            <a:r>
              <a:rPr lang="en-IN" sz="2000" u="sng" spc="10" dirty="0" smtClean="0">
                <a:solidFill>
                  <a:srgbClr val="006FC0"/>
                </a:solidFill>
                <a:uFill>
                  <a:solidFill>
                    <a:srgbClr val="006FC0"/>
                  </a:solidFill>
                </a:uFill>
                <a:latin typeface="Trebuchet MS" panose="020B0603020202020204"/>
                <a:cs typeface="Trebuchet MS" panose="020B0603020202020204"/>
              </a:rPr>
              <a:t>https://drive.google.com/file/d/1XGcqpSZZ8x8AnnaQ6ZSk4U9OqrKtKBlJ/view?usp=sharing</a:t>
            </a:r>
            <a:endParaRPr sz="2000" dirty="0">
              <a:latin typeface="Trebuchet MS" panose="020B0603020202020204"/>
              <a:cs typeface="Trebuchet MS" panose="020B0603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347835" cy="4616648"/>
          </a:xfrm>
        </p:spPr>
        <p:txBody>
          <a:bodyPr/>
          <a:lstStyle/>
          <a:p>
            <a:pPr lvl="1" algn="just">
              <a:lnSpc>
                <a:spcPct val="150000"/>
              </a:lnSpc>
            </a:pPr>
            <a:r>
              <a:rPr lang="en-US" sz="2000" b="1" dirty="0" smtClean="0">
                <a:latin typeface="Times New Roman" panose="02020603050405020304" pitchFamily="18" charset="0"/>
                <a:cs typeface="Times New Roman" panose="02020603050405020304" pitchFamily="18" charset="0"/>
              </a:rPr>
              <a:t>ACCURACYPREDICTION</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graph demonstrates that our suggested method outperforms the majority of semi-supervised methods in terms of stability and accuracy. Additionally, our suggested method's internal group convolution structure makes it simpler to adapt our method to various data sets. To support this claim, more research and data are required. When the data set gets bigger and better in the future, we think our methodology will perform better. To show the effectiveness and precision of the suggested model, the precision of the accepted techniques in the area of perceiving anomalous behavior following the model's evaluation and testing, we applied our suggested algorithm to the Avenue UCSD-</a:t>
            </a:r>
            <a:r>
              <a:rPr lang="en-US" sz="2000" dirty="0" err="1">
                <a:latin typeface="Times New Roman" panose="02020603050405020304" pitchFamily="18" charset="0"/>
                <a:cs typeface="Times New Roman" panose="02020603050405020304" pitchFamily="18" charset="0"/>
              </a:rPr>
              <a:t>Ped</a:t>
            </a:r>
            <a:r>
              <a:rPr lang="en-US" sz="2000" dirty="0">
                <a:latin typeface="Times New Roman" panose="02020603050405020304" pitchFamily="18" charset="0"/>
                <a:cs typeface="Times New Roman" panose="02020603050405020304" pitchFamily="18" charset="0"/>
              </a:rPr>
              <a:t> 1 dataset and carried out training and testing. The results of the testing are shown below</a:t>
            </a:r>
            <a:endParaRPr lang="en-IN" sz="20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4" name="Text Placeholder 23"/>
          <p:cNvSpPr>
            <a:spLocks noGrp="1"/>
          </p:cNvSpPr>
          <p:nvPr>
            <p:ph type="body" idx="1"/>
          </p:nvPr>
        </p:nvSpPr>
        <p:spPr>
          <a:xfrm>
            <a:off x="2590800" y="1676400"/>
            <a:ext cx="9161780" cy="4318000"/>
          </a:xfrm>
        </p:spPr>
        <p:txBody>
          <a:bodyPr>
            <a:noAutofit/>
          </a:bodyPr>
          <a:lstStyle/>
          <a:p>
            <a:pPr marL="342900" indent="-342900" algn="l">
              <a:lnSpc>
                <a:spcPct val="150000"/>
              </a:lnSpc>
              <a:buFont typeface="+mj-lt"/>
              <a:buAutoNum type="arabicPeriod"/>
            </a:pPr>
            <a:r>
              <a:rPr lang="en-US"/>
              <a:t>      </a:t>
            </a:r>
            <a:r>
              <a:rPr lang="en-US" smtClean="0"/>
              <a:t> </a:t>
            </a:r>
            <a:r>
              <a:rPr lang="en-US" sz="2800" dirty="0">
                <a:latin typeface="Times New Roman" panose="02020603050405020304" pitchFamily="18" charset="0"/>
                <a:cs typeface="Times New Roman" panose="02020603050405020304" pitchFamily="18" charset="0"/>
              </a:rPr>
              <a:t>Dataset Collection</a:t>
            </a:r>
          </a:p>
          <a:p>
            <a:pPr marL="514350" indent="-514350" algn="l">
              <a:lnSpc>
                <a:spcPct val="150000"/>
              </a:lnSpc>
              <a:buFont typeface="Arial" panose="020B0604020202020204" pitchFamily="34" charset="0"/>
              <a:buAutoNum type="arabi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Data Preprocessing</a:t>
            </a:r>
          </a:p>
          <a:p>
            <a:pPr marL="514350" indent="-514350" algn="l">
              <a:lnSpc>
                <a:spcPct val="150000"/>
              </a:lnSpc>
              <a:buFont typeface="Arial" panose="020B0604020202020204" pitchFamily="34" charset="0"/>
              <a:buAutoNum type="arabi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Data </a:t>
            </a:r>
            <a:r>
              <a:rPr lang="en-US" sz="2800" dirty="0">
                <a:latin typeface="Times New Roman" panose="02020603050405020304" pitchFamily="18" charset="0"/>
                <a:cs typeface="Times New Roman" panose="02020603050405020304" pitchFamily="18" charset="0"/>
              </a:rPr>
              <a:t>Augmentation</a:t>
            </a:r>
          </a:p>
          <a:p>
            <a:pPr marL="514350" indent="-514350" algn="l">
              <a:lnSpc>
                <a:spcPct val="150000"/>
              </a:lnSpc>
              <a:buFont typeface="Arial" panose="020B0604020202020204" pitchFamily="34" charset="0"/>
              <a:buAutoNum type="arabicPeriod"/>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Building </a:t>
            </a:r>
            <a:r>
              <a:rPr lang="en-US" sz="2800" dirty="0">
                <a:latin typeface="Times New Roman" panose="02020603050405020304" pitchFamily="18" charset="0"/>
                <a:cs typeface="Times New Roman" panose="02020603050405020304" pitchFamily="18" charset="0"/>
              </a:rPr>
              <a:t>model-Training</a:t>
            </a:r>
          </a:p>
          <a:p>
            <a:pPr marL="514350" indent="-514350" algn="l">
              <a:lnSpc>
                <a:spcPct val="150000"/>
              </a:lnSpc>
              <a:buFont typeface="Arial" panose="020B0604020202020204" pitchFamily="34" charset="0"/>
              <a:buAutoNum type="arabicPeriod"/>
            </a:pPr>
            <a:r>
              <a:rPr lang="en-US" sz="2800" dirty="0" smtClean="0">
                <a:latin typeface="Times New Roman" panose="02020603050405020304" pitchFamily="18" charset="0"/>
                <a:cs typeface="Times New Roman" panose="02020603050405020304" pitchFamily="18" charset="0"/>
              </a:rPr>
              <a:t>Classification</a:t>
            </a:r>
            <a:endParaRPr lang="en-US" sz="2800" dirty="0">
              <a:latin typeface="Times New Roman" panose="02020603050405020304" pitchFamily="18" charset="0"/>
              <a:cs typeface="Times New Roman" panose="02020603050405020304" pitchFamily="18" charset="0"/>
            </a:endParaRPr>
          </a:p>
          <a:p>
            <a:pPr marL="514350" indent="-514350" algn="l">
              <a:lnSpc>
                <a:spcPct val="150000"/>
              </a:lnSpc>
              <a:buFont typeface="Arial" panose="020B0604020202020204" pitchFamily="34" charset="0"/>
              <a:buAutoNum type="arabicPeriod"/>
            </a:pPr>
            <a:r>
              <a:rPr lang="en-US" sz="2800" dirty="0" smtClean="0">
                <a:latin typeface="Times New Roman" panose="02020603050405020304" pitchFamily="18" charset="0"/>
                <a:cs typeface="Times New Roman" panose="02020603050405020304" pitchFamily="18" charset="0"/>
              </a:rPr>
              <a:t>Prediction </a:t>
            </a:r>
            <a:r>
              <a:rPr lang="en-US" sz="2800" dirty="0">
                <a:latin typeface="Times New Roman" panose="02020603050405020304" pitchFamily="18" charset="0"/>
                <a:cs typeface="Times New Roman" panose="02020603050405020304" pitchFamily="18" charset="0"/>
              </a:rPr>
              <a:t>detection-Testing</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1530"/>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0499" y="533400"/>
            <a:ext cx="867623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p:cNvSpPr>
            <a:spLocks noGrp="1"/>
          </p:cNvSpPr>
          <p:nvPr>
            <p:ph type="body" idx="1"/>
          </p:nvPr>
        </p:nvSpPr>
        <p:spPr>
          <a:xfrm>
            <a:off x="609600" y="1577340"/>
            <a:ext cx="7381875" cy="5170646"/>
          </a:xfrm>
        </p:spPr>
        <p:txBody>
          <a:bodyPr/>
          <a:lstStyle/>
          <a:p>
            <a:pPr algn="just"/>
            <a:r>
              <a:rPr lang="en-US" sz="2400" dirty="0">
                <a:latin typeface="Times New Roman" panose="02020603050405020304" pitchFamily="18" charset="0"/>
                <a:ea typeface="Times New Roman" panose="02020603050405020304" pitchFamily="18" charset="0"/>
              </a:rPr>
              <a:t>Human abnormal detection in video is critical to ensuring security in both internal and external spaces. People who experience high levels of violence in their </a:t>
            </a:r>
            <a:r>
              <a:rPr lang="en-US" sz="2400" dirty="0" err="1">
                <a:latin typeface="Times New Roman" panose="02020603050405020304" pitchFamily="18" charset="0"/>
                <a:ea typeface="Times New Roman" panose="02020603050405020304" pitchFamily="18" charset="0"/>
              </a:rPr>
              <a:t>neighbourhoods</a:t>
            </a:r>
            <a:r>
              <a:rPr lang="en-US" sz="2400" dirty="0">
                <a:latin typeface="Times New Roman" panose="02020603050405020304" pitchFamily="18" charset="0"/>
                <a:ea typeface="Times New Roman" panose="02020603050405020304" pitchFamily="18" charset="0"/>
              </a:rPr>
              <a:t> or through the media frequently suffer from psychological trauma. These crimes can be decreased by spotting disruptive </a:t>
            </a:r>
            <a:r>
              <a:rPr lang="en-US" sz="2400" dirty="0" err="1">
                <a:latin typeface="Times New Roman" panose="02020603050405020304" pitchFamily="18" charset="0"/>
                <a:ea typeface="Times New Roman" panose="02020603050405020304" pitchFamily="18" charset="0"/>
              </a:rPr>
              <a:t>behaviour</a:t>
            </a:r>
            <a:r>
              <a:rPr lang="en-US" sz="2400" dirty="0">
                <a:latin typeface="Times New Roman" panose="02020603050405020304" pitchFamily="18" charset="0"/>
                <a:ea typeface="Times New Roman" panose="02020603050405020304" pitchFamily="18" charset="0"/>
              </a:rPr>
              <a:t> early on and closely observing any suspicious activity so that law enforcement agencies can act right away.  Human abnormality detection model give a machine the ability to recognize unsafe weapons and can also notify a human administrator when a gun or firearm is clearly visible in the vicinity. This project proposes a </a:t>
            </a:r>
            <a:r>
              <a:rPr lang="en-US" sz="2400" dirty="0" err="1">
                <a:latin typeface="Times New Roman" panose="02020603050405020304" pitchFamily="18" charset="0"/>
                <a:ea typeface="Times New Roman" panose="02020603050405020304" pitchFamily="18" charset="0"/>
              </a:rPr>
              <a:t>Spatio</a:t>
            </a:r>
            <a:r>
              <a:rPr lang="en-US" sz="2400" dirty="0">
                <a:latin typeface="Times New Roman" panose="02020603050405020304" pitchFamily="18" charset="0"/>
                <a:ea typeface="Times New Roman" panose="02020603050405020304" pitchFamily="18" charset="0"/>
              </a:rPr>
              <a:t> Temporal model and a novel regularity score based on the results of the YOLO network to detect abnormal behavior in crowd scenarios</a:t>
            </a:r>
            <a:r>
              <a:rPr lang="en-US" dirty="0">
                <a:latin typeface="Times New Roman" panose="02020603050405020304" pitchFamily="18" charset="0"/>
                <a:ea typeface="Times New Roman" panose="02020603050405020304" pitchFamily="18" charset="0"/>
              </a:rPr>
              <a:t>.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8738235" cy="6278642"/>
          </a:xfrm>
        </p:spPr>
        <p:txBody>
          <a:bodyPr/>
          <a:lstStyle/>
          <a:p>
            <a:r>
              <a:rPr lang="en-US" sz="2400" b="0" dirty="0">
                <a:latin typeface="Times New Roman" panose="02020603050405020304" pitchFamily="18" charset="0"/>
                <a:ea typeface="Times New Roman" panose="02020603050405020304" pitchFamily="18" charset="0"/>
                <a:cs typeface="Times New Roman" panose="02020603050405020304" pitchFamily="18" charset="0"/>
              </a:rPr>
              <a:t>The </a:t>
            </a:r>
            <a:r>
              <a:rPr lang="en-US" sz="2400" b="0" dirty="0" err="1">
                <a:latin typeface="Times New Roman" panose="02020603050405020304" pitchFamily="18" charset="0"/>
                <a:ea typeface="Times New Roman" panose="02020603050405020304" pitchFamily="18" charset="0"/>
                <a:cs typeface="Times New Roman" panose="02020603050405020304" pitchFamily="18" charset="0"/>
              </a:rPr>
              <a:t>Spatio</a:t>
            </a:r>
            <a:r>
              <a:rPr lang="en-US" sz="2400" b="0" dirty="0">
                <a:latin typeface="Times New Roman" panose="02020603050405020304" pitchFamily="18" charset="0"/>
                <a:ea typeface="Times New Roman" panose="02020603050405020304" pitchFamily="18" charset="0"/>
                <a:cs typeface="Times New Roman" panose="02020603050405020304" pitchFamily="18" charset="0"/>
              </a:rPr>
              <a:t> Temporal model extracts spatial features of video frames. In the training process, a weighted loss function is proposed based on the YOLO detection results, which emphasizes the foreground part and thus overcomes the impact of complex background. The most important and critical aspect of any application is having a desired and suitable dataset to train machine learning models on. As a result, we manually collected a massive amount of images from Google. The extraction of logical information from input video data during abnormal </a:t>
            </a:r>
            <a:r>
              <a:rPr lang="en-US" sz="2400" b="0" dirty="0" err="1">
                <a:latin typeface="Times New Roman" panose="02020603050405020304" pitchFamily="18" charset="0"/>
                <a:ea typeface="Times New Roman" panose="02020603050405020304" pitchFamily="18" charset="0"/>
                <a:cs typeface="Times New Roman" panose="02020603050405020304" pitchFamily="18" charset="0"/>
              </a:rPr>
              <a:t>behaviour</a:t>
            </a:r>
            <a:r>
              <a:rPr lang="en-US" sz="2400" b="0" dirty="0">
                <a:latin typeface="Times New Roman" panose="02020603050405020304" pitchFamily="18" charset="0"/>
                <a:ea typeface="Times New Roman" panose="02020603050405020304" pitchFamily="18" charset="0"/>
                <a:cs typeface="Times New Roman" panose="02020603050405020304" pitchFamily="18" charset="0"/>
              </a:rPr>
              <a:t> detection can be seen as a high-level image processing operation.  To track the movement of moving objects in the videos, object detection algorithms are used. When there is a threat, a alert message goes off, occasionally alerting people to suspicious </a:t>
            </a:r>
            <a:r>
              <a:rPr lang="en-US" sz="2400" b="0" dirty="0" err="1">
                <a:latin typeface="Times New Roman" panose="02020603050405020304" pitchFamily="18" charset="0"/>
                <a:ea typeface="Times New Roman" panose="02020603050405020304" pitchFamily="18" charset="0"/>
                <a:cs typeface="Times New Roman" panose="02020603050405020304" pitchFamily="18" charset="0"/>
              </a:rPr>
              <a:t>behaviour</a:t>
            </a:r>
            <a:r>
              <a:rPr lang="en-US" sz="2400" b="0" dirty="0">
                <a:latin typeface="Times New Roman" panose="02020603050405020304" pitchFamily="18" charset="0"/>
                <a:ea typeface="Times New Roman" panose="02020603050405020304" pitchFamily="18" charset="0"/>
                <a:cs typeface="Times New Roman" panose="02020603050405020304" pitchFamily="18" charset="0"/>
              </a:rPr>
              <a:t>. In future, </a:t>
            </a:r>
            <a:r>
              <a:rPr lang="en-US" sz="2400" b="0" dirty="0" err="1">
                <a:latin typeface="Times New Roman" panose="02020603050405020304" pitchFamily="18" charset="0"/>
                <a:ea typeface="Times New Roman" panose="02020603050405020304" pitchFamily="18" charset="0"/>
                <a:cs typeface="Times New Roman" panose="02020603050405020304" pitchFamily="18" charset="0"/>
              </a:rPr>
              <a:t>inorder</a:t>
            </a:r>
            <a:r>
              <a:rPr lang="en-US" sz="2400" b="0" dirty="0">
                <a:latin typeface="Times New Roman" panose="02020603050405020304" pitchFamily="18" charset="0"/>
                <a:ea typeface="Times New Roman" panose="02020603050405020304" pitchFamily="18" charset="0"/>
                <a:cs typeface="Times New Roman" panose="02020603050405020304" pitchFamily="18" charset="0"/>
              </a:rPr>
              <a:t> to detect any weapon or dangerous objects, our proposed system can also be integrated into surveillance and security robots.</a:t>
            </a:r>
            <a:br>
              <a:rPr lang="en-US" sz="2400" b="0" dirty="0">
                <a:latin typeface="Times New Roman" panose="02020603050405020304" pitchFamily="18" charset="0"/>
                <a:ea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a:r>
            <a:br>
              <a:rPr lang="en-IN" sz="2400" b="0" dirty="0">
                <a:latin typeface="Times New Roman" panose="02020603050405020304" pitchFamily="18" charset="0"/>
                <a:cs typeface="Times New Roman" panose="02020603050405020304" pitchFamily="18" charset="0"/>
              </a:rPr>
            </a:br>
            <a:endParaRPr lang="en-IN" sz="24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42817"/>
            <a:ext cx="9764395" cy="670696"/>
          </a:xfrm>
          <a:prstGeom prst="rect">
            <a:avLst/>
          </a:prstGeom>
        </p:spPr>
        <p:txBody>
          <a:bodyPr vert="horz" wrap="square" lIns="0" tIns="16510" rIns="0" bIns="0" rtlCol="0">
            <a:spAutoFit/>
          </a:bodyPr>
          <a:lstStyle/>
          <a:p>
            <a:pPr marL="12700" algn="just">
              <a:lnSpc>
                <a:spcPct val="100000"/>
              </a:lnSpc>
              <a:spcBef>
                <a:spcPts val="130"/>
              </a:spcBef>
              <a:tabLst>
                <a:tab pos="2643505" algn="l"/>
              </a:tabLst>
            </a:pPr>
            <a:r>
              <a:rPr lang="en-US" sz="4250" spc="-10" dirty="0" smtClean="0"/>
              <a:t>  </a:t>
            </a:r>
            <a:r>
              <a:rPr sz="4250" spc="-10" dirty="0" smtClean="0"/>
              <a:t>PROJECT</a:t>
            </a:r>
            <a:r>
              <a:rPr sz="4250" dirty="0"/>
              <a:t>	</a:t>
            </a:r>
            <a:r>
              <a:rPr sz="4250" spc="-10" dirty="0"/>
              <a:t>OVERVIEW</a:t>
            </a:r>
            <a:endParaRPr sz="4250" dirty="0"/>
          </a:p>
        </p:txBody>
      </p:sp>
      <p:sp>
        <p:nvSpPr>
          <p:cNvPr id="11" name="Text Placeholder 10"/>
          <p:cNvSpPr>
            <a:spLocks noGrp="1"/>
          </p:cNvSpPr>
          <p:nvPr>
            <p:ph type="body" idx="1"/>
          </p:nvPr>
        </p:nvSpPr>
        <p:spPr>
          <a:xfrm>
            <a:off x="609600" y="1295400"/>
            <a:ext cx="8382000" cy="5232202"/>
          </a:xfrm>
        </p:spPr>
        <p:txBody>
          <a:bodyPr/>
          <a:lstStyle/>
          <a:p>
            <a:pPr algn="just"/>
            <a:r>
              <a:rPr lang="en-US" sz="2000" dirty="0">
                <a:latin typeface="Times New Roman" panose="02020603050405020304" pitchFamily="18" charset="0"/>
                <a:cs typeface="Times New Roman" panose="02020603050405020304" pitchFamily="18" charset="0"/>
              </a:rPr>
              <a:t>The human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and abnormality detection helps reduce life threatening acts and provide security. To detect abnormal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in crowd scenarios. In this we proposed a </a:t>
            </a:r>
            <a:r>
              <a:rPr lang="en-US" sz="2000" dirty="0" err="1">
                <a:latin typeface="Times New Roman" panose="02020603050405020304" pitchFamily="18" charset="0"/>
                <a:cs typeface="Times New Roman" panose="02020603050405020304" pitchFamily="18" charset="0"/>
              </a:rPr>
              <a:t>spatio</a:t>
            </a:r>
            <a:r>
              <a:rPr lang="en-US" sz="2000" dirty="0">
                <a:latin typeface="Times New Roman" panose="02020603050405020304" pitchFamily="18" charset="0"/>
                <a:cs typeface="Times New Roman" panose="02020603050405020304" pitchFamily="18" charset="0"/>
              </a:rPr>
              <a:t> temporal model and a novel regularity score based on the results of the </a:t>
            </a:r>
            <a:r>
              <a:rPr lang="en-US" sz="2000" dirty="0" err="1">
                <a:latin typeface="Times New Roman" panose="02020603050405020304" pitchFamily="18" charset="0"/>
                <a:cs typeface="Times New Roman" panose="02020603050405020304" pitchFamily="18" charset="0"/>
              </a:rPr>
              <a:t>yolo</a:t>
            </a:r>
            <a:r>
              <a:rPr lang="en-US" sz="2000" dirty="0">
                <a:latin typeface="Times New Roman" panose="02020603050405020304" pitchFamily="18" charset="0"/>
                <a:cs typeface="Times New Roman" panose="02020603050405020304" pitchFamily="18" charset="0"/>
              </a:rPr>
              <a:t> network model. It is intended to create a system to detect abnormalities in human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using the </a:t>
            </a:r>
            <a:r>
              <a:rPr lang="en-US" sz="2000" dirty="0" err="1">
                <a:latin typeface="Times New Roman" panose="02020603050405020304" pitchFamily="18" charset="0"/>
                <a:cs typeface="Times New Roman" panose="02020603050405020304" pitchFamily="18" charset="0"/>
              </a:rPr>
              <a:t>spatio</a:t>
            </a:r>
            <a:r>
              <a:rPr lang="en-US" sz="2000" dirty="0">
                <a:latin typeface="Times New Roman" panose="02020603050405020304" pitchFamily="18" charset="0"/>
                <a:cs typeface="Times New Roman" panose="02020603050405020304" pitchFamily="18" charset="0"/>
              </a:rPr>
              <a:t> temporal and </a:t>
            </a:r>
            <a:r>
              <a:rPr lang="en-US" sz="2000" dirty="0" err="1">
                <a:latin typeface="Times New Roman" panose="02020603050405020304" pitchFamily="18" charset="0"/>
                <a:cs typeface="Times New Roman" panose="02020603050405020304" pitchFamily="18" charset="0"/>
              </a:rPr>
              <a:t>yolo</a:t>
            </a:r>
            <a:r>
              <a:rPr lang="en-US" sz="2000" dirty="0">
                <a:latin typeface="Times New Roman" panose="02020603050405020304" pitchFamily="18" charset="0"/>
                <a:cs typeface="Times New Roman" panose="02020603050405020304" pitchFamily="18" charset="0"/>
              </a:rPr>
              <a:t> models. In addition, we plan to develop a smart surveillance security system that can detect weapons, specifically guns. To accomplish this, we used a combination of compute vision methods and deep learning to identify a weapon from a captured image. Recent advances in machine learning and deep learning have shown significant progress in the areas of object detection and recognition, exclusively in images. Object detection and classification are critical first steps in any video surveillance application and are required for subsequent object tracking tasks. We trained the classifier model of YOLO v5, i.e., "You Only Look Once," for this purpose. This model is a cutting- edge real-time object detection </a:t>
            </a:r>
            <a:r>
              <a:rPr lang="en-US" sz="2000" dirty="0" err="1">
                <a:latin typeface="Times New Roman" panose="02020603050405020304" pitchFamily="18" charset="0"/>
                <a:cs typeface="Times New Roman" panose="02020603050405020304" pitchFamily="18" charset="0"/>
              </a:rPr>
              <a:t>classifier.YOLO</a:t>
            </a:r>
            <a:r>
              <a:rPr lang="en-US" sz="2000" dirty="0">
                <a:latin typeface="Times New Roman" panose="02020603050405020304" pitchFamily="18" charset="0"/>
                <a:cs typeface="Times New Roman" panose="02020603050405020304" pitchFamily="18" charset="0"/>
              </a:rPr>
              <a:t> version 5 is an object detector that does not require multiple GPUs for training and has a smaller minimum batch size than previous versions. </a:t>
            </a:r>
            <a:r>
              <a:rPr lang="en-US" sz="2000" dirty="0" err="1">
                <a:latin typeface="Times New Roman" panose="02020603050405020304" pitchFamily="18" charset="0"/>
                <a:cs typeface="Times New Roman" panose="02020603050405020304" pitchFamily="18" charset="0"/>
              </a:rPr>
              <a:t>Spatio</a:t>
            </a:r>
            <a:r>
              <a:rPr lang="en-US" sz="2000" dirty="0">
                <a:latin typeface="Times New Roman" panose="02020603050405020304" pitchFamily="18" charset="0"/>
                <a:cs typeface="Times New Roman" panose="02020603050405020304" pitchFamily="18" charset="0"/>
              </a:rPr>
              <a:t> Temporal is a model that extracts spatial features from video </a:t>
            </a:r>
            <a:r>
              <a:rPr lang="en-US" sz="2000" dirty="0" smtClean="0">
                <a:latin typeface="Times New Roman" panose="02020603050405020304" pitchFamily="18" charset="0"/>
                <a:cs typeface="Times New Roman" panose="02020603050405020304" pitchFamily="18" charset="0"/>
              </a:rPr>
              <a:t>frames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81000"/>
            <a:ext cx="8534400" cy="7017306"/>
          </a:xfrm>
        </p:spPr>
        <p:txBody>
          <a:bodyPr/>
          <a:lstStyle/>
          <a:p>
            <a:pPr algn="just"/>
            <a:r>
              <a:rPr lang="en-US" sz="2000" dirty="0" smtClean="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Based on the </a:t>
            </a:r>
            <a:r>
              <a:rPr lang="en-US" sz="2400" b="0" dirty="0" err="1">
                <a:latin typeface="Times New Roman" panose="02020603050405020304" pitchFamily="18" charset="0"/>
                <a:cs typeface="Times New Roman" panose="02020603050405020304" pitchFamily="18" charset="0"/>
              </a:rPr>
              <a:t>yolo</a:t>
            </a:r>
            <a:r>
              <a:rPr lang="en-US" sz="2400" b="0" dirty="0">
                <a:latin typeface="Times New Roman" panose="02020603050405020304" pitchFamily="18" charset="0"/>
                <a:cs typeface="Times New Roman" panose="02020603050405020304" pitchFamily="18" charset="0"/>
              </a:rPr>
              <a:t> detection results, a weighted loss function is proposed during the training process, which </a:t>
            </a:r>
            <a:r>
              <a:rPr lang="en-US" sz="2400" b="0" dirty="0" err="1">
                <a:latin typeface="Times New Roman" panose="02020603050405020304" pitchFamily="18" charset="0"/>
                <a:cs typeface="Times New Roman" panose="02020603050405020304" pitchFamily="18" charset="0"/>
              </a:rPr>
              <a:t>emphasises</a:t>
            </a:r>
            <a:r>
              <a:rPr lang="en-US" sz="2400" b="0" dirty="0">
                <a:latin typeface="Times New Roman" panose="02020603050405020304" pitchFamily="18" charset="0"/>
                <a:cs typeface="Times New Roman" panose="02020603050405020304" pitchFamily="18" charset="0"/>
              </a:rPr>
              <a:t> the foreground part and thus overcomes the impact of complex background. I</a:t>
            </a:r>
            <a:r>
              <a:rPr lang="en-US" sz="2400" b="0" dirty="0" smtClean="0">
                <a:latin typeface="Times New Roman" panose="02020603050405020304" pitchFamily="18" charset="0"/>
                <a:cs typeface="Times New Roman" panose="02020603050405020304" pitchFamily="18" charset="0"/>
              </a:rPr>
              <a:t>n </a:t>
            </a:r>
            <a:r>
              <a:rPr lang="en-US" sz="2400" b="0" dirty="0">
                <a:latin typeface="Times New Roman" panose="02020603050405020304" pitchFamily="18" charset="0"/>
                <a:cs typeface="Times New Roman" panose="02020603050405020304" pitchFamily="18" charset="0"/>
              </a:rPr>
              <a:t>the anomaly detection process, a novel regularity score is proposed. Using audio and video inputs, the proposed system is capable of identifying human abnormalities. Using the Yolov5 model and Convolution layers, we will build a </a:t>
            </a:r>
            <a:r>
              <a:rPr lang="en-US" sz="2400" b="0" dirty="0" err="1">
                <a:latin typeface="Times New Roman" panose="02020603050405020304" pitchFamily="18" charset="0"/>
                <a:cs typeface="Times New Roman" panose="02020603050405020304" pitchFamily="18" charset="0"/>
              </a:rPr>
              <a:t>Spatio</a:t>
            </a:r>
            <a:r>
              <a:rPr lang="en-US" sz="2400" b="0" dirty="0">
                <a:latin typeface="Times New Roman" panose="02020603050405020304" pitchFamily="18" charset="0"/>
                <a:cs typeface="Times New Roman" panose="02020603050405020304" pitchFamily="18" charset="0"/>
              </a:rPr>
              <a:t> Temporal Model. A </a:t>
            </a:r>
            <a:r>
              <a:rPr lang="en-US" sz="2400" b="0" dirty="0" err="1">
                <a:latin typeface="Times New Roman" panose="02020603050405020304" pitchFamily="18" charset="0"/>
                <a:cs typeface="Times New Roman" panose="02020603050405020304" pitchFamily="18" charset="0"/>
              </a:rPr>
              <a:t>pretrained</a:t>
            </a:r>
            <a:r>
              <a:rPr lang="en-US" sz="2400" b="0" dirty="0">
                <a:latin typeface="Times New Roman" panose="02020603050405020304" pitchFamily="18" charset="0"/>
                <a:cs typeface="Times New Roman" panose="02020603050405020304" pitchFamily="18" charset="0"/>
              </a:rPr>
              <a:t> model has seen a </a:t>
            </a:r>
            <a:r>
              <a:rPr lang="en-US" sz="2400" b="0" dirty="0" err="1">
                <a:latin typeface="Times New Roman" panose="02020603050405020304" pitchFamily="18" charset="0"/>
                <a:cs typeface="Times New Roman" panose="02020603050405020304" pitchFamily="18" charset="0"/>
              </a:rPr>
              <a:t>tonne</a:t>
            </a:r>
            <a:r>
              <a:rPr lang="en-US" sz="2400" b="0" dirty="0">
                <a:latin typeface="Times New Roman" panose="02020603050405020304" pitchFamily="18" charset="0"/>
                <a:cs typeface="Times New Roman" panose="02020603050405020304" pitchFamily="18" charset="0"/>
              </a:rPr>
              <a:t> of objects and is familiar with the classification rules that apply to each one. By putting the network through training on the </a:t>
            </a:r>
            <a:r>
              <a:rPr lang="en-US" sz="2400" b="0" dirty="0" smtClean="0">
                <a:latin typeface="Times New Roman" panose="02020603050405020304" pitchFamily="18" charset="0"/>
                <a:cs typeface="Times New Roman" panose="02020603050405020304" pitchFamily="18" charset="0"/>
              </a:rPr>
              <a:t>COCO</a:t>
            </a:r>
            <a:r>
              <a:rPr lang="en-IN" sz="2400" b="0" dirty="0" smtClean="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and </a:t>
            </a:r>
            <a:r>
              <a:rPr lang="en-US" sz="2400" b="0" dirty="0" err="1">
                <a:latin typeface="Times New Roman" panose="02020603050405020304" pitchFamily="18" charset="0"/>
                <a:cs typeface="Times New Roman" panose="02020603050405020304" pitchFamily="18" charset="0"/>
              </a:rPr>
              <a:t>Imagenet</a:t>
            </a:r>
            <a:r>
              <a:rPr lang="en-US" sz="2400" b="0" dirty="0">
                <a:latin typeface="Times New Roman" panose="02020603050405020304" pitchFamily="18" charset="0"/>
                <a:cs typeface="Times New Roman" panose="02020603050405020304" pitchFamily="18" charset="0"/>
              </a:rPr>
              <a:t> datasets, the weights in the earlier </a:t>
            </a:r>
            <a:r>
              <a:rPr lang="en-US" sz="2400" b="0" dirty="0" err="1">
                <a:latin typeface="Times New Roman" panose="02020603050405020304" pitchFamily="18" charset="0"/>
                <a:cs typeface="Times New Roman" panose="02020603050405020304" pitchFamily="18" charset="0"/>
              </a:rPr>
              <a:t>pretrained</a:t>
            </a:r>
            <a:r>
              <a:rPr lang="en-US" sz="2400" b="0" dirty="0">
                <a:latin typeface="Times New Roman" panose="02020603050405020304" pitchFamily="18" charset="0"/>
                <a:cs typeface="Times New Roman" panose="02020603050405020304" pitchFamily="18" charset="0"/>
              </a:rPr>
              <a:t> model were obtained. Consequently, it is limited to detecting objects from the classes represented in the training dataset. For finding anomalies in videos, we'll build a prediction function. Making a function that can assess inputs like images, videos, and times to determine whether or not they are anomalous is the next step. Based on the trained model, we can predict the labels of the data values using the python predict method. </a:t>
            </a:r>
            <a:r>
              <a:rPr lang="en-IN" sz="2400" b="0" dirty="0">
                <a:latin typeface="Times New Roman" panose="02020603050405020304" pitchFamily="18" charset="0"/>
                <a:cs typeface="Times New Roman" panose="02020603050405020304" pitchFamily="18" charset="0"/>
              </a:rPr>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a:r>
            <a:br>
              <a:rPr lang="en-IN" sz="2400" b="0" dirty="0">
                <a:latin typeface="Times New Roman" panose="02020603050405020304" pitchFamily="18" charset="0"/>
                <a:cs typeface="Times New Roman" panose="02020603050405020304" pitchFamily="18" charset="0"/>
              </a:rPr>
            </a:br>
            <a:endParaRPr lang="en-IN" sz="24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p:cNvSpPr>
            <a:spLocks noGrp="1"/>
          </p:cNvSpPr>
          <p:nvPr>
            <p:ph type="body" idx="1"/>
          </p:nvPr>
        </p:nvSpPr>
        <p:spPr>
          <a:xfrm>
            <a:off x="533400" y="1523999"/>
            <a:ext cx="8820150" cy="4585871"/>
          </a:xfrm>
        </p:spPr>
        <p:txBody>
          <a:bodyPr/>
          <a:lstStyle/>
          <a:p>
            <a:pPr algn="l"/>
            <a:r>
              <a:rPr lang="en-IN" sz="2000" b="1" dirty="0">
                <a:latin typeface="Times New Roman" panose="02020603050405020304" pitchFamily="18" charset="0"/>
                <a:cs typeface="Times New Roman" panose="02020603050405020304" pitchFamily="18" charset="0"/>
              </a:rPr>
              <a:t>Healthcare Professionals</a:t>
            </a:r>
            <a:r>
              <a:rPr lang="en-IN" sz="2000" dirty="0">
                <a:latin typeface="Times New Roman" panose="02020603050405020304" pitchFamily="18" charset="0"/>
                <a:cs typeface="Times New Roman" panose="02020603050405020304" pitchFamily="18" charset="0"/>
              </a:rPr>
              <a:t>: Psychiatrists, psychologists, therapists, and other healthcare professionals can use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and abnormality detection systems to diagnose and treat mental health disorders. These systems can help in early detection of abnormalities and tracking changes in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patterns over time</a:t>
            </a:r>
            <a:r>
              <a:rPr lang="en-IN" sz="2000" dirty="0" smtClean="0">
                <a:latin typeface="Times New Roman" panose="02020603050405020304" pitchFamily="18" charset="0"/>
                <a:cs typeface="Times New Roman" panose="02020603050405020304" pitchFamily="18" charset="0"/>
              </a:rPr>
              <a:t>.</a:t>
            </a:r>
          </a:p>
          <a:p>
            <a:pPr algn="l"/>
            <a:endParaRPr lang="en-IN" sz="2000"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Educators</a:t>
            </a:r>
            <a:r>
              <a:rPr lang="en-IN" sz="2000" dirty="0">
                <a:latin typeface="Times New Roman" panose="02020603050405020304" pitchFamily="18" charset="0"/>
                <a:cs typeface="Times New Roman" panose="02020603050405020304" pitchFamily="18" charset="0"/>
              </a:rPr>
              <a:t>: Teachers, school </a:t>
            </a:r>
            <a:r>
              <a:rPr lang="en-IN" sz="2000" dirty="0" err="1">
                <a:latin typeface="Times New Roman" panose="02020603050405020304" pitchFamily="18" charset="0"/>
                <a:cs typeface="Times New Roman" panose="02020603050405020304" pitchFamily="18" charset="0"/>
              </a:rPr>
              <a:t>counselors</a:t>
            </a:r>
            <a:r>
              <a:rPr lang="en-IN" sz="2000" dirty="0">
                <a:latin typeface="Times New Roman" panose="02020603050405020304" pitchFamily="18" charset="0"/>
                <a:cs typeface="Times New Roman" panose="02020603050405020304" pitchFamily="18" charset="0"/>
              </a:rPr>
              <a:t>, and educational institutions can utilize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detection systems to identify students who may be struggling with </a:t>
            </a:r>
            <a:r>
              <a:rPr lang="en-IN" sz="2000" dirty="0" err="1">
                <a:latin typeface="Times New Roman" panose="02020603050405020304" pitchFamily="18" charset="0"/>
                <a:cs typeface="Times New Roman" panose="02020603050405020304" pitchFamily="18" charset="0"/>
              </a:rPr>
              <a:t>behavioral</a:t>
            </a:r>
            <a:r>
              <a:rPr lang="en-IN" sz="2000" dirty="0">
                <a:latin typeface="Times New Roman" panose="02020603050405020304" pitchFamily="18" charset="0"/>
                <a:cs typeface="Times New Roman" panose="02020603050405020304" pitchFamily="18" charset="0"/>
              </a:rPr>
              <a:t> or emotional issues. This can facilitate early intervention and support services to help students succeed academically and socially</a:t>
            </a:r>
            <a:r>
              <a:rPr lang="en-IN" sz="2000" dirty="0" smtClean="0">
                <a:latin typeface="Times New Roman" panose="02020603050405020304" pitchFamily="18" charset="0"/>
                <a:cs typeface="Times New Roman" panose="02020603050405020304" pitchFamily="18" charset="0"/>
              </a:rPr>
              <a:t>.</a:t>
            </a:r>
          </a:p>
          <a:p>
            <a:pPr algn="l"/>
            <a:endParaRPr lang="en-IN" sz="2000" dirty="0">
              <a:latin typeface="Times New Roman" panose="02020603050405020304" pitchFamily="18" charset="0"/>
              <a:cs typeface="Times New Roman" panose="02020603050405020304" pitchFamily="18" charset="0"/>
            </a:endParaRPr>
          </a:p>
          <a:p>
            <a:pPr algn="l"/>
            <a:r>
              <a:rPr lang="en-IN" sz="2000" b="1" dirty="0">
                <a:latin typeface="Times New Roman" panose="02020603050405020304" pitchFamily="18" charset="0"/>
                <a:cs typeface="Times New Roman" panose="02020603050405020304" pitchFamily="18" charset="0"/>
              </a:rPr>
              <a:t>Corporate HR Departments</a:t>
            </a:r>
            <a:r>
              <a:rPr lang="en-IN" sz="2000" dirty="0">
                <a:latin typeface="Times New Roman" panose="02020603050405020304" pitchFamily="18" charset="0"/>
                <a:cs typeface="Times New Roman" panose="02020603050405020304" pitchFamily="18" charset="0"/>
              </a:rPr>
              <a:t>: Human resources departments in organizations can employ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detection systems for employee monitoring and well-being initiatives. These systems can detect signs of stress, burnout, or other issues that may impact employee performance and satisfaction.</a:t>
            </a:r>
          </a:p>
          <a:p>
            <a:pPr algn="l"/>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890635" cy="4924425"/>
          </a:xfrm>
        </p:spPr>
        <p:txBody>
          <a:bodyPr/>
          <a:lstStyle/>
          <a:p>
            <a:r>
              <a:rPr lang="en-IN" sz="2000" dirty="0">
                <a:latin typeface="Times New Roman" panose="02020603050405020304" pitchFamily="18" charset="0"/>
                <a:cs typeface="Times New Roman" panose="02020603050405020304" pitchFamily="18" charset="0"/>
              </a:rPr>
              <a:t>Law Enforcement and Security: </a:t>
            </a:r>
            <a:r>
              <a:rPr lang="en-IN" sz="2000" b="0" dirty="0">
                <a:latin typeface="Times New Roman" panose="02020603050405020304" pitchFamily="18" charset="0"/>
                <a:cs typeface="Times New Roman" panose="02020603050405020304" pitchFamily="18" charset="0"/>
              </a:rPr>
              <a:t>Law enforcement agencies and security firms may use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for surveillance and threat assessment purposes. These systems can help identify suspicious </a:t>
            </a:r>
            <a:r>
              <a:rPr lang="en-IN" sz="2000" b="0" dirty="0" err="1">
                <a:latin typeface="Times New Roman" panose="02020603050405020304" pitchFamily="18" charset="0"/>
                <a:cs typeface="Times New Roman" panose="02020603050405020304" pitchFamily="18" charset="0"/>
              </a:rPr>
              <a:t>behaviors</a:t>
            </a:r>
            <a:r>
              <a:rPr lang="en-IN" sz="2000" b="0" dirty="0">
                <a:latin typeface="Times New Roman" panose="02020603050405020304" pitchFamily="18" charset="0"/>
                <a:cs typeface="Times New Roman" panose="02020603050405020304" pitchFamily="18" charset="0"/>
              </a:rPr>
              <a:t> or anomalies in public spaces, transportation hubs, or high-security areas</a:t>
            </a:r>
            <a:r>
              <a:rPr lang="en-IN" sz="2000" dirty="0" smtClean="0">
                <a:latin typeface="Times New Roman" panose="02020603050405020304" pitchFamily="18" charset="0"/>
                <a:cs typeface="Times New Roman" panose="02020603050405020304" pitchFamily="18" charset="0"/>
              </a:rPr>
              <a:t>.</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Retail and Marketing: </a:t>
            </a:r>
            <a:r>
              <a:rPr lang="en-IN" sz="2000" b="0" dirty="0">
                <a:latin typeface="Times New Roman" panose="02020603050405020304" pitchFamily="18" charset="0"/>
                <a:cs typeface="Times New Roman" panose="02020603050405020304" pitchFamily="18" charset="0"/>
              </a:rPr>
              <a:t>Retailers and marketers can leverage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to </a:t>
            </a:r>
            <a:r>
              <a:rPr lang="en-IN" sz="2000" b="0" dirty="0" err="1">
                <a:latin typeface="Times New Roman" panose="02020603050405020304" pitchFamily="18" charset="0"/>
                <a:cs typeface="Times New Roman" panose="02020603050405020304" pitchFamily="18" charset="0"/>
              </a:rPr>
              <a:t>analyze</a:t>
            </a:r>
            <a:r>
              <a:rPr lang="en-IN" sz="2000" b="0" dirty="0">
                <a:latin typeface="Times New Roman" panose="02020603050405020304" pitchFamily="18" charset="0"/>
                <a:cs typeface="Times New Roman" panose="02020603050405020304" pitchFamily="18" charset="0"/>
              </a:rPr>
              <a:t> consumer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and preferences. This information can be used for targeted marketing campaigns, product placement strategies, and customer engagement initiatives</a:t>
            </a:r>
            <a:r>
              <a:rPr lang="en-IN" sz="2000" dirty="0" smtClean="0">
                <a:latin typeface="Times New Roman" panose="02020603050405020304" pitchFamily="18" charset="0"/>
                <a:cs typeface="Times New Roman" panose="02020603050405020304" pitchFamily="18" charset="0"/>
              </a:rPr>
              <a:t>.</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Financial Institutions: </a:t>
            </a:r>
            <a:r>
              <a:rPr lang="en-IN" sz="2000" b="0" dirty="0">
                <a:latin typeface="Times New Roman" panose="02020603050405020304" pitchFamily="18" charset="0"/>
                <a:cs typeface="Times New Roman" panose="02020603050405020304" pitchFamily="18" charset="0"/>
              </a:rPr>
              <a:t>Banks and financial institutions can employ </a:t>
            </a:r>
            <a:r>
              <a:rPr lang="en-IN" sz="2000" b="0" dirty="0" err="1">
                <a:latin typeface="Times New Roman" panose="02020603050405020304" pitchFamily="18" charset="0"/>
                <a:cs typeface="Times New Roman" panose="02020603050405020304" pitchFamily="18" charset="0"/>
              </a:rPr>
              <a:t>behavior</a:t>
            </a:r>
            <a:r>
              <a:rPr lang="en-IN" sz="2000" b="0" dirty="0">
                <a:latin typeface="Times New Roman" panose="02020603050405020304" pitchFamily="18" charset="0"/>
                <a:cs typeface="Times New Roman" panose="02020603050405020304" pitchFamily="18" charset="0"/>
              </a:rPr>
              <a:t> detection systems to detect fraudulent activities and unusual spending patterns. These systems can help mitigate risks associated with identity theft, credit card fraud, and other financial crimes</a:t>
            </a:r>
            <a:r>
              <a:rPr lang="en-IN" sz="2000" dirty="0" smtClean="0">
                <a:latin typeface="Times New Roman" panose="02020603050405020304" pitchFamily="18" charset="0"/>
                <a:cs typeface="Times New Roman" panose="02020603050405020304" pitchFamily="18" charset="0"/>
              </a:rPr>
              <a:t>.</a:t>
            </a:r>
            <a:br>
              <a:rPr lang="en-IN" sz="2000" dirty="0" smtClean="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1719</Words>
  <Application>Microsoft Office PowerPoint</Application>
  <PresentationFormat>Custom</PresentationFormat>
  <Paragraphs>87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Sowmiya.R</vt:lpstr>
      <vt:lpstr>Human behaviour and abnormality detection</vt:lpstr>
      <vt:lpstr>AGENDA</vt:lpstr>
      <vt:lpstr>PROBLEM STATEMENT</vt:lpstr>
      <vt:lpstr>The Spatio Temporal model extracts spatial features of video frames. In the training process, a weighted loss function is proposed based on the YOLO detection results, which emphasizes the foreground part and thus overcomes the impact of complex background. The most important and critical aspect of any application is having a desired and suitable dataset to train machine learning models on. As a result, we manually collected a massive amount of images from Google. The extraction of logical information from input video data during abnormal behaviour detection can be seen as a high-level image processing operation.  To track the movement of moving objects in the videos, object detection algorithms are used. When there is a threat, a alert message goes off, occasionally alerting people to suspicious behaviour. In future, inorder to detect any weapon or dangerous objects, our proposed system can also be integrated into surveillance and security robots.  </vt:lpstr>
      <vt:lpstr>  PROJECT OVERVIEW</vt:lpstr>
      <vt:lpstr> Based on the yolo detection results, a weighted loss function is proposed during the training process, which emphasises the foreground part and thus overcomes the impact of complex background. In the anomaly detection process, a novel regularity score is proposed. Using audio and video inputs, the proposed system is capable of identifying human abnormalities. Using the Yolov5 model and Convolution layers, we will build a Spatio Temporal Model. A pretrained model has seen a tonne of objects and is familiar with the classification rules that apply to each one. By putting the network through training on the COCO and Imagenet datasets, the weights in the earlier pretrained model were obtained. Consequently, it is limited to detecting objects from the classes represented in the training dataset. For finding anomalies in videos, we'll build a prediction function. Making a function that can assess inputs like images, videos, and times to determine whether or not they are anomalous is the next step. Based on the trained model, we can predict the labels of the data values using the python predict method.   </vt:lpstr>
      <vt:lpstr>WHO ARE THE END USERS?</vt:lpstr>
      <vt:lpstr>Law Enforcement and Security: Law enforcement agencies and security firms may use behavior detection systems for surveillance and threat assessment purposes. These systems can help identify suspicious behaviors or anomalies in public spaces, transportation hubs, or high-security areas.  Retail and Marketing: Retailers and marketers can leverage behavior detection systems to analyze consumer behavior and preferences. This information can be used for targeted marketing campaigns, product placement strategies, and customer engagement initiatives.  Financial Institutions: Banks and financial institutions can employ behavior detection systems to detect fraudulent activities and unusual spending patterns. These systems can help mitigate risks associated with identity theft, credit card fraud, and other financial crimes.  </vt:lpstr>
      <vt:lpstr>Smart Home and IoT: Consumers can use behavior detection systems in smart home devices to monitor and automate household tasks based on their behavior patterns. For example, smart thermostats can learn the occupants' temperature preferences, and smart lighting systems can adjust brightness based on room occupancy.  Transportation and Automotive Industry: Transportation companies and automotive manufacturers can integrate behavior detection systems into vehicles for driver monitoring and safety purposes. These systems can detect signs of drowsiness, distraction, or impairment and provide warnings or assistance to prevent accidents. </vt:lpstr>
      <vt:lpstr>YOUR SOLUTION AND ITS VALUE PROPOSITION</vt:lpstr>
      <vt:lpstr>Enhanced Safety and Security: In sectors such as law enforcement, security, and transportation, behavior detection systems contribute to enhancing safety and security by identifying threats, suspicious activities, or risky behaviors. This proactive approach enables authorities to take preventive measures and maintain public safety.  Efficiency and Resource Optimization: By automating the monitoring and analysis of behaviors, these systems help in optimizing resource allocation and operational efficiency. For example, in retail settings, understanding consumer behavior aids in inventory management, product placement, and marketing strategies, leading to improved sales and customer satisfaction.  Personalization and Customization: Behavior detection systems enable personalized experiences and services by understanding individual preferences, habits, and needs. From personalized healthcare interventions to customized marketing campaigns, this level of personalization enhances user satisfaction and engagement. </vt:lpstr>
      <vt:lpstr>Compliance and Risk Management: In regulated industries such as finance and healthcare, behavior detection systems assist in compliance adherence and risk management. By flagging suspicious activities or deviations from regulatory standards, organizations can avoid penalties, maintain trust, and uphold integrity.  Adaptability and Scalability: These systems can adapt to evolving scenarios and scale according to the requirements of different use cases and industries. Whether deployed in smart homes, corporate environments, or public spaces, behavior detection systems can be tailored to specific needs and integrated seamlessly with existing infrastructure. </vt:lpstr>
      <vt:lpstr>THE WOW IN YOUR SOLUTION</vt:lpstr>
      <vt:lpstr>  </vt:lpstr>
      <vt:lpstr>MODELLING</vt:lpstr>
      <vt:lpstr>2.DATA PREPROCESSING   Data preprocessing changes the data into a format that can be processed in data mining, machine learning, and other data science tasks more quickly and efficiently. Each extracted frame is resized to 227x277.All pixel values are scaled between 0 and 1 so that to make all input image frames on same level. Normalization is performed by subtracting every frame from global mean image which is formulated as: Global Mean Image= X/Y  3.DATA AUGMENTATION   Data augmentation is a technique of artificially increasing the training set by creating modified copies of a dataset using existing data. It includes making minor changes to the dataset or using deep learning to generate new data points. Change the color channel: We'll convert the frames' RGB colour channel to Grey Scale. A grayscale image is one in which each pixel's value is a single sample carrying just information about the intensity of the light. Resizing the frame: We will resize the frames to a size of 227x227px. </vt:lpstr>
      <vt:lpstr>4.BUILDING MODEL-TRAINING   We will create a Spatio Temporal Model with the Yolov5 model, using Convolution layers to build our model. YOLO v5 is natively implemented in PyTorch, eliminating the Darknet framework’s limitations (based on C programming language). It is an object detection model. In this project, we make it as custom dataset. This massive change of YOLO to the PyTorch framework made it easier for the developers to modify the architecture and export to many deployment environments straightforwardly.  5.CLASSIFICATION   A collection of predefined classes that the algorithm was trained for are used by image classification algorithms to predict the type or class of an object in an image. Typically, input consists of an image of a singular object, like a cat. Output is a class or label that designates a specific item, frequently with a probability attached to it. Using bounding boxes, object localization algorithms identify the existence of an object in the image. They use the position, height, and width of the objects in the input picture to determine the location of one or more bounding boxes. </vt:lpstr>
      <vt:lpstr>Image classfication: Algorithms produce a list of object categories present in the image.  Single-object localization: Algorithms produce a list of object categories present in the image, along with an axis-aligned bounding box indicating the position and scale of one instance of each object category.  Object detection: Algorithms produce a list of object categories present in the image along with an axis-aligned bounding box indicating the position and scale of every instance of each object category.  6.PREDICTION DETECTION-TESTING        Prediction methods are used to detect anomalous events by comparing them to their predicted values.We will create Prediction function to detect anomaly in a video. The next step is to create a function that can evaluate inputs such as images, videos, and times to determine if they are anomalous or not. Using the Python predict() method, we can forecast the labels of the data values based on the trained model. </vt:lpstr>
      <vt:lpstr>RESULTS</vt:lpstr>
      <vt:lpstr>ACCURACYPREDICTION The graph demonstrates that our suggested method outperforms the majority of semi-supervised methods in terms of stability and accuracy. Additionally, our suggested method's internal group convolution structure makes it simpler to adapt our method to various data sets. To support this claim, more research and data are required. When the data set gets bigger and better in the future, we think our methodology will perform better. To show the effectiveness and precision of the suggested model, the precision of the accepted techniques in the area of perceiving anomalous behavior following the model's evaluation and testing, we applied our suggested algorithm to the Avenue UCSD-Ped 1 dataset and carried out training and testing. The results of the testing are shown below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Sowmiya.R</dc:title>
  <dc:creator>2021PITCS230</dc:creator>
  <cp:lastModifiedBy>2021PITCS230</cp:lastModifiedBy>
  <cp:revision>10</cp:revision>
  <dcterms:created xsi:type="dcterms:W3CDTF">2024-04-03T07:41:00Z</dcterms:created>
  <dcterms:modified xsi:type="dcterms:W3CDTF">2024-04-04T03:52:01Z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020FE821CF9C422D9C69258FC618E8D3_12</vt:lpwstr>
  </property>
  <property fmtid="{D5CDD505-2E9C-101B-9397-08002B2CF9AE}" pid="5" name="KSOProductBuildVer">
    <vt:lpwstr>1033-12.2.0.13518</vt:lpwstr>
  </property>
</Properties>
</file>