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3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storage\emulated\0\Android\data\cn.wps.moffice_eng\.Cloud\i18n\566107103\f\5b8ef6f3-ca3a-4972-b4a4-6c14d0365233\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Employees Data Performance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Working performance </c:v>
                </c:pt>
                <c:pt idx="1">
                  <c:v>HIGH</c:v>
                </c:pt>
              </c:strCache>
            </c:strRef>
          </c:tx>
          <c:spPr>
            <a:solidFill>
              <a:schemeClr val="accent2"/>
            </a:solidFill>
            <a:ln>
              <a:noFill/>
            </a:ln>
            <a:effectLst/>
          </c:spPr>
          <c:invertIfNegative val="0"/>
          <c:trendline>
            <c:spPr>
              <a:ln w="19050" cap="rnd">
                <a:solidFill>
                  <a:schemeClr val="accent2"/>
                </a:solidFill>
                <a:prstDash val="sysDot"/>
              </a:ln>
              <a:effectLst/>
            </c:spPr>
            <c:trendlineType val="poly"/>
            <c:order val="2"/>
            <c:dispRSqr val="0"/>
            <c:dispEq val="0"/>
          </c:trendline>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Sheet1!$B$4:$B$25</c:f>
              <c:numCache>
                <c:formatCode>General</c:formatCode>
                <c:ptCount val="22"/>
                <c:pt idx="0">
                  <c:v>3</c:v>
                </c:pt>
                <c:pt idx="2">
                  <c:v>1</c:v>
                </c:pt>
                <c:pt idx="3">
                  <c:v>5</c:v>
                </c:pt>
                <c:pt idx="5">
                  <c:v>21</c:v>
                </c:pt>
                <c:pt idx="6">
                  <c:v>4</c:v>
                </c:pt>
                <c:pt idx="7">
                  <c:v>3</c:v>
                </c:pt>
                <c:pt idx="8">
                  <c:v>10</c:v>
                </c:pt>
                <c:pt idx="9">
                  <c:v>2</c:v>
                </c:pt>
                <c:pt idx="10">
                  <c:v>3</c:v>
                </c:pt>
                <c:pt idx="12">
                  <c:v>5</c:v>
                </c:pt>
                <c:pt idx="13">
                  <c:v>1</c:v>
                </c:pt>
                <c:pt idx="15">
                  <c:v>2</c:v>
                </c:pt>
                <c:pt idx="16">
                  <c:v>1</c:v>
                </c:pt>
                <c:pt idx="19">
                  <c:v>3</c:v>
                </c:pt>
                <c:pt idx="20">
                  <c:v>3</c:v>
                </c:pt>
                <c:pt idx="21">
                  <c:v>67</c:v>
                </c:pt>
              </c:numCache>
            </c:numRef>
          </c:val>
          <c:extLst>
            <c:ext xmlns:c16="http://schemas.microsoft.com/office/drawing/2014/chart" uri="{C3380CC4-5D6E-409C-BE32-E72D297353CC}">
              <c16:uniqueId val="{00000001-A849-B14D-8CF1-EFFB471D70B4}"/>
            </c:ext>
          </c:extLst>
        </c:ser>
        <c:ser>
          <c:idx val="1"/>
          <c:order val="1"/>
          <c:tx>
            <c:strRef>
              <c:f>Sheet1!$C$2:$C$3</c:f>
              <c:strCache>
                <c:ptCount val="2"/>
                <c:pt idx="0">
                  <c:v>Working performance </c:v>
                </c:pt>
                <c:pt idx="1">
                  <c:v>LOW</c:v>
                </c:pt>
              </c:strCache>
            </c:strRef>
          </c:tx>
          <c:spPr>
            <a:solidFill>
              <a:schemeClr val="accent4"/>
            </a:solidFill>
            <a:ln>
              <a:noFill/>
            </a:ln>
            <a:effectLst/>
          </c:spPr>
          <c:invertIfNegative val="0"/>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Sheet1!$C$4:$C$25</c:f>
              <c:numCache>
                <c:formatCode>General</c:formatCode>
                <c:ptCount val="22"/>
                <c:pt idx="0">
                  <c:v>8</c:v>
                </c:pt>
                <c:pt idx="2">
                  <c:v>4</c:v>
                </c:pt>
                <c:pt idx="3">
                  <c:v>4</c:v>
                </c:pt>
                <c:pt idx="5">
                  <c:v>30</c:v>
                </c:pt>
                <c:pt idx="6">
                  <c:v>5</c:v>
                </c:pt>
                <c:pt idx="7">
                  <c:v>4</c:v>
                </c:pt>
                <c:pt idx="8">
                  <c:v>17</c:v>
                </c:pt>
                <c:pt idx="9">
                  <c:v>3</c:v>
                </c:pt>
                <c:pt idx="10">
                  <c:v>5</c:v>
                </c:pt>
                <c:pt idx="11">
                  <c:v>2</c:v>
                </c:pt>
                <c:pt idx="12">
                  <c:v>8</c:v>
                </c:pt>
                <c:pt idx="13">
                  <c:v>2</c:v>
                </c:pt>
                <c:pt idx="14">
                  <c:v>5</c:v>
                </c:pt>
                <c:pt idx="15">
                  <c:v>3</c:v>
                </c:pt>
                <c:pt idx="17">
                  <c:v>1</c:v>
                </c:pt>
                <c:pt idx="18">
                  <c:v>2</c:v>
                </c:pt>
                <c:pt idx="19">
                  <c:v>9</c:v>
                </c:pt>
                <c:pt idx="20">
                  <c:v>2</c:v>
                </c:pt>
                <c:pt idx="21">
                  <c:v>114</c:v>
                </c:pt>
              </c:numCache>
            </c:numRef>
          </c:val>
          <c:extLst>
            <c:ext xmlns:c16="http://schemas.microsoft.com/office/drawing/2014/chart" uri="{C3380CC4-5D6E-409C-BE32-E72D297353CC}">
              <c16:uniqueId val="{00000002-A849-B14D-8CF1-EFFB471D70B4}"/>
            </c:ext>
          </c:extLst>
        </c:ser>
        <c:ser>
          <c:idx val="2"/>
          <c:order val="2"/>
          <c:tx>
            <c:strRef>
              <c:f>Sheet1!$D$2:$D$3</c:f>
              <c:strCache>
                <c:ptCount val="2"/>
                <c:pt idx="0">
                  <c:v>Working performance </c:v>
                </c:pt>
                <c:pt idx="1">
                  <c:v>MEDIUM</c:v>
                </c:pt>
              </c:strCache>
            </c:strRef>
          </c:tx>
          <c:spPr>
            <a:solidFill>
              <a:schemeClr val="accent6"/>
            </a:solidFill>
            <a:ln>
              <a:noFill/>
            </a:ln>
            <a:effectLst/>
          </c:spPr>
          <c:invertIfNegative val="0"/>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Sheet1!$D$4:$D$25</c:f>
              <c:numCache>
                <c:formatCode>General</c:formatCode>
                <c:ptCount val="22"/>
                <c:pt idx="0">
                  <c:v>5</c:v>
                </c:pt>
                <c:pt idx="1">
                  <c:v>3</c:v>
                </c:pt>
                <c:pt idx="2">
                  <c:v>3</c:v>
                </c:pt>
                <c:pt idx="3">
                  <c:v>12</c:v>
                </c:pt>
                <c:pt idx="4">
                  <c:v>2</c:v>
                </c:pt>
                <c:pt idx="5">
                  <c:v>27</c:v>
                </c:pt>
                <c:pt idx="7">
                  <c:v>3</c:v>
                </c:pt>
                <c:pt idx="8">
                  <c:v>12</c:v>
                </c:pt>
                <c:pt idx="9">
                  <c:v>1</c:v>
                </c:pt>
                <c:pt idx="10">
                  <c:v>2</c:v>
                </c:pt>
                <c:pt idx="11">
                  <c:v>1</c:v>
                </c:pt>
                <c:pt idx="12">
                  <c:v>3</c:v>
                </c:pt>
                <c:pt idx="14">
                  <c:v>1</c:v>
                </c:pt>
                <c:pt idx="15">
                  <c:v>4</c:v>
                </c:pt>
                <c:pt idx="17">
                  <c:v>3</c:v>
                </c:pt>
                <c:pt idx="18">
                  <c:v>1</c:v>
                </c:pt>
                <c:pt idx="19">
                  <c:v>3</c:v>
                </c:pt>
                <c:pt idx="20">
                  <c:v>2</c:v>
                </c:pt>
                <c:pt idx="21">
                  <c:v>88</c:v>
                </c:pt>
              </c:numCache>
            </c:numRef>
          </c:val>
          <c:extLst>
            <c:ext xmlns:c16="http://schemas.microsoft.com/office/drawing/2014/chart" uri="{C3380CC4-5D6E-409C-BE32-E72D297353CC}">
              <c16:uniqueId val="{00000003-A849-B14D-8CF1-EFFB471D70B4}"/>
            </c:ext>
          </c:extLst>
        </c:ser>
        <c:ser>
          <c:idx val="3"/>
          <c:order val="3"/>
          <c:tx>
            <c:strRef>
              <c:f>Sheet1!$E$2:$E$3</c:f>
              <c:strCache>
                <c:ptCount val="2"/>
                <c:pt idx="0">
                  <c:v>Working performance </c:v>
                </c:pt>
                <c:pt idx="1">
                  <c:v>VERY HIGH</c:v>
                </c:pt>
              </c:strCache>
            </c:strRef>
          </c:tx>
          <c:spPr>
            <a:solidFill>
              <a:schemeClr val="accent2">
                <a:lumMod val="60000"/>
              </a:schemeClr>
            </a:solidFill>
            <a:ln>
              <a:noFill/>
            </a:ln>
            <a:effectLst/>
          </c:spPr>
          <c:invertIfNegative val="0"/>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Sheet1!$E$4:$E$25</c:f>
              <c:numCache>
                <c:formatCode>General</c:formatCode>
                <c:ptCount val="22"/>
                <c:pt idx="0">
                  <c:v>2</c:v>
                </c:pt>
                <c:pt idx="3">
                  <c:v>3</c:v>
                </c:pt>
                <c:pt idx="5">
                  <c:v>10</c:v>
                </c:pt>
                <c:pt idx="6">
                  <c:v>1</c:v>
                </c:pt>
                <c:pt idx="8">
                  <c:v>3</c:v>
                </c:pt>
                <c:pt idx="9">
                  <c:v>1</c:v>
                </c:pt>
                <c:pt idx="10">
                  <c:v>2</c:v>
                </c:pt>
                <c:pt idx="12">
                  <c:v>3</c:v>
                </c:pt>
                <c:pt idx="14">
                  <c:v>1</c:v>
                </c:pt>
                <c:pt idx="15">
                  <c:v>1</c:v>
                </c:pt>
                <c:pt idx="17">
                  <c:v>1</c:v>
                </c:pt>
                <c:pt idx="19">
                  <c:v>1</c:v>
                </c:pt>
                <c:pt idx="21">
                  <c:v>29</c:v>
                </c:pt>
              </c:numCache>
            </c:numRef>
          </c:val>
          <c:extLst>
            <c:ext xmlns:c16="http://schemas.microsoft.com/office/drawing/2014/chart" uri="{C3380CC4-5D6E-409C-BE32-E72D297353CC}">
              <c16:uniqueId val="{00000004-A849-B14D-8CF1-EFFB471D70B4}"/>
            </c:ext>
          </c:extLst>
        </c:ser>
        <c:ser>
          <c:idx val="4"/>
          <c:order val="4"/>
          <c:tx>
            <c:strRef>
              <c:f>Sheet1!$F$2:$F$3</c:f>
              <c:strCache>
                <c:ptCount val="2"/>
                <c:pt idx="0">
                  <c:v>Working performance </c:v>
                </c:pt>
                <c:pt idx="1">
                  <c:v>Grand Total</c:v>
                </c:pt>
              </c:strCache>
            </c:strRef>
          </c:tx>
          <c:spPr>
            <a:solidFill>
              <a:schemeClr val="accent4">
                <a:lumMod val="60000"/>
              </a:schemeClr>
            </a:solidFill>
            <a:ln>
              <a:noFill/>
            </a:ln>
            <a:effectLst/>
          </c:spPr>
          <c:invertIfNegative val="0"/>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Sheet1!$F$4:$F$25</c:f>
              <c:numCache>
                <c:formatCode>General</c:formatCode>
                <c:ptCount val="22"/>
                <c:pt idx="0">
                  <c:v>18</c:v>
                </c:pt>
                <c:pt idx="1">
                  <c:v>3</c:v>
                </c:pt>
                <c:pt idx="2">
                  <c:v>8</c:v>
                </c:pt>
                <c:pt idx="3">
                  <c:v>24</c:v>
                </c:pt>
                <c:pt idx="4">
                  <c:v>2</c:v>
                </c:pt>
                <c:pt idx="5">
                  <c:v>88</c:v>
                </c:pt>
                <c:pt idx="6">
                  <c:v>10</c:v>
                </c:pt>
                <c:pt idx="7">
                  <c:v>10</c:v>
                </c:pt>
                <c:pt idx="8">
                  <c:v>42</c:v>
                </c:pt>
                <c:pt idx="9">
                  <c:v>7</c:v>
                </c:pt>
                <c:pt idx="10">
                  <c:v>12</c:v>
                </c:pt>
                <c:pt idx="11">
                  <c:v>3</c:v>
                </c:pt>
                <c:pt idx="12">
                  <c:v>19</c:v>
                </c:pt>
                <c:pt idx="13">
                  <c:v>3</c:v>
                </c:pt>
                <c:pt idx="14">
                  <c:v>7</c:v>
                </c:pt>
                <c:pt idx="15">
                  <c:v>10</c:v>
                </c:pt>
                <c:pt idx="16">
                  <c:v>1</c:v>
                </c:pt>
                <c:pt idx="17">
                  <c:v>5</c:v>
                </c:pt>
                <c:pt idx="18">
                  <c:v>3</c:v>
                </c:pt>
                <c:pt idx="19">
                  <c:v>16</c:v>
                </c:pt>
                <c:pt idx="20">
                  <c:v>7</c:v>
                </c:pt>
                <c:pt idx="21">
                  <c:v>298</c:v>
                </c:pt>
              </c:numCache>
            </c:numRef>
          </c:val>
          <c:extLst>
            <c:ext xmlns:c16="http://schemas.microsoft.com/office/drawing/2014/chart" uri="{C3380CC4-5D6E-409C-BE32-E72D297353CC}">
              <c16:uniqueId val="{00000005-A849-B14D-8CF1-EFFB471D70B4}"/>
            </c:ext>
          </c:extLst>
        </c:ser>
        <c:dLbls>
          <c:showLegendKey val="0"/>
          <c:showVal val="0"/>
          <c:showCatName val="0"/>
          <c:showSerName val="0"/>
          <c:showPercent val="0"/>
          <c:showBubbleSize val="0"/>
        </c:dLbls>
        <c:gapWidth val="219"/>
        <c:overlap val="-27"/>
        <c:axId val="819503287"/>
        <c:axId val="489530229"/>
      </c:barChart>
      <c:catAx>
        <c:axId val="819503287"/>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9530229"/>
        <c:crosses val="autoZero"/>
        <c:auto val="1"/>
        <c:lblAlgn val="ctr"/>
        <c:lblOffset val="100"/>
        <c:noMultiLvlLbl val="0"/>
      </c:catAx>
      <c:valAx>
        <c:axId val="48953022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95032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a:xfrm>
            <a:off x="609600" y="1577340"/>
            <a:ext cx="10972800" cy="266700"/>
          </a:xfrm>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 : SOWMIYA S</a:t>
            </a:r>
          </a:p>
          <a:p>
            <a:r>
              <a:rPr lang="en-US" sz="2400" dirty="0"/>
              <a:t>REGISTER NO.     </a:t>
            </a:r>
            <a:r>
              <a:rPr lang="en-US" sz="2400"/>
              <a:t>: 312205446</a:t>
            </a:r>
            <a:endParaRPr lang="zh-CN" altLang="en-US" dirty="0"/>
          </a:p>
          <a:p>
            <a:r>
              <a:rPr lang="en-US" sz="2400" dirty="0"/>
              <a:t>DEPARTMENT     :  COMMERCE </a:t>
            </a:r>
            <a:endParaRPr lang="zh-CN" altLang="en-US" dirty="0"/>
          </a:p>
          <a:p>
            <a:r>
              <a:rPr lang="en-US" sz="2400" dirty="0"/>
              <a:t>COLLEGE              : SRIDEVI ARTS AND SCIENCE COLLEGE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80"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827527" cy="737236"/>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2"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3" name="TextBox 1048682"/>
          <p:cNvSpPr txBox="1"/>
          <p:nvPr/>
        </p:nvSpPr>
        <p:spPr>
          <a:xfrm>
            <a:off x="739775" y="1633002"/>
            <a:ext cx="10140000" cy="3444240"/>
          </a:xfrm>
          <a:prstGeom prst="rect">
            <a:avLst/>
          </a:prstGeom>
        </p:spPr>
        <p:txBody>
          <a:bodyPr wrap="square" rtlCol="0">
            <a:spAutoFit/>
          </a:bodyPr>
          <a:lstStyle/>
          <a:p>
            <a:r>
              <a:rPr lang="en-US" sz="2800" b="1">
                <a:solidFill>
                  <a:srgbClr val="000000"/>
                </a:solidFill>
              </a:rPr>
              <a:t>Data collection : </a:t>
            </a:r>
            <a:r>
              <a:rPr lang="en-US" sz="2800" b="0">
                <a:solidFill>
                  <a:srgbClr val="000000"/>
                </a:solidFill>
              </a:rPr>
              <a:t>naan mudhalvan</a:t>
            </a:r>
            <a:endParaRPr lang="en-US" sz="2800">
              <a:solidFill>
                <a:srgbClr val="000000"/>
              </a:solidFill>
            </a:endParaRPr>
          </a:p>
          <a:p>
            <a:r>
              <a:rPr lang="en-US" sz="2800" b="1">
                <a:solidFill>
                  <a:srgbClr val="000000"/>
                </a:solidFill>
              </a:rPr>
              <a:t>Data cleaning : </a:t>
            </a:r>
            <a:r>
              <a:rPr lang="en-US" sz="2800" b="0">
                <a:solidFill>
                  <a:srgbClr val="000000"/>
                </a:solidFill>
              </a:rPr>
              <a:t>I have cleared the many data form it.</a:t>
            </a:r>
            <a:endParaRPr lang="en-US" sz="2800">
              <a:solidFill>
                <a:srgbClr val="000000"/>
              </a:solidFill>
            </a:endParaRPr>
          </a:p>
          <a:p>
            <a:r>
              <a:rPr lang="en-US" sz="2800" b="1">
                <a:solidFill>
                  <a:srgbClr val="000000"/>
                </a:solidFill>
              </a:rPr>
              <a:t>Techniques : </a:t>
            </a:r>
            <a:r>
              <a:rPr lang="en-US" sz="2800" b="0">
                <a:solidFill>
                  <a:srgbClr val="000000"/>
                </a:solidFill>
              </a:rPr>
              <a:t>chart, pivot table, filter etc.</a:t>
            </a:r>
            <a:endParaRPr lang="en-US" sz="2800">
              <a:solidFill>
                <a:srgbClr val="000000"/>
              </a:solidFill>
            </a:endParaRPr>
          </a:p>
          <a:p>
            <a:r>
              <a:rPr lang="en-US" sz="2800" b="1">
                <a:solidFill>
                  <a:srgbClr val="000000"/>
                </a:solidFill>
              </a:rPr>
              <a:t>Results : </a:t>
            </a:r>
            <a:r>
              <a:rPr lang="en-US" sz="2800" b="0">
                <a:solidFill>
                  <a:srgbClr val="000000"/>
                </a:solidFill>
              </a:rPr>
              <a:t>From the pivot table take a chart .</a:t>
            </a:r>
            <a:endParaRPr lang="en-US" sz="2800">
              <a:solidFill>
                <a:srgbClr val="000000"/>
              </a:solidFill>
            </a:endParaRPr>
          </a:p>
          <a:p>
            <a:r>
              <a:rPr lang="en-US" sz="2800" b="1">
                <a:solidFill>
                  <a:srgbClr val="000000"/>
                </a:solidFill>
              </a:rPr>
              <a:t>Pivot table: </a:t>
            </a:r>
            <a:r>
              <a:rPr lang="en-US" sz="2800" b="0">
                <a:solidFill>
                  <a:srgbClr val="000000"/>
                </a:solidFill>
              </a:rPr>
              <a:t>Taking particular details from the data collection .</a:t>
            </a:r>
            <a:endParaRPr lang="en-US" sz="2800">
              <a:solidFill>
                <a:srgbClr val="000000"/>
              </a:solidFill>
            </a:endParaRPr>
          </a:p>
          <a:p>
            <a:r>
              <a:rPr lang="en-US" sz="2800" b="1">
                <a:solidFill>
                  <a:srgbClr val="000000"/>
                </a:solidFill>
              </a:rPr>
              <a:t>Chat and graph : </a:t>
            </a:r>
            <a:r>
              <a:rPr lang="en-US" sz="2800" b="0">
                <a:solidFill>
                  <a:srgbClr val="000000"/>
                </a:solidFill>
              </a:rPr>
              <a:t>From the pivot table taking information and putting enter the chart.</a:t>
            </a:r>
            <a:endParaRPr lang="en-US" sz="2800">
              <a:solidFill>
                <a:srgbClr val="000000"/>
              </a:solidFill>
            </a:endParaRPr>
          </a:p>
          <a:p>
            <a:r>
              <a:rPr lang="en-US" sz="2800" b="1">
                <a:solidFill>
                  <a:srgbClr val="000000"/>
                </a:solidFill>
              </a:rPr>
              <a:t>                         </a:t>
            </a:r>
            <a:endParaRPr lang="en-US" sz="2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7" name="object 7"/>
          <p:cNvSpPr txBox="1">
            <a:spLocks noGrp="1"/>
          </p:cNvSpPr>
          <p:nvPr>
            <p:ph type="title"/>
          </p:nvPr>
        </p:nvSpPr>
        <p:spPr>
          <a:xfrm>
            <a:off x="755332" y="385444"/>
            <a:ext cx="2818130"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5" name="图表 1"/>
          <p:cNvGraphicFramePr>
            <a:graphicFrameLocks/>
          </p:cNvGraphicFramePr>
          <p:nvPr/>
        </p:nvGraphicFramePr>
        <p:xfrm>
          <a:off x="2226029" y="1898310"/>
          <a:ext cx="6645195" cy="30613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0" name="TextBox 1048689"/>
          <p:cNvSpPr txBox="1"/>
          <p:nvPr/>
        </p:nvSpPr>
        <p:spPr>
          <a:xfrm>
            <a:off x="755331" y="1313196"/>
            <a:ext cx="8866409" cy="2186940"/>
          </a:xfrm>
          <a:prstGeom prst="rect">
            <a:avLst/>
          </a:prstGeom>
        </p:spPr>
        <p:txBody>
          <a:bodyPr wrap="square" rtlCol="0">
            <a:spAutoFit/>
          </a:bodyPr>
          <a:lstStyle/>
          <a:p>
            <a:r>
              <a:rPr lang="en-US" sz="2800">
                <a:solidFill>
                  <a:srgbClr val="000000"/>
                </a:solidFill>
              </a:rPr>
              <a:t>                             It can make work easy to find about the employee performance and data in company or organization it is known as the employee performance analysis.</a:t>
            </a:r>
          </a:p>
          <a:p>
            <a:r>
              <a:rPr lang="en-US" sz="2800">
                <a:solidFill>
                  <a:srgbClr val="000000"/>
                </a:solidFill>
              </a:rPr>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686165"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6017895"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1048648"/>
          <p:cNvSpPr txBox="1"/>
          <p:nvPr/>
        </p:nvSpPr>
        <p:spPr>
          <a:xfrm>
            <a:off x="676275" y="2221229"/>
            <a:ext cx="6988402" cy="2606039"/>
          </a:xfrm>
          <a:prstGeom prst="rect">
            <a:avLst/>
          </a:prstGeom>
        </p:spPr>
        <p:txBody>
          <a:bodyPr wrap="square" rtlCol="0">
            <a:spAutoFit/>
          </a:bodyPr>
          <a:lstStyle/>
          <a:p>
            <a:r>
              <a:rPr lang="en-US" sz="2800">
                <a:solidFill>
                  <a:srgbClr val="000000"/>
                </a:solidFill>
              </a:rPr>
              <a:t>It a important growth of analysis of the employee performance of company. How are performance well in the company.we know about the employee attend in the it's is known as employee performance in the company.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56" name="TextBox 1048655"/>
          <p:cNvSpPr txBox="1"/>
          <p:nvPr/>
        </p:nvSpPr>
        <p:spPr>
          <a:xfrm>
            <a:off x="739774" y="2425699"/>
            <a:ext cx="8411952" cy="2606040"/>
          </a:xfrm>
          <a:prstGeom prst="rect">
            <a:avLst/>
          </a:prstGeom>
        </p:spPr>
        <p:txBody>
          <a:bodyPr wrap="square" rtlCol="0">
            <a:spAutoFit/>
          </a:bodyPr>
          <a:lstStyle/>
          <a:p>
            <a:r>
              <a:rPr lang="en-US" sz="2800">
                <a:solidFill>
                  <a:srgbClr val="000000"/>
                </a:solidFill>
              </a:rPr>
              <a:t>Employee data analysis for there performance in different metric data in the company.It is very to find employee performance in company an it will check about the attandance of the employee.Excel sheet make pie chart it is known as the employee performance analysis.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0"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2" name="TextBox 1048661"/>
          <p:cNvSpPr txBox="1"/>
          <p:nvPr/>
        </p:nvSpPr>
        <p:spPr>
          <a:xfrm>
            <a:off x="699452" y="2304797"/>
            <a:ext cx="8392478" cy="3444240"/>
          </a:xfrm>
          <a:prstGeom prst="rect">
            <a:avLst/>
          </a:prstGeom>
        </p:spPr>
        <p:txBody>
          <a:bodyPr wrap="square" rtlCol="0">
            <a:spAutoFit/>
          </a:bodyPr>
          <a:lstStyle/>
          <a:p>
            <a:pPr marL="457200" indent="-457200">
              <a:buFont typeface="Wingdings" charset="2"/>
              <a:buChar char="n"/>
            </a:pPr>
            <a:r>
              <a:rPr lang="en-US" sz="2800">
                <a:solidFill>
                  <a:srgbClr val="000000"/>
                </a:solidFill>
              </a:rPr>
              <a:t>Employee </a:t>
            </a:r>
          </a:p>
          <a:p>
            <a:pPr marL="457200" indent="-457200">
              <a:buFont typeface="Wingdings" charset="2"/>
              <a:buChar char="n"/>
            </a:pPr>
            <a:r>
              <a:rPr lang="en-US" sz="2800">
                <a:solidFill>
                  <a:srgbClr val="000000"/>
                </a:solidFill>
              </a:rPr>
              <a:t>Employer</a:t>
            </a:r>
          </a:p>
          <a:p>
            <a:pPr marL="457200" indent="-457200">
              <a:buFont typeface="Wingdings" charset="2"/>
              <a:buChar char="n"/>
            </a:pPr>
            <a:r>
              <a:rPr lang="en-US" sz="2800">
                <a:solidFill>
                  <a:srgbClr val="000000"/>
                </a:solidFill>
              </a:rPr>
              <a:t>Companies</a:t>
            </a:r>
          </a:p>
          <a:p>
            <a:pPr marL="457200" indent="-457200">
              <a:buFont typeface="Wingdings" charset="2"/>
              <a:buChar char="n"/>
            </a:pPr>
            <a:r>
              <a:rPr lang="en-US" sz="2800">
                <a:solidFill>
                  <a:srgbClr val="000000"/>
                </a:solidFill>
              </a:rPr>
              <a:t>Organization </a:t>
            </a:r>
          </a:p>
          <a:p>
            <a:pPr marL="457200" indent="-457200">
              <a:buFont typeface="Wingdings" charset="2"/>
              <a:buChar char="n"/>
            </a:pPr>
            <a:r>
              <a:rPr lang="en-US" sz="2800">
                <a:solidFill>
                  <a:srgbClr val="000000"/>
                </a:solidFill>
              </a:rPr>
              <a:t>Different industries </a:t>
            </a:r>
          </a:p>
          <a:p>
            <a:pPr marL="457200" indent="-457200">
              <a:buFont typeface="Wingdings" charset="2"/>
              <a:buChar char="n"/>
            </a:pPr>
            <a:r>
              <a:rPr lang="en-US" sz="2800">
                <a:solidFill>
                  <a:srgbClr val="000000"/>
                </a:solidFill>
              </a:rPr>
              <a:t>IT sector</a:t>
            </a:r>
          </a:p>
          <a:p>
            <a:pPr marL="457200" indent="-457200">
              <a:buFont typeface="Wingdings" charset="2"/>
              <a:buChar char="n"/>
            </a:pPr>
            <a:endParaRPr lang="en-US" sz="2800">
              <a:solidFill>
                <a:srgbClr val="000000"/>
              </a:solidFill>
            </a:endParaRPr>
          </a:p>
          <a:p>
            <a:pPr marL="457200" indent="-457200">
              <a:buFont typeface="Wingdings" charset="2"/>
              <a:buChar char="n"/>
            </a:pPr>
            <a:endParaRPr lang="en-US"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6"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8" name="TextBox 1048667"/>
          <p:cNvSpPr txBox="1"/>
          <p:nvPr/>
        </p:nvSpPr>
        <p:spPr>
          <a:xfrm>
            <a:off x="2819399" y="2499360"/>
            <a:ext cx="8901963" cy="1767839"/>
          </a:xfrm>
          <a:prstGeom prst="rect">
            <a:avLst/>
          </a:prstGeom>
        </p:spPr>
        <p:txBody>
          <a:bodyPr wrap="square" rtlCol="0">
            <a:spAutoFit/>
          </a:bodyPr>
          <a:lstStyle/>
          <a:p>
            <a:r>
              <a:rPr lang="en-US" sz="2800">
                <a:solidFill>
                  <a:srgbClr val="000000"/>
                </a:solidFill>
              </a:rPr>
              <a:t>Filtering - missing values to remove </a:t>
            </a:r>
          </a:p>
          <a:p>
            <a:r>
              <a:rPr lang="en-US" sz="2800">
                <a:solidFill>
                  <a:srgbClr val="000000"/>
                </a:solidFill>
              </a:rPr>
              <a:t>Conditional formatting - To highlight the blank values</a:t>
            </a:r>
          </a:p>
          <a:p>
            <a:r>
              <a:rPr lang="en-US" sz="2800">
                <a:solidFill>
                  <a:srgbClr val="000000"/>
                </a:solidFill>
              </a:rPr>
              <a:t>Pivot table - To create the chart graph </a:t>
            </a:r>
          </a:p>
          <a:p>
            <a:r>
              <a:rPr lang="en-US" sz="2800">
                <a:solidFill>
                  <a:srgbClr val="000000"/>
                </a:solidFill>
              </a:rPr>
              <a:t>Chat and graph - To give linier line in the chart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lstStyle/>
          <a:p>
            <a:r>
              <a:rPr lang="en-IN" dirty="0"/>
              <a:t>Dataset Description</a:t>
            </a:r>
          </a:p>
        </p:txBody>
      </p:sp>
      <p:sp>
        <p:nvSpPr>
          <p:cNvPr id="1048670" name="TextBox 1048669"/>
          <p:cNvSpPr txBox="1"/>
          <p:nvPr/>
        </p:nvSpPr>
        <p:spPr>
          <a:xfrm>
            <a:off x="755332" y="1400485"/>
            <a:ext cx="8067752" cy="4701540"/>
          </a:xfrm>
          <a:prstGeom prst="rect">
            <a:avLst/>
          </a:prstGeom>
        </p:spPr>
        <p:txBody>
          <a:bodyPr wrap="square" rtlCol="0">
            <a:spAutoFit/>
          </a:bodyPr>
          <a:lstStyle/>
          <a:p>
            <a:r>
              <a:rPr lang="en-US" sz="2800">
                <a:solidFill>
                  <a:srgbClr val="000000"/>
                </a:solidFill>
              </a:rPr>
              <a:t>Employee dataset - kaggle</a:t>
            </a:r>
          </a:p>
          <a:p>
            <a:r>
              <a:rPr lang="en-US" sz="2800">
                <a:solidFill>
                  <a:srgbClr val="000000"/>
                </a:solidFill>
              </a:rPr>
              <a:t>26 features</a:t>
            </a:r>
          </a:p>
          <a:p>
            <a:r>
              <a:rPr lang="en-US" sz="2800">
                <a:solidFill>
                  <a:srgbClr val="000000"/>
                </a:solidFill>
              </a:rPr>
              <a:t>Features -9 features</a:t>
            </a:r>
          </a:p>
          <a:p>
            <a:r>
              <a:rPr lang="en-US" sz="2800">
                <a:solidFill>
                  <a:srgbClr val="000000"/>
                </a:solidFill>
              </a:rPr>
              <a:t>Employee id - numbers </a:t>
            </a:r>
          </a:p>
          <a:p>
            <a:r>
              <a:rPr lang="en-US" sz="2800">
                <a:solidFill>
                  <a:srgbClr val="000000"/>
                </a:solidFill>
              </a:rPr>
              <a:t>Gender - male, female </a:t>
            </a:r>
          </a:p>
          <a:p>
            <a:r>
              <a:rPr lang="en-US" sz="2800">
                <a:solidFill>
                  <a:srgbClr val="000000"/>
                </a:solidFill>
              </a:rPr>
              <a:t>Performance - very high, High, Low </a:t>
            </a:r>
          </a:p>
          <a:p>
            <a:r>
              <a:rPr lang="en-US" sz="2800">
                <a:solidFill>
                  <a:srgbClr val="000000"/>
                </a:solidFill>
              </a:rPr>
              <a:t>Business unit - numerical data</a:t>
            </a:r>
          </a:p>
          <a:p>
            <a:r>
              <a:rPr lang="en-US" sz="2800">
                <a:solidFill>
                  <a:srgbClr val="000000"/>
                </a:solidFill>
              </a:rPr>
              <a:t>Name- employe name</a:t>
            </a:r>
          </a:p>
          <a:p>
            <a:r>
              <a:rPr lang="en-US" sz="2800">
                <a:solidFill>
                  <a:srgbClr val="000000"/>
                </a:solidFill>
              </a:rPr>
              <a:t>Rating - numerical </a:t>
            </a:r>
          </a:p>
          <a:p>
            <a:r>
              <a:rPr lang="en-US" sz="2800">
                <a:solidFill>
                  <a:srgbClr val="000000"/>
                </a:solidFill>
              </a:rPr>
              <a:t>Degree - completed in college </a:t>
            </a:r>
          </a:p>
          <a:p>
            <a:r>
              <a:rPr lang="en-US" sz="2800">
                <a:solidFill>
                  <a:srgbClr val="000000"/>
                </a:solidFill>
              </a:rPr>
              <a:t>Salary - what there getting in company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5"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533650" y="3480584"/>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78" name="TextBox 1048677"/>
          <p:cNvSpPr txBox="1"/>
          <p:nvPr/>
        </p:nvSpPr>
        <p:spPr>
          <a:xfrm>
            <a:off x="2854769" y="3480583"/>
            <a:ext cx="7682611" cy="510540"/>
          </a:xfrm>
          <a:prstGeom prst="rect">
            <a:avLst/>
          </a:prstGeom>
        </p:spPr>
        <p:txBody>
          <a:bodyPr wrap="square" rtlCol="0">
            <a:spAutoFit/>
          </a:bodyPr>
          <a:lstStyle/>
          <a:p>
            <a:r>
              <a:rPr lang="en-US" sz="2800">
                <a:solidFill>
                  <a:srgbClr val="000000"/>
                </a:solidFill>
              </a:rPr>
              <a:t>Not do anything special in it.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386</Words>
  <Application>Microsoft Office PowerPoint</Application>
  <PresentationFormat>Widescreen</PresentationFormat>
  <Paragraphs>75</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宋体</vt: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AI LAB</cp:lastModifiedBy>
  <cp:revision>2</cp:revision>
  <dcterms:created xsi:type="dcterms:W3CDTF">2024-03-26T10:07:22Z</dcterms:created>
  <dcterms:modified xsi:type="dcterms:W3CDTF">2024-09-06T13:06:28Z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b0e186c50eee4eed88873c81933cf753</vt:lpwstr>
  </property>
</Properties>
</file>