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84" r:id="rId1"/>
  </p:sldMasterIdLst>
  <p:notesMasterIdLst>
    <p:notesMasterId r:id="rId2"/>
  </p:notesMasterIdLst>
  <p:sldIdLst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2" r:id="rId13"/>
    <p:sldId id="35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404813" y="386715"/>
            <a:ext cx="9982200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2870835">
              <a:spcBef>
                <a:spcPts val="130"/>
              </a:spcBef>
              <a:buNone/>
            </a:pPr>
            <a:r>
              <a:rPr b="1" dirty="0" sz="3200" lang="en-US" spc="15">
                <a:solidFill>
                  <a:srgbClr val="36363D"/>
                </a:solidFill>
              </a:rPr>
              <a:t>E</a:t>
            </a:r>
            <a:r>
              <a:rPr b="1" dirty="0" sz="3200" lang="en-US" spc="15">
                <a:solidFill>
                  <a:srgbClr val="36363D"/>
                </a:solidFill>
              </a:rPr>
              <a:t>m</a:t>
            </a:r>
            <a:r>
              <a:rPr b="1" dirty="0" sz="3200" lang="en-US" spc="15">
                <a:solidFill>
                  <a:srgbClr val="36363D"/>
                </a:solidFill>
              </a:rPr>
              <a:t>p</a:t>
            </a:r>
            <a:r>
              <a:rPr b="1" dirty="0" sz="3200" lang="en-US" spc="15">
                <a:solidFill>
                  <a:srgbClr val="36363D"/>
                </a:solidFill>
              </a:rPr>
              <a:t>l</a:t>
            </a:r>
            <a:r>
              <a:rPr b="1" dirty="0" sz="3200" lang="en-US" spc="15">
                <a:solidFill>
                  <a:srgbClr val="36363D"/>
                </a:solidFill>
              </a:rPr>
              <a:t>o</a:t>
            </a:r>
            <a:r>
              <a:rPr b="1" dirty="0" sz="3200" lang="en-US" spc="15">
                <a:solidFill>
                  <a:srgbClr val="36363D"/>
                </a:solidFill>
              </a:rPr>
              <a:t>y</a:t>
            </a:r>
            <a:r>
              <a:rPr b="1" dirty="0" sz="3200" lang="en-US" spc="15">
                <a:solidFill>
                  <a:srgbClr val="36363D"/>
                </a:solidFill>
              </a:rPr>
              <a:t>e</a:t>
            </a:r>
            <a:r>
              <a:rPr b="1" dirty="0" sz="3200" lang="en-US" spc="15">
                <a:solidFill>
                  <a:srgbClr val="36363D"/>
                </a:solidFill>
              </a:rPr>
              <a:t>e</a:t>
            </a:r>
            <a:r>
              <a:rPr b="1" dirty="0" sz="3200" lang="en-US" spc="15">
                <a:solidFill>
                  <a:srgbClr val="36363D"/>
                </a:solidFill>
              </a:rPr>
              <a:t> </a:t>
            </a:r>
            <a:r>
              <a:rPr b="1" dirty="0" sz="3200" lang="en-US" spc="15">
                <a:solidFill>
                  <a:srgbClr val="36363D"/>
                </a:solidFill>
              </a:rPr>
              <a:t>D</a:t>
            </a:r>
            <a:r>
              <a:rPr b="1" dirty="0" sz="3200" lang="en-US" spc="15">
                <a:solidFill>
                  <a:srgbClr val="36363D"/>
                </a:solidFill>
              </a:rPr>
              <a:t>a</a:t>
            </a:r>
            <a:r>
              <a:rPr b="1" dirty="0" sz="3200" lang="en-US" spc="15">
                <a:solidFill>
                  <a:srgbClr val="36363D"/>
                </a:solidFill>
              </a:rPr>
              <a:t>t</a:t>
            </a:r>
            <a:r>
              <a:rPr b="1" dirty="0" sz="3200" lang="en-US" spc="15">
                <a:solidFill>
                  <a:srgbClr val="36363D"/>
                </a:solidFill>
              </a:rPr>
              <a:t>a</a:t>
            </a:r>
            <a:r>
              <a:rPr b="1" dirty="0" sz="3200" lang="en-US" spc="15">
                <a:solidFill>
                  <a:srgbClr val="36363D"/>
                </a:solidFill>
              </a:rPr>
              <a:t> </a:t>
            </a:r>
            <a:r>
              <a:rPr b="1" dirty="0" sz="3200" lang="en-US" spc="15">
                <a:solidFill>
                  <a:srgbClr val="36363D"/>
                </a:solidFill>
              </a:rPr>
              <a:t>A</a:t>
            </a:r>
            <a:r>
              <a:rPr b="1" dirty="0" sz="3200" lang="en-US" spc="15">
                <a:solidFill>
                  <a:srgbClr val="36363D"/>
                </a:solidFill>
              </a:rPr>
              <a:t>n</a:t>
            </a:r>
            <a:r>
              <a:rPr b="1" dirty="0" sz="3200" lang="en-US" spc="15">
                <a:solidFill>
                  <a:srgbClr val="36363D"/>
                </a:solidFill>
              </a:rPr>
              <a:t>a</a:t>
            </a:r>
            <a:r>
              <a:rPr b="1" dirty="0" sz="3200" lang="en-US" spc="15">
                <a:solidFill>
                  <a:srgbClr val="36363D"/>
                </a:solidFill>
              </a:rPr>
              <a:t>lysis </a:t>
            </a:r>
            <a:r>
              <a:rPr b="1" dirty="0" sz="3200" lang="en-US" spc="15">
                <a:solidFill>
                  <a:srgbClr val="36363D"/>
                </a:solidFill>
              </a:rPr>
              <a:t>u</a:t>
            </a:r>
            <a:r>
              <a:rPr b="1" dirty="0" sz="3200" lang="en-US" spc="15">
                <a:solidFill>
                  <a:srgbClr val="36363D"/>
                </a:solidFill>
              </a:rPr>
              <a:t>s</a:t>
            </a:r>
            <a:r>
              <a:rPr b="1" dirty="0" sz="3200" lang="en-US" spc="15">
                <a:solidFill>
                  <a:srgbClr val="36363D"/>
                </a:solidFill>
              </a:rPr>
              <a:t>i</a:t>
            </a:r>
            <a:r>
              <a:rPr b="1" dirty="0" sz="3200" lang="en-US" spc="15">
                <a:solidFill>
                  <a:srgbClr val="36363D"/>
                </a:solidFill>
              </a:rPr>
              <a:t>n</a:t>
            </a:r>
            <a:r>
              <a:rPr b="1" dirty="0" sz="3200" lang="en-US" spc="15">
                <a:solidFill>
                  <a:srgbClr val="36363D"/>
                </a:solidFill>
              </a:rPr>
              <a:t>g </a:t>
            </a:r>
            <a:r>
              <a:rPr b="1" dirty="0" sz="3200" lang="en-US" spc="15">
                <a:solidFill>
                  <a:srgbClr val="36363D"/>
                </a:solidFill>
              </a:rPr>
              <a:t>E</a:t>
            </a:r>
            <a:r>
              <a:rPr b="1" dirty="0" sz="3200" lang="en-US" spc="15">
                <a:solidFill>
                  <a:srgbClr val="36363D"/>
                </a:solidFill>
              </a:rPr>
              <a:t>x</a:t>
            </a:r>
            <a:r>
              <a:rPr b="1" dirty="0" sz="3200" lang="en-US" spc="15">
                <a:solidFill>
                  <a:srgbClr val="36363D"/>
                </a:solidFill>
              </a:rPr>
              <a:t>c</a:t>
            </a:r>
            <a:r>
              <a:rPr b="1" dirty="0" sz="3200" lang="en-US" spc="15">
                <a:solidFill>
                  <a:srgbClr val="36363D"/>
                </a:solidFill>
              </a:rPr>
              <a:t>e</a:t>
            </a:r>
            <a:r>
              <a:rPr b="1" dirty="0" sz="3200" lang="en-US" spc="15">
                <a:solidFill>
                  <a:srgbClr val="36363D"/>
                </a:solidFill>
              </a:rPr>
              <a:t>l</a:t>
            </a:r>
            <a:endParaRPr b="1" dirty="0" spc="15">
              <a:solidFill>
                <a:srgbClr val="36363D"/>
              </a:solidFill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90700" y="2916555"/>
            <a:ext cx="8610600" cy="2186939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US"/>
              <a:t>S</a:t>
            </a:r>
            <a:r>
              <a:rPr sz="2800" lang="en-US"/>
              <a:t>T</a:t>
            </a:r>
            <a:r>
              <a:rPr sz="2800" lang="en-US"/>
              <a:t>U</a:t>
            </a:r>
            <a:r>
              <a:rPr sz="2800" lang="en-US"/>
              <a:t>D</a:t>
            </a:r>
            <a:r>
              <a:rPr sz="2800" lang="en-US"/>
              <a:t>E</a:t>
            </a:r>
            <a:r>
              <a:rPr sz="2800" lang="en-US"/>
              <a:t>N</a:t>
            </a:r>
            <a:r>
              <a:rPr sz="2800" lang="en-US"/>
              <a:t>T</a:t>
            </a:r>
            <a:r>
              <a:rPr sz="2800" lang="en-US"/>
              <a:t>:</a:t>
            </a:r>
            <a:r>
              <a:rPr sz="2800" lang="en-US"/>
              <a:t>S</a:t>
            </a:r>
            <a:r>
              <a:rPr sz="2800" lang="en-US"/>
              <a:t>o</a:t>
            </a:r>
            <a:r>
              <a:rPr sz="2800" lang="en-US"/>
              <a:t>w</a:t>
            </a:r>
            <a:r>
              <a:rPr sz="2800" lang="en-US"/>
              <a:t>m</a:t>
            </a:r>
            <a:r>
              <a:rPr sz="2800" lang="en-US"/>
              <a:t>i</a:t>
            </a:r>
            <a:r>
              <a:rPr sz="2800" lang="en-US"/>
              <a:t>y</a:t>
            </a:r>
            <a:r>
              <a:rPr sz="2800" lang="en-US"/>
              <a:t>a</a:t>
            </a:r>
            <a:r>
              <a:rPr sz="2800" lang="en-US"/>
              <a:t>.</a:t>
            </a:r>
            <a:r>
              <a:rPr sz="2800" lang="en-US"/>
              <a:t>V</a:t>
            </a:r>
            <a:endParaRPr dirty="0" sz="3200" lang="en-US"/>
          </a:p>
          <a:p>
            <a:r>
              <a:rPr dirty="0" sz="2800" lang="en-US"/>
              <a:t>REGISTER NO:</a:t>
            </a:r>
            <a:r>
              <a:rPr dirty="0" sz="2800" lang="en-US"/>
              <a:t>3</a:t>
            </a:r>
            <a:r>
              <a:rPr dirty="0" sz="2800" lang="en-US"/>
              <a:t>1</a:t>
            </a:r>
            <a:r>
              <a:rPr dirty="0" sz="2800" lang="en-US"/>
              <a:t>2</a:t>
            </a:r>
            <a:r>
              <a:rPr dirty="0" sz="2800" lang="en-US"/>
              <a:t>2</a:t>
            </a:r>
            <a:r>
              <a:rPr dirty="0" sz="2800" lang="en-US"/>
              <a:t>1</a:t>
            </a:r>
            <a:r>
              <a:rPr dirty="0" sz="2800" lang="en-US"/>
              <a:t>7</a:t>
            </a:r>
            <a:r>
              <a:rPr dirty="0" sz="2800" lang="en-US"/>
              <a:t>0</a:t>
            </a:r>
            <a:r>
              <a:rPr dirty="0" sz="2800" lang="en-US"/>
              <a:t>6</a:t>
            </a:r>
            <a:r>
              <a:rPr dirty="0" sz="2800" lang="en-US"/>
              <a:t>1</a:t>
            </a:r>
            <a:r>
              <a:rPr dirty="0" sz="2800" lang="en-US"/>
              <a:t>(</a:t>
            </a:r>
            <a:r>
              <a:rPr dirty="0" sz="2800" lang="en-US"/>
              <a:t>asunm1659312217061</a:t>
            </a:r>
            <a:r>
              <a:rPr dirty="0" sz="2800" lang="en-US"/>
              <a:t>)</a:t>
            </a:r>
            <a:endParaRPr sz="3200"/>
          </a:p>
          <a:p>
            <a:r>
              <a:rPr dirty="0" sz="2800" lang="en-US"/>
              <a:t>DEPARTMENT:</a:t>
            </a:r>
            <a:r>
              <a:rPr dirty="0" sz="2800" lang="en-US"/>
              <a:t>B</a:t>
            </a:r>
            <a:r>
              <a:rPr dirty="0" sz="2800" lang="en-US"/>
              <a:t>.</a:t>
            </a:r>
            <a:r>
              <a:rPr dirty="0" sz="2800" lang="en-US"/>
              <a:t>C</a:t>
            </a:r>
            <a:r>
              <a:rPr dirty="0" sz="2800" lang="en-US"/>
              <a:t>o</a:t>
            </a:r>
            <a:r>
              <a:rPr dirty="0" sz="2800" lang="en-US"/>
              <a:t>m</a:t>
            </a:r>
            <a:r>
              <a:rPr dirty="0" sz="2800" lang="en-US"/>
              <a:t>(</a:t>
            </a:r>
            <a:r>
              <a:rPr dirty="0" sz="2800" lang="en-US"/>
              <a:t>Ge</a:t>
            </a:r>
            <a:r>
              <a:rPr dirty="0" sz="2800" lang="en-US"/>
              <a:t>n</a:t>
            </a:r>
            <a:r>
              <a:rPr dirty="0" sz="2800" lang="en-US"/>
              <a:t>r</a:t>
            </a:r>
            <a:r>
              <a:rPr dirty="0" sz="2800" lang="en-US"/>
              <a:t>a</a:t>
            </a:r>
            <a:r>
              <a:rPr dirty="0" sz="2800" lang="en-US"/>
              <a:t>l</a:t>
            </a:r>
            <a:r>
              <a:rPr dirty="0" sz="2800" lang="en-US"/>
              <a:t>)</a:t>
            </a:r>
            <a:endParaRPr sz="3200"/>
          </a:p>
          <a:p>
            <a:r>
              <a:rPr dirty="0" sz="2800" lang="en-US"/>
              <a:t>COLLEGE</a:t>
            </a:r>
            <a:r>
              <a:rPr dirty="0" sz="2800" lang="en-US"/>
              <a:t>:</a:t>
            </a:r>
            <a:r>
              <a:rPr dirty="0" sz="2800" lang="en-US"/>
              <a:t>Shri </a:t>
            </a:r>
            <a:r>
              <a:rPr dirty="0" sz="2800" lang="en-US"/>
              <a:t>k</a:t>
            </a:r>
            <a:r>
              <a:rPr dirty="0" sz="2800" lang="en-US"/>
              <a:t>r</a:t>
            </a:r>
            <a:r>
              <a:rPr dirty="0" sz="2800" lang="en-US"/>
              <a:t>i</a:t>
            </a:r>
            <a:r>
              <a:rPr dirty="0" sz="2800" lang="en-US"/>
              <a:t>s</a:t>
            </a:r>
            <a:r>
              <a:rPr dirty="0" sz="2800" lang="en-US"/>
              <a:t>h</a:t>
            </a:r>
            <a:r>
              <a:rPr dirty="0" sz="2800" lang="en-US"/>
              <a:t>a</a:t>
            </a:r>
            <a:r>
              <a:rPr dirty="0" sz="2800" lang="en-US"/>
              <a:t>n</a:t>
            </a:r>
            <a:r>
              <a:rPr dirty="0" sz="2800" lang="en-US"/>
              <a:t>a</a:t>
            </a:r>
            <a:r>
              <a:rPr dirty="0" sz="2800" lang="en-US"/>
              <a:t>s</a:t>
            </a:r>
            <a:r>
              <a:rPr dirty="0" sz="2800" lang="en-US"/>
              <a:t>w</a:t>
            </a:r>
            <a:r>
              <a:rPr dirty="0" sz="2800" lang="en-US"/>
              <a:t>a</a:t>
            </a:r>
            <a:r>
              <a:rPr dirty="0" sz="2800" lang="en-US"/>
              <a:t>m</a:t>
            </a:r>
            <a:r>
              <a:rPr dirty="0" sz="2800" lang="en-US"/>
              <a:t>y</a:t>
            </a:r>
            <a:r>
              <a:rPr dirty="0" sz="2800" lang="en-US"/>
              <a:t> </a:t>
            </a:r>
            <a:r>
              <a:rPr dirty="0" sz="2800" lang="en-US"/>
              <a:t>c</a:t>
            </a:r>
            <a:r>
              <a:rPr dirty="0" sz="2800" lang="en-US"/>
              <a:t>o</a:t>
            </a:r>
            <a:r>
              <a:rPr dirty="0" sz="2800" lang="en-US"/>
              <a:t>l</a:t>
            </a:r>
            <a:r>
              <a:rPr dirty="0" sz="2800" lang="en-US"/>
              <a:t>l</a:t>
            </a:r>
            <a:r>
              <a:rPr dirty="0" sz="2800" lang="en-US"/>
              <a:t>ege </a:t>
            </a:r>
            <a:r>
              <a:rPr dirty="0" sz="2800" lang="en-US"/>
              <a:t>f</a:t>
            </a:r>
            <a:r>
              <a:rPr dirty="0" sz="2800" lang="en-US"/>
              <a:t>o</a:t>
            </a:r>
            <a:r>
              <a:rPr dirty="0" sz="2800" lang="en-US"/>
              <a:t>r</a:t>
            </a:r>
            <a:r>
              <a:rPr dirty="0" sz="2800" lang="en-US"/>
              <a:t> </a:t>
            </a:r>
            <a:r>
              <a:rPr dirty="0" sz="2800" lang="en-US"/>
              <a:t>w</a:t>
            </a:r>
            <a:r>
              <a:rPr dirty="0" sz="2800" lang="en-US"/>
              <a:t>o</a:t>
            </a:r>
            <a:r>
              <a:rPr dirty="0" sz="2800" lang="en-US"/>
              <a:t>m</a:t>
            </a:r>
            <a:r>
              <a:rPr dirty="0" sz="2800" lang="en-US"/>
              <a:t>e</a:t>
            </a:r>
            <a:r>
              <a:rPr dirty="0" sz="2800" lang="en-US"/>
              <a:t>n</a:t>
            </a:r>
            <a:endParaRPr sz="3200"/>
          </a:p>
          <a:p>
            <a:r>
              <a:rPr dirty="0" sz="28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5" y="291147"/>
            <a:ext cx="606457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"/>
          <p:cNvSpPr txBox="1"/>
          <p:nvPr/>
        </p:nvSpPr>
        <p:spPr>
          <a:xfrm>
            <a:off x="739774" y="1752282"/>
            <a:ext cx="8782907" cy="42824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1.Da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IN">
                <a:solidFill>
                  <a:srgbClr val="000000"/>
                </a:solidFill>
              </a:rPr>
              <a:t> Preparation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IN">
                <a:solidFill>
                  <a:srgbClr val="000000"/>
                </a:solidFill>
              </a:rPr>
              <a:t>
    - Clean and preprocess attendance data
    - Convert data into a suitable format for analysis
2.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IN">
                <a:solidFill>
                  <a:srgbClr val="000000"/>
                </a:solidFill>
              </a:rPr>
              <a:t>atory Data Analysis (EDA):
    - Analyze attendance patterns and trends
    - Identify correlations and relationships between variables
3.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IN">
                <a:solidFill>
                  <a:srgbClr val="000000"/>
                </a:solidFill>
              </a:rPr>
              <a:t>ture Engineering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IN">
                <a:solidFill>
                  <a:srgbClr val="000000"/>
                </a:solidFill>
              </a:rPr>
              <a:t>
    - Create new features to capture attendance trends and patterns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524509" y="234315"/>
            <a:ext cx="2584334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US" sz="4800" lang="en-US"/>
              <a:t>R</a:t>
            </a:r>
            <a:r>
              <a:rPr altLang="en-US" sz="4800" lang="en-US"/>
              <a:t>E</a:t>
            </a:r>
            <a:r>
              <a:rPr altLang="en-US" sz="4800" lang="en-US"/>
              <a:t>S</a:t>
            </a:r>
            <a:r>
              <a:rPr altLang="en-US" sz="4800" lang="en-US"/>
              <a:t>U</a:t>
            </a:r>
            <a:r>
              <a:rPr altLang="en-US" sz="4800" lang="en-US"/>
              <a:t>L</a:t>
            </a:r>
            <a:r>
              <a:rPr altLang="en-US" sz="4800" lang="en-US"/>
              <a:t>T</a:t>
            </a:r>
            <a:r>
              <a:rPr altLang="en-US" sz="4800" lang="en-US"/>
              <a:t>S</a:t>
            </a:r>
            <a:endParaRPr altLang="en-US" lang="zh-CN"/>
          </a:p>
        </p:txBody>
      </p:sp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891886" y="1204079"/>
            <a:ext cx="8872681" cy="484784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755332" y="2125980"/>
            <a:ext cx="864011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Visualizing employee attendance trends with Excel charts provides a powerful tool for organizations to:
- Identify patterns and anomalies in attendance data
- Understand the impact of attendance on productivity and performance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676275" y="2976086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Visualising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oyee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463734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266122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260637" y="2221229"/>
            <a:ext cx="8132329" cy="3444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"As an HR Analyst, I need to effectively visualize and communicate employee attendance trends to management and department heads. Currently, our attendance data is stored in a spreadsheet, but it's difficult to identify patterns, trends, and anomalies. I want to create interactive and dynamic Excel charts </a:t>
            </a:r>
            <a:r>
              <a:rPr sz="2800" lang="en-US">
                <a:solidFill>
                  <a:srgbClr val="000000"/>
                </a:solidFill>
              </a:rPr>
              <a:t>"</a:t>
            </a:r>
            <a:r>
              <a:rPr sz="2800" lang="en-IN">
                <a:solidFill>
                  <a:srgbClr val="000000"/>
                </a:solidFill>
              </a:rPr>
              <a:t>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476825" y="1956435"/>
            <a:ext cx="7850909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analyst, I want to effectively visualize and track employee attendance trends over time to identify patterns, anomalies, and areas for improvement. I need to create informative and engaging Excel charts that showcase attendance data, including:
- Monthly attendance rates
- Absenteeism trends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241011" y="2304798"/>
            <a:ext cx="7920182" cy="3444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 HR Managers: To track attendance patterns, identify trends, and make data-driven decisions.
2. Department Heads: To monitor their team's attendance, identify areas for improvement, and manage resources effectively.
3. Team Leads: To keep track of their team members' attendance, address attendance-related issues, and ensure adequate staffing.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353251" y="1857374"/>
            <a:ext cx="7228898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"Attendance Insights" - A comprehensive Excel-based reporting tool that provides interactive and dynamic visualizations of employee attendance trends. The solution includes:
1. Pre-built Excel templates for easy data integration
2. Automated data refresh for real-time updates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 rot="21551686">
            <a:off x="1112692" y="1706880"/>
            <a:ext cx="833426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 Employee ID (unique identifier)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2. Name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4. Team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5. Date (attendance record date)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6. Attendance Status(Present, Absent, Late, etc.)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7. Reason for Absence(optional)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8. Duration of Absence(optional)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9267825" y="126301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1838802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441320" y="624206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1682587" y="1857375"/>
            <a:ext cx="8664516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9" name=""/>
          <p:cNvSpPr txBox="1"/>
          <p:nvPr/>
        </p:nvSpPr>
        <p:spPr>
          <a:xfrm rot="21546038">
            <a:off x="1582795" y="1515701"/>
            <a:ext cx="9204138" cy="47015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"Wow" Factor:"Instant Insights" - AI-powered Attendance Analytics
With "Attendance Insights", you don't just get static reports. Our AI-powered engine analyzes your attendance data in real-time, providing:
1. Predictive Attendance Forecasts: Anticipate attendance trends and patterns, enabling proactive decision-making.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Varsha .P.B</cp:lastModifiedBy>
  <dcterms:created xsi:type="dcterms:W3CDTF">2024-03-26T10:07:22Z</dcterms:created>
  <dcterms:modified xsi:type="dcterms:W3CDTF">2024-08-30T09:14:36Z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4793fcd53b8c4e3db959ba7866b3d338</vt:lpwstr>
  </property>
</Properties>
</file>