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3" r:id="rId4"/>
    <p:sldId id="258" r:id="rId5"/>
    <p:sldId id="262" r:id="rId6"/>
  </p:sldIdLst>
  <p:sldSz cx="12192000" cy="6858000"/>
  <p:notesSz cx="6858000" cy="9144000"/>
  <p:embeddedFontLst>
    <p:embeddedFont>
      <p:font typeface="Amasis MT Pro Medium" panose="02040604050005020304" pitchFamily="18" charset="0"/>
      <p:regular r:id="rId8"/>
      <p:italic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Franklin Gothic" panose="020B0604020202020204" charset="0"/>
      <p:bold r:id="rId14"/>
    </p:embeddedFont>
    <p:embeddedFont>
      <p:font typeface="Libre Franklin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9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46505" y="1210185"/>
            <a:ext cx="6106683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100"/>
              </a:spcAft>
              <a:buClr>
                <a:schemeClr val="lt2"/>
              </a:buClr>
              <a:buSzPts val="1800"/>
              <a:buNone/>
            </a:pPr>
            <a:r>
              <a:rPr lang="en-GB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Amasis MT Pro Medium" panose="02040604050005020304" pitchFamily="18" charset="0"/>
                <a:ea typeface="Franklin Gothic"/>
                <a:cs typeface="Franklin Gothic"/>
                <a:sym typeface="Franklin Gothic"/>
              </a:rPr>
              <a:t>NSTL, DRDO, Ministry of </a:t>
            </a:r>
            <a:r>
              <a:rPr lang="en-US" dirty="0" err="1">
                <a:solidFill>
                  <a:schemeClr val="tx1"/>
                </a:solidFill>
                <a:latin typeface="Amasis MT Pro Medium" panose="02040604050005020304" pitchFamily="18" charset="0"/>
                <a:ea typeface="Franklin Gothic"/>
                <a:cs typeface="Franklin Gothic"/>
                <a:sym typeface="Franklin Gothic"/>
              </a:rPr>
              <a:t>Defence</a:t>
            </a:r>
            <a:endParaRPr lang="en-US" dirty="0">
              <a:solidFill>
                <a:schemeClr val="tx1"/>
              </a:solidFill>
              <a:latin typeface="Amasis MT Pro Medium" panose="02040604050005020304" pitchFamily="18" charset="0"/>
              <a:ea typeface="Franklin Gothic"/>
              <a:cs typeface="Franklin Gothic"/>
              <a:sym typeface="Franklin Gothic"/>
            </a:endParaRPr>
          </a:p>
          <a:p>
            <a:pPr marL="0" indent="0">
              <a:spcAft>
                <a:spcPts val="100"/>
              </a:spcAft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dirty="0">
                <a:solidFill>
                  <a:schemeClr val="tx1"/>
                </a:solidFill>
                <a:latin typeface="Amasis MT Pro Medium" panose="02040604050005020304" pitchFamily="18" charset="0"/>
                <a:ea typeface="Franklin Gothic"/>
                <a:cs typeface="Franklin Gothic"/>
                <a:sym typeface="Franklin Gothic"/>
              </a:rPr>
              <a:t>SIH 1416 </a:t>
            </a:r>
            <a:endParaRPr lang="en-US" dirty="0">
              <a:ea typeface="Franklin Gothic"/>
              <a:cs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10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10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Amasis MT Pro Medium" panose="02040604050005020304" pitchFamily="18" charset="0"/>
                <a:ea typeface="Franklin Gothic"/>
                <a:cs typeface="Franklin Gothic"/>
                <a:sym typeface="Franklin Gothic"/>
              </a:rPr>
              <a:t>AI based automatic alarm generation and dropping of payload at a particular object through a drone.</a:t>
            </a:r>
          </a:p>
          <a:p>
            <a:pPr marL="0" indent="0">
              <a:spcAft>
                <a:spcPts val="100"/>
              </a:spcAft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i="0" dirty="0" err="1"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AeroLogix</a:t>
            </a:r>
            <a:r>
              <a:rPr lang="en-US" i="0" dirty="0"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 Ensemble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10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</a:t>
            </a:r>
            <a:r>
              <a:rPr lang="en-GB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dirty="0">
                <a:solidFill>
                  <a:schemeClr val="tx1"/>
                </a:solidFill>
                <a:latin typeface="Amasis MT Pro Medium" panose="02040604050005020304" pitchFamily="18" charset="0"/>
                <a:ea typeface="Franklin Gothic"/>
                <a:cs typeface="Franklin Gothic"/>
                <a:sym typeface="Franklin Gothic"/>
              </a:rPr>
              <a:t>S. Rishabh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10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US" dirty="0">
                <a:solidFill>
                  <a:schemeClr val="tx1"/>
                </a:solidFill>
                <a:latin typeface="Amasis MT Pro Medium" panose="02040604050005020304" pitchFamily="18" charset="0"/>
                <a:ea typeface="Franklin Gothic"/>
                <a:cs typeface="Franklin Gothic"/>
                <a:sym typeface="Franklin Gothic"/>
              </a:rPr>
              <a:t>U-1153</a:t>
            </a:r>
            <a:endParaRPr dirty="0"/>
          </a:p>
          <a:p>
            <a:pPr marL="0" indent="0">
              <a:spcAft>
                <a:spcPts val="100"/>
              </a:spcAft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>
                <a:solidFill>
                  <a:schemeClr val="tx1"/>
                </a:solidFill>
                <a:latin typeface="Amasis MT Pro Medium" panose="02040604050005020304" pitchFamily="18" charset="0"/>
                <a:ea typeface="Franklin Gothic"/>
                <a:cs typeface="Franklin Gothic"/>
                <a:sym typeface="Franklin Gothic"/>
              </a:rPr>
              <a:t>Shiv Nadar University Chennai</a:t>
            </a:r>
            <a:endParaRPr dirty="0"/>
          </a:p>
          <a:p>
            <a:pPr marL="0" indent="0">
              <a:spcAft>
                <a:spcPts val="100"/>
              </a:spcAft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</a:p>
          <a:p>
            <a:pPr marL="0" indent="0">
              <a:spcAft>
                <a:spcPts val="100"/>
              </a:spcAft>
            </a:pPr>
            <a:r>
              <a:rPr lang="en-GB" b="0" i="0" dirty="0" err="1"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Dronetic</a:t>
            </a:r>
            <a:r>
              <a:rPr lang="en-GB" b="0" i="0" dirty="0"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 Choreography: Precision in Aid Delivery.</a:t>
            </a:r>
            <a:endParaRPr lang="en-GB" dirty="0">
              <a:solidFill>
                <a:schemeClr val="tx1"/>
              </a:solidFill>
              <a:latin typeface="Amasis MT Pro Medium" panose="020406040500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100"/>
              </a:spcAft>
              <a:buClr>
                <a:schemeClr val="lt2"/>
              </a:buClr>
              <a:buSzPts val="1800"/>
              <a:buNone/>
            </a:pPr>
            <a:endParaRPr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124287" y="144261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124287" y="796480"/>
            <a:ext cx="7010276" cy="5917259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dirty="0">
                <a:solidFill>
                  <a:schemeClr val="lt2"/>
                </a:solidFill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 IDEA/SOLUTION:</a:t>
            </a:r>
            <a:endParaRPr lang="en-US" sz="2000" b="1" dirty="0">
              <a:solidFill>
                <a:schemeClr val="tx1"/>
              </a:solidFill>
              <a:latin typeface="Franklin Gothic" panose="020B060402020202020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500" dirty="0">
                <a:latin typeface="Amasis MT Pro Medium" panose="02040604050005020304" pitchFamily="18" charset="0"/>
              </a:rPr>
              <a:t>Develop A Drone-based Disaster Relief System For Efficient Area Exploration And Aid Delivery, Optimizing Resource Allocation And Minimizing Response Time.</a:t>
            </a:r>
            <a:endParaRPr lang="en-US" sz="1400" b="1" i="0" dirty="0">
              <a:solidFill>
                <a:schemeClr val="tx1"/>
              </a:solidFill>
              <a:effectLst/>
              <a:latin typeface="Amasis MT Pro Medium" panose="02040604050005020304" pitchFamily="18" charset="0"/>
            </a:endParaRPr>
          </a:p>
          <a:p>
            <a:pPr marL="228600" indent="0" algn="l">
              <a:buSzPct val="120000"/>
            </a:pPr>
            <a:r>
              <a:rPr lang="en-US" b="1" i="0" dirty="0"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INITIAL SCOUTING DRONE</a:t>
            </a:r>
            <a:r>
              <a:rPr lang="en-US" b="0" i="0" dirty="0"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:</a:t>
            </a:r>
          </a:p>
          <a:p>
            <a:pPr marL="742950" lvl="1" indent="-285750">
              <a:buSzPct val="85000"/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Purpose: Rapidly scout the area for people.</a:t>
            </a:r>
          </a:p>
          <a:p>
            <a:pPr marL="742950" lvl="1" indent="-285750">
              <a:buSzPct val="85000"/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Speed Advantage: Significantly faster to cover ground swiftly.</a:t>
            </a:r>
          </a:p>
          <a:p>
            <a:pPr marL="742950" lvl="1" indent="-285750">
              <a:buSzPct val="85000"/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Method: Utilizes an exhaustive search algorithm.</a:t>
            </a:r>
          </a:p>
          <a:p>
            <a:pPr marL="742950" lvl="1" indent="-285750">
              <a:buSzPct val="85000"/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Technology: Employs open-camera vision software to identify and geotag individuals.</a:t>
            </a:r>
          </a:p>
          <a:p>
            <a:pPr marL="742950" lvl="1" indent="-285750">
              <a:buSzPct val="85000"/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Data Sharing: Transmits location data to another drone for supply delivery.</a:t>
            </a:r>
          </a:p>
          <a:p>
            <a:pPr marL="228600" indent="0" algn="l">
              <a:buSzPct val="85000"/>
            </a:pPr>
            <a:r>
              <a:rPr lang="en-US" b="1" i="0" dirty="0"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PAYLOAD DELIVERY DRONE</a:t>
            </a:r>
            <a:r>
              <a:rPr lang="en-US" b="0" i="0" dirty="0"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:</a:t>
            </a:r>
          </a:p>
          <a:p>
            <a:pPr marL="742950" lvl="1" indent="-285750">
              <a:buSzPct val="85000"/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Purpose: Deliver supplies to identified locations.</a:t>
            </a:r>
          </a:p>
          <a:p>
            <a:pPr marL="742950" lvl="1" indent="-285750">
              <a:buSzPct val="85000"/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Data Utilization: Utilizes the geotagged location data for route planning.</a:t>
            </a:r>
          </a:p>
          <a:p>
            <a:pPr marL="742950" lvl="1" indent="-285750">
              <a:buSzPct val="85000"/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Efficiency Focus: Implements a shortest path algorithm to optimize delivery routes.</a:t>
            </a:r>
          </a:p>
          <a:p>
            <a:pPr marL="742950" lvl="1" indent="-285750">
              <a:buSzPct val="85000"/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Payload Deployment: Delivers supplies to each geotagged location efficiently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>
              <a:latin typeface="Amasis MT Pro Medium" panose="020406040500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>
              <a:latin typeface="Amasis MT Pro Medium" panose="020406040500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dirty="0">
              <a:latin typeface="Amasis MT Pro Medium" panose="02040604050005020304" pitchFamily="18" charset="0"/>
            </a:endParaRP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>
              <a:latin typeface="Amasis MT Pro Medium" panose="02040604050005020304" pitchFamily="18" charset="0"/>
            </a:endParaRPr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1" name="Google Shape;221;p2"/>
          <p:cNvSpPr txBox="1"/>
          <p:nvPr/>
        </p:nvSpPr>
        <p:spPr>
          <a:xfrm>
            <a:off x="7261438" y="116225"/>
            <a:ext cx="46891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Flow Chart</a:t>
            </a:r>
            <a:r>
              <a:rPr lang="en-US" sz="18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</a:t>
            </a:r>
            <a:endParaRPr dirty="0"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595804"/>
            <a:ext cx="4572001" cy="3145971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TECHNOLOGY STACK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lang="en-US"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Amasis MT Pro Medium" panose="02040604050005020304" pitchFamily="18" charset="0"/>
                <a:ea typeface="Libre Franklin"/>
                <a:cs typeface="Libre Franklin"/>
                <a:sym typeface="Libre Franklin"/>
              </a:rPr>
              <a:t>Python Programming Language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Amasis MT Pro Medium" panose="02040604050005020304" pitchFamily="18" charset="0"/>
                <a:ea typeface="Libre Franklin"/>
                <a:cs typeface="Libre Franklin"/>
                <a:sym typeface="Libre Franklin"/>
              </a:rPr>
              <a:t>Open CV </a:t>
            </a:r>
            <a:r>
              <a:rPr lang="en-US" sz="1600">
                <a:solidFill>
                  <a:schemeClr val="dk1"/>
                </a:solidFill>
                <a:latin typeface="Amasis MT Pro Medium" panose="02040604050005020304" pitchFamily="18" charset="0"/>
                <a:ea typeface="Libre Franklin"/>
                <a:cs typeface="Libre Franklin"/>
                <a:sym typeface="Libre Franklin"/>
              </a:rPr>
              <a:t>(SSD- Single </a:t>
            </a:r>
            <a:r>
              <a:rPr lang="en-US" sz="1600" dirty="0">
                <a:solidFill>
                  <a:schemeClr val="dk1"/>
                </a:solidFill>
                <a:latin typeface="Amasis MT Pro Medium" panose="02040604050005020304" pitchFamily="18" charset="0"/>
                <a:ea typeface="Libre Franklin"/>
                <a:cs typeface="Libre Franklin"/>
                <a:sym typeface="Libre Franklin"/>
              </a:rPr>
              <a:t>Shot Detection)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Amasis MT Pro Medium" panose="02040604050005020304" pitchFamily="18" charset="0"/>
                <a:ea typeface="Libre Franklin"/>
                <a:cs typeface="Libre Franklin"/>
                <a:sym typeface="Libre Franklin"/>
              </a:rPr>
              <a:t>PyCharm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err="1">
                <a:solidFill>
                  <a:schemeClr val="dk1"/>
                </a:solidFill>
                <a:latin typeface="Amasis MT Pro Medium" panose="02040604050005020304" pitchFamily="18" charset="0"/>
                <a:ea typeface="Libre Franklin"/>
                <a:cs typeface="Libre Franklin"/>
                <a:sym typeface="Libre Franklin"/>
              </a:rPr>
              <a:t>Heridal</a:t>
            </a:r>
            <a:r>
              <a:rPr lang="en-US" sz="1600" dirty="0">
                <a:solidFill>
                  <a:schemeClr val="dk1"/>
                </a:solidFill>
                <a:latin typeface="Amasis MT Pro Medium" panose="02040604050005020304" pitchFamily="18" charset="0"/>
                <a:ea typeface="Libre Franklin"/>
                <a:cs typeface="Libre Franklin"/>
                <a:sym typeface="Libre Franklin"/>
              </a:rPr>
              <a:t> Dataset &amp; Aerial Dataset</a:t>
            </a:r>
            <a:endParaRPr lang="en-US" sz="1600" b="0" i="0" dirty="0">
              <a:solidFill>
                <a:schemeClr val="dk1"/>
              </a:solidFill>
              <a:latin typeface="Amasis MT Pro Medium" panose="02040604050005020304" pitchFamily="18" charset="0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Amasis MT Pro Medium" panose="02040604050005020304" pitchFamily="18" charset="0"/>
                <a:ea typeface="Libre Franklin"/>
                <a:cs typeface="Libre Franklin"/>
                <a:sym typeface="Libre Franklin"/>
              </a:rPr>
              <a:t>Concorde TSP Solver (Travelling Salesman Problem Solver)</a:t>
            </a: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Amasis MT Pro Medium" panose="02040604050005020304" pitchFamily="18" charset="0"/>
                <a:sym typeface="Libre Franklin"/>
              </a:rPr>
              <a:t>Traversal Using Boundary Condition</a:t>
            </a:r>
            <a:endParaRPr lang="en-US" sz="1600" dirty="0">
              <a:solidFill>
                <a:schemeClr val="dk1"/>
              </a:solidFill>
              <a:latin typeface="Amasis MT Pro Medium" panose="02040604050005020304" pitchFamily="18" charset="0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Amasis MT Pro Medium" panose="02040604050005020304" pitchFamily="18" charset="0"/>
                <a:ea typeface="Libre Franklin"/>
                <a:cs typeface="Libre Franklin"/>
                <a:sym typeface="Libre Franklin"/>
              </a:rPr>
              <a:t>GIS</a:t>
            </a:r>
            <a:r>
              <a:rPr lang="en-US" sz="1600" dirty="0">
                <a:solidFill>
                  <a:schemeClr val="dk1"/>
                </a:solidFill>
                <a:latin typeface="Amasis MT Pro Medium" panose="02040604050005020304" pitchFamily="18" charset="0"/>
                <a:ea typeface="Libre Franklin"/>
                <a:cs typeface="Libre Franklin"/>
                <a:sym typeface="Libre Franklin"/>
              </a:rPr>
              <a:t> – Geographical Information System</a:t>
            </a:r>
            <a:endParaRPr lang="en-US" sz="1600" b="0" i="0" dirty="0">
              <a:solidFill>
                <a:schemeClr val="dk1"/>
              </a:solidFill>
              <a:latin typeface="Amasis MT Pro Medium" panose="02040604050005020304" pitchFamily="18" charset="0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" name="Picture Placeholder 2">
            <a:hlinkClick r:id="rId3" action="ppaction://hlinksldjump"/>
            <a:extLst>
              <a:ext uri="{FF2B5EF4-FFF2-40B4-BE49-F238E27FC236}">
                <a16:creationId xmlns:a16="http://schemas.microsoft.com/office/drawing/2014/main" id="{8194056D-EC07-9B58-6A30-6C08C5437624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4"/>
          <a:srcRect l="12227" r="12227"/>
          <a:stretch>
            <a:fillRect/>
          </a:stretch>
        </p:blipFill>
        <p:spPr>
          <a:xfrm>
            <a:off x="7655858" y="485516"/>
            <a:ext cx="4017433" cy="29566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DA7B10-6605-5120-8EF3-E86115781A61}"/>
              </a:ext>
            </a:extLst>
          </p:cNvPr>
          <p:cNvSpPr txBox="1"/>
          <p:nvPr/>
        </p:nvSpPr>
        <p:spPr>
          <a:xfrm>
            <a:off x="7890935" y="3252851"/>
            <a:ext cx="1498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Scouting Drone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BF524-D3FC-9AEA-2B22-ABEDCBF2FF8B}"/>
              </a:ext>
            </a:extLst>
          </p:cNvPr>
          <p:cNvSpPr txBox="1"/>
          <p:nvPr/>
        </p:nvSpPr>
        <p:spPr>
          <a:xfrm>
            <a:off x="10145907" y="3252851"/>
            <a:ext cx="13982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Payload Drone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32351BE-617B-E8B2-A065-11CF80D9B2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B3D38CB-BF87-FB44-0D65-24C85C2B874E}"/>
              </a:ext>
            </a:extLst>
          </p:cNvPr>
          <p:cNvGrpSpPr/>
          <p:nvPr/>
        </p:nvGrpSpPr>
        <p:grpSpPr>
          <a:xfrm>
            <a:off x="1195915" y="704614"/>
            <a:ext cx="9800169" cy="5448772"/>
            <a:chOff x="1195915" y="704614"/>
            <a:chExt cx="9800169" cy="5448772"/>
          </a:xfrm>
        </p:grpSpPr>
        <p:pic>
          <p:nvPicPr>
            <p:cNvPr id="15" name="Picture 14">
              <a:hlinkClick r:id="rId2" action="ppaction://hlinksldjump"/>
              <a:extLst>
                <a:ext uri="{FF2B5EF4-FFF2-40B4-BE49-F238E27FC236}">
                  <a16:creationId xmlns:a16="http://schemas.microsoft.com/office/drawing/2014/main" id="{15279945-AC4B-E1C9-98CF-924A1A9B5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5915" y="704614"/>
              <a:ext cx="9800169" cy="54487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5F378D-2C40-6791-5921-DA87250F8F75}"/>
                </a:ext>
              </a:extLst>
            </p:cNvPr>
            <p:cNvSpPr txBox="1"/>
            <p:nvPr/>
          </p:nvSpPr>
          <p:spPr>
            <a:xfrm>
              <a:off x="2853267" y="5845609"/>
              <a:ext cx="2861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Scouting Drone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AF83E4-F794-B1B3-5651-183B9A46189E}"/>
                </a:ext>
              </a:extLst>
            </p:cNvPr>
            <p:cNvSpPr txBox="1"/>
            <p:nvPr/>
          </p:nvSpPr>
          <p:spPr>
            <a:xfrm>
              <a:off x="7984067" y="5845215"/>
              <a:ext cx="218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Payload Drone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235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744681" y="759878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865415" y="1539949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USE CASES:</a:t>
            </a:r>
            <a:endParaRPr lang="en-US"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865415" y="1968628"/>
            <a:ext cx="5061802" cy="3281239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Amasis MT Pro Medium" panose="02040604050005020304" pitchFamily="18" charset="0"/>
              </a:rPr>
              <a:t>Supplying Resources to Remote Locations:</a:t>
            </a:r>
            <a:br>
              <a:rPr lang="en-US" b="1" dirty="0">
                <a:latin typeface="Amasis MT Pro Medium" panose="02040604050005020304" pitchFamily="18" charset="0"/>
              </a:rPr>
            </a:br>
            <a:r>
              <a:rPr lang="en-US" dirty="0">
                <a:latin typeface="Amasis MT Pro Medium" panose="02040604050005020304" pitchFamily="18" charset="0"/>
              </a:rPr>
              <a:t>Rapid deployment of food, medical aid and other essentials to isolated locations in disaster ridden zones by detecting where people are trapped.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Amasis MT Pro Medium" panose="02040604050005020304" pitchFamily="18" charset="0"/>
              </a:rPr>
              <a:t>Search And Rescue Operations:</a:t>
            </a:r>
            <a:br>
              <a:rPr lang="en-US" b="1" dirty="0">
                <a:latin typeface="Amasis MT Pro Medium" panose="02040604050005020304" pitchFamily="18" charset="0"/>
              </a:rPr>
            </a:br>
            <a:r>
              <a:rPr lang="en-US" dirty="0">
                <a:latin typeface="Amasis MT Pro Medium" panose="02040604050005020304" pitchFamily="18" charset="0"/>
              </a:rPr>
              <a:t>Assists with reconnaissance, navigation of rescue operations by on-ground rescue teams via the data and paths provided by the drones’ algorithm  for efficient rescue missions.</a:t>
            </a:r>
            <a:endParaRPr lang="en-US" b="1" dirty="0">
              <a:latin typeface="Amasis MT Pro Medium" panose="020406040500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Noto Sans Symbols"/>
              <a:buChar char="⮚"/>
            </a:pPr>
            <a:r>
              <a:rPr lang="en-US" b="1" dirty="0">
                <a:latin typeface="Amasis MT Pro Medium" panose="02040604050005020304" pitchFamily="18" charset="0"/>
              </a:rPr>
              <a:t>Wildfire Detection and extinguishing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Noto Sans Symbols"/>
              <a:buChar char="⮚"/>
            </a:pPr>
            <a:r>
              <a:rPr lang="en-US" b="1" dirty="0">
                <a:latin typeface="Amasis MT Pro Medium" panose="02040604050005020304" pitchFamily="18" charset="0"/>
              </a:rPr>
              <a:t>Landmine Detection and </a:t>
            </a:r>
            <a:r>
              <a:rPr lang="en-US" b="1" dirty="0" err="1">
                <a:latin typeface="Amasis MT Pro Medium" panose="02040604050005020304" pitchFamily="18" charset="0"/>
              </a:rPr>
              <a:t>Diffusal</a:t>
            </a:r>
            <a:r>
              <a:rPr lang="en-US" b="1" dirty="0">
                <a:latin typeface="Amasis MT Pro Medium" panose="02040604050005020304" pitchFamily="18" charset="0"/>
              </a:rPr>
              <a:t>: </a:t>
            </a:r>
            <a:r>
              <a:rPr lang="en-US" dirty="0">
                <a:latin typeface="Amasis MT Pro Medium" panose="02040604050005020304" pitchFamily="18" charset="0"/>
              </a:rPr>
              <a:t>By 2 Separate Rovers on Land.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Noto Sans Symbols"/>
              <a:buChar char="⮚"/>
            </a:pPr>
            <a:r>
              <a:rPr lang="en-US" b="1" i="0" dirty="0">
                <a:effectLst/>
                <a:latin typeface="Amasis MT Pro Medium" panose="02040604050005020304" pitchFamily="18" charset="0"/>
              </a:rPr>
              <a:t>Satellite Supply Drops in Extraterrestrial Bases.</a:t>
            </a:r>
            <a:endParaRPr lang="en-US" dirty="0">
              <a:latin typeface="Amasis MT Pro Medium" panose="020406040500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</a:pPr>
            <a:endParaRPr lang="en-US" dirty="0">
              <a:latin typeface="Amasis MT Pro Medium" panose="020406040500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</a:pPr>
            <a:endParaRPr lang="en-US" dirty="0">
              <a:latin typeface="Amasis MT Pro Medium" panose="02040604050005020304" pitchFamily="18" charset="0"/>
            </a:endParaRPr>
          </a:p>
          <a:p>
            <a:pPr marL="0" indent="0">
              <a:spcBef>
                <a:spcPts val="0"/>
              </a:spcBef>
            </a:pPr>
            <a:endParaRPr lang="en-US" dirty="0">
              <a:latin typeface="Amasis MT Pro Medium" panose="02040604050005020304" pitchFamily="18" charset="0"/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400703" y="1179571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DEPENDENCIES / SHOW STOPPER</a:t>
            </a: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</a:t>
            </a:r>
            <a:endParaRPr lang="en-US"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264785" y="1616149"/>
            <a:ext cx="5495924" cy="375958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600"/>
              <a:buFont typeface="Wingdings"/>
              <a:buChar char="Ø"/>
            </a:pPr>
            <a:r>
              <a:rPr lang="en-US" sz="1500" b="1" dirty="0">
                <a:solidFill>
                  <a:schemeClr val="dk1"/>
                </a:solidFill>
                <a:latin typeface="Amasis MT Pro Medium" panose="02040604050005020304" pitchFamily="18" charset="0"/>
                <a:sym typeface="Libre Franklin"/>
              </a:rPr>
              <a:t>Image Resolution and Detection Precision:</a:t>
            </a:r>
            <a:r>
              <a:rPr lang="en-US" sz="1500" dirty="0">
                <a:solidFill>
                  <a:srgbClr val="D1D5DB"/>
                </a:solidFill>
                <a:latin typeface="Amasis MT Pro Medium" panose="02040604050005020304" pitchFamily="18" charset="0"/>
                <a:sym typeface="Libre Franklin"/>
              </a:rPr>
              <a:t>: </a:t>
            </a:r>
            <a:r>
              <a:rPr lang="en-US" sz="1500" dirty="0">
                <a:solidFill>
                  <a:schemeClr val="tx1"/>
                </a:solidFill>
                <a:latin typeface="Amasis MT Pro Medium" panose="02040604050005020304" pitchFamily="18" charset="0"/>
                <a:sym typeface="Libre Franklin"/>
              </a:rPr>
              <a:t>Higher image resolution improves accuracy but increases computational demands for detection.</a:t>
            </a:r>
            <a:endParaRPr lang="en-US" sz="1500" b="1" dirty="0">
              <a:solidFill>
                <a:schemeClr val="dk1"/>
              </a:solidFill>
              <a:latin typeface="Amasis MT Pro Medium" panose="02040604050005020304" pitchFamily="18" charset="0"/>
            </a:endParaRPr>
          </a:p>
          <a:p>
            <a:pPr marL="285750" indent="-285750">
              <a:buSzPts val="1600"/>
              <a:buFont typeface="Wingdings"/>
              <a:buChar char="Ø"/>
            </a:pPr>
            <a:r>
              <a:rPr lang="en-US" sz="1500" b="1" dirty="0">
                <a:solidFill>
                  <a:schemeClr val="dk1"/>
                </a:solidFill>
                <a:latin typeface="Amasis MT Pro Medium" panose="02040604050005020304" pitchFamily="18" charset="0"/>
                <a:sym typeface="Libre Franklin"/>
              </a:rPr>
              <a:t>Optimizing 3D Graph Construction:</a:t>
            </a:r>
            <a:r>
              <a:rPr lang="en-US" sz="1500" dirty="0">
                <a:solidFill>
                  <a:srgbClr val="D1D5DB"/>
                </a:solidFill>
                <a:latin typeface="Amasis MT Pro Medium" panose="02040604050005020304" pitchFamily="18" charset="0"/>
                <a:sym typeface="Libre Franklin"/>
              </a:rPr>
              <a:t>:</a:t>
            </a:r>
            <a:r>
              <a:rPr lang="en-US" sz="1500" dirty="0">
                <a:solidFill>
                  <a:schemeClr val="tx1"/>
                </a:solidFill>
                <a:latin typeface="Amasis MT Pro Medium" panose="02040604050005020304" pitchFamily="18" charset="0"/>
                <a:sym typeface="Libre Franklin"/>
              </a:rPr>
              <a:t> Efficiency in constructing 3D graphs is crucial for optimizing shortest path generation.</a:t>
            </a:r>
            <a:endParaRPr lang="en-US" sz="1500" b="1" dirty="0">
              <a:solidFill>
                <a:schemeClr val="tx1"/>
              </a:solidFill>
              <a:latin typeface="Amasis MT Pro Medium" panose="02040604050005020304" pitchFamily="18" charset="0"/>
            </a:endParaRPr>
          </a:p>
          <a:p>
            <a:pPr marL="285750" indent="-285750">
              <a:buClr>
                <a:schemeClr val="dk1"/>
              </a:buClr>
              <a:buSzPts val="1600"/>
              <a:buFont typeface="Wingdings"/>
              <a:buChar char="Ø"/>
            </a:pPr>
            <a:r>
              <a:rPr lang="en-US" sz="1500" b="1" dirty="0">
                <a:solidFill>
                  <a:schemeClr val="tx1"/>
                </a:solidFill>
                <a:latin typeface="Amasis MT Pro Medium" panose="02040604050005020304" pitchFamily="18" charset="0"/>
              </a:rPr>
              <a:t>Versatility: </a:t>
            </a:r>
            <a:r>
              <a:rPr lang="en-US" sz="1500" dirty="0">
                <a:solidFill>
                  <a:schemeClr val="tx1"/>
                </a:solidFill>
                <a:latin typeface="Amasis MT Pro Medium" panose="02040604050005020304" pitchFamily="18" charset="0"/>
              </a:rPr>
              <a:t>Highly versatile algorithm adaptable to various land and air transportation scenarios.</a:t>
            </a:r>
            <a:endParaRPr lang="en-US" sz="1500" b="1" dirty="0">
              <a:solidFill>
                <a:schemeClr val="tx1"/>
              </a:solidFill>
              <a:latin typeface="Amasis MT Pro Medium" panose="02040604050005020304" pitchFamily="18" charset="0"/>
            </a:endParaRPr>
          </a:p>
          <a:p>
            <a:pPr marL="285750" indent="-285750">
              <a:buClr>
                <a:schemeClr val="dk1"/>
              </a:buClr>
              <a:buSzPts val="1600"/>
              <a:buFont typeface="Wingdings"/>
              <a:buChar char="Ø"/>
            </a:pPr>
            <a:r>
              <a:rPr lang="en-US" sz="1500" b="1" dirty="0">
                <a:latin typeface="Amasis MT Pro Medium" panose="02040604050005020304" pitchFamily="18" charset="0"/>
              </a:rPr>
              <a:t>System Scalability: </a:t>
            </a:r>
            <a:r>
              <a:rPr lang="en-US" sz="1500" dirty="0">
                <a:latin typeface="Amasis MT Pro Medium" panose="02040604050005020304" pitchFamily="18" charset="0"/>
              </a:rPr>
              <a:t>increasing system capacity is easily achieved by adding more scout or supply drones in response to growing demand</a:t>
            </a:r>
          </a:p>
          <a:p>
            <a:pPr marL="285750" indent="-285750">
              <a:buClr>
                <a:schemeClr val="dk1"/>
              </a:buClr>
              <a:buSzPts val="1600"/>
              <a:buFont typeface="Wingdings"/>
              <a:buChar char="Ø"/>
            </a:pPr>
            <a:r>
              <a:rPr lang="en-US" sz="1500" b="1" dirty="0">
                <a:solidFill>
                  <a:schemeClr val="tx1"/>
                </a:solidFill>
                <a:latin typeface="Amasis MT Pro Medium" panose="02040604050005020304" pitchFamily="18" charset="0"/>
              </a:rPr>
              <a:t>Parallel Processing</a:t>
            </a:r>
            <a:r>
              <a:rPr lang="en-US" sz="1500" dirty="0">
                <a:solidFill>
                  <a:schemeClr val="tx1"/>
                </a:solidFill>
                <a:latin typeface="Amasis MT Pro Medium" panose="02040604050005020304" pitchFamily="18" charset="0"/>
              </a:rPr>
              <a:t>: The scout drone monitors and detects objects in real-time, while the supply drone prepares for faster payload delivery, minimizing response time.</a:t>
            </a:r>
            <a:endParaRPr lang="en-US" sz="1500" b="1" dirty="0">
              <a:solidFill>
                <a:schemeClr val="tx1"/>
              </a:solidFill>
              <a:latin typeface="Amasis MT Pro Medium" panose="02040604050005020304" pitchFamily="18" charset="0"/>
            </a:endParaRPr>
          </a:p>
          <a:p>
            <a:pPr marL="285750" indent="-285750">
              <a:buSzPts val="1600"/>
              <a:buFont typeface="Wingdings"/>
              <a:buChar char="Ø"/>
            </a:pPr>
            <a:r>
              <a:rPr lang="en-US" sz="1500" b="1" dirty="0">
                <a:solidFill>
                  <a:schemeClr val="tx1"/>
                </a:solidFill>
                <a:latin typeface="Amasis MT Pro Medium" panose="02040604050005020304" pitchFamily="18" charset="0"/>
              </a:rPr>
              <a:t>Reliability: </a:t>
            </a:r>
            <a:r>
              <a:rPr lang="en-US" sz="1500" dirty="0">
                <a:solidFill>
                  <a:schemeClr val="tx1"/>
                </a:solidFill>
                <a:latin typeface="Amasis MT Pro Medium" panose="02040604050005020304" pitchFamily="18" charset="0"/>
              </a:rPr>
              <a:t>Highly reliable with zero dependency on the internet and meticulous consideration of external factors.</a:t>
            </a:r>
          </a:p>
          <a:p>
            <a:pPr>
              <a:buSzPts val="1600"/>
            </a:pPr>
            <a:endParaRPr lang="en-US" sz="1500" b="1" dirty="0">
              <a:latin typeface="Amasis MT Pro Medium" panose="02040604050005020304" pitchFamily="18" charset="0"/>
            </a:endParaRPr>
          </a:p>
          <a:p>
            <a:pPr>
              <a:buSzPts val="1600"/>
            </a:pPr>
            <a:endParaRPr lang="en-US" sz="1500" dirty="0">
              <a:latin typeface="Amasis MT Pro Medium" panose="02040604050005020304" pitchFamily="18" charset="0"/>
            </a:endParaRPr>
          </a:p>
          <a:p>
            <a:pPr>
              <a:lnSpc>
                <a:spcPct val="90000"/>
              </a:lnSpc>
              <a:buSzPts val="1600"/>
            </a:pPr>
            <a:endParaRPr lang="en-US" sz="1500" dirty="0">
              <a:solidFill>
                <a:schemeClr val="tx1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15E15-FAFE-D27A-7E51-18D17535F418}"/>
              </a:ext>
            </a:extLst>
          </p:cNvPr>
          <p:cNvSpPr txBox="1"/>
          <p:nvPr/>
        </p:nvSpPr>
        <p:spPr>
          <a:xfrm>
            <a:off x="1040779" y="5230672"/>
            <a:ext cx="1044801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Franklin Gothic" panose="020B0604020202020204" charset="0"/>
              </a:rPr>
              <a:t>BUSINESS POTENTIAL: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Market Expansion: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 The algorithm, designed for fast scouting and geotagging alongside supply drones using the shortest path algorithm, can be marketed and sold to a diverse range of organizations seeking efficient solutions.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Cost Efficiency: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masis MT Pro Medium" panose="02040604050005020304" pitchFamily="18" charset="0"/>
              </a:rPr>
              <a:t> Implementing this drone system offers substantial cost savings compared to using military-grade helicopters and human resources, making it an attractive option for various potential customers.</a:t>
            </a:r>
          </a:p>
          <a:p>
            <a:endParaRPr lang="en-US" sz="1600" dirty="0">
              <a:solidFill>
                <a:schemeClr val="tx1"/>
              </a:solidFill>
              <a:latin typeface="Amasis MT Pro Medium" panose="020406040500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 dirty="0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850902" y="2026763"/>
            <a:ext cx="11145119" cy="4831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 </a:t>
            </a:r>
            <a:r>
              <a:rPr lang="en-US" sz="1200" b="1" dirty="0">
                <a:solidFill>
                  <a:schemeClr val="tx1"/>
                </a:solidFill>
              </a:rPr>
              <a:t>S.RISHABH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solidFill>
                  <a:schemeClr val="tx1"/>
                </a:solidFill>
              </a:rPr>
              <a:t>Branch : </a:t>
            </a:r>
            <a:r>
              <a:rPr lang="en-US" sz="1200" b="1" dirty="0" err="1">
                <a:solidFill>
                  <a:schemeClr val="tx1"/>
                </a:solidFill>
              </a:rPr>
              <a:t>B.Tech</a:t>
            </a:r>
            <a:r>
              <a:rPr lang="en-US" sz="1200" dirty="0"/>
              <a:t>                                                        		</a:t>
            </a:r>
            <a:r>
              <a:rPr lang="en-US" sz="1200" b="1" dirty="0"/>
              <a:t>Stream : CSE</a:t>
            </a:r>
            <a:r>
              <a:rPr lang="en-US" sz="1200" dirty="0"/>
              <a:t>			</a:t>
            </a:r>
            <a:r>
              <a:rPr lang="en-US" sz="1200" b="1" dirty="0"/>
              <a:t>Year : II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 </a:t>
            </a:r>
            <a:r>
              <a:rPr lang="en-US" sz="1200" b="1" dirty="0">
                <a:solidFill>
                  <a:schemeClr val="tx1"/>
                </a:solidFill>
              </a:rPr>
              <a:t>SHWETHA.M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solidFill>
                  <a:schemeClr val="tx1"/>
                </a:solidFill>
              </a:rPr>
              <a:t>Branch : </a:t>
            </a:r>
            <a:r>
              <a:rPr lang="en-US" sz="1200" b="1" dirty="0" err="1">
                <a:solidFill>
                  <a:schemeClr val="tx1"/>
                </a:solidFill>
              </a:rPr>
              <a:t>B.Tech</a:t>
            </a:r>
            <a:r>
              <a:rPr lang="en-US" sz="1200" dirty="0"/>
              <a:t>                                  			</a:t>
            </a:r>
            <a:r>
              <a:rPr lang="en-US" sz="1200" b="1" dirty="0"/>
              <a:t>Stream : CSE </a:t>
            </a:r>
            <a:r>
              <a:rPr lang="en-US" sz="1200" dirty="0"/>
              <a:t>			</a:t>
            </a:r>
            <a:r>
              <a:rPr lang="en-US" sz="1200" b="1" dirty="0"/>
              <a:t> Year 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 </a:t>
            </a:r>
            <a:r>
              <a:rPr lang="en-US" sz="1200" b="1" dirty="0">
                <a:solidFill>
                  <a:schemeClr val="tx1"/>
                </a:solidFill>
              </a:rPr>
              <a:t>T.SOWMMYASHRI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solidFill>
                  <a:schemeClr val="tx1"/>
                </a:solidFill>
              </a:rPr>
              <a:t>Branch : </a:t>
            </a:r>
            <a:r>
              <a:rPr lang="en-US" sz="1200" b="1" dirty="0" err="1">
                <a:solidFill>
                  <a:schemeClr val="tx1"/>
                </a:solidFill>
              </a:rPr>
              <a:t>B.Tech</a:t>
            </a:r>
            <a:r>
              <a:rPr lang="en-US" sz="1200" dirty="0"/>
              <a:t> 			                            </a:t>
            </a:r>
            <a:r>
              <a:rPr lang="en-US" sz="1200" b="1" dirty="0"/>
              <a:t>Stream : CSE </a:t>
            </a:r>
            <a:r>
              <a:rPr lang="en-US" sz="1200" dirty="0"/>
              <a:t>			</a:t>
            </a:r>
            <a:r>
              <a:rPr lang="en-US" sz="1600" b="1" dirty="0"/>
              <a:t> </a:t>
            </a:r>
            <a:r>
              <a:rPr lang="en-US" sz="1200" b="1" dirty="0"/>
              <a:t>Year : II</a:t>
            </a: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 </a:t>
            </a:r>
            <a:r>
              <a:rPr lang="en-US" sz="1200" b="1" dirty="0">
                <a:solidFill>
                  <a:schemeClr val="tx1"/>
                </a:solidFill>
              </a:rPr>
              <a:t>S.ARJUN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solidFill>
                  <a:schemeClr val="tx1"/>
                </a:solidFill>
              </a:rPr>
              <a:t>Branch : </a:t>
            </a:r>
            <a:r>
              <a:rPr lang="en-US" sz="1200" b="1" dirty="0" err="1">
                <a:solidFill>
                  <a:schemeClr val="tx1"/>
                </a:solidFill>
              </a:rPr>
              <a:t>B.Tech</a:t>
            </a:r>
            <a:r>
              <a:rPr lang="en-US" sz="1200" dirty="0"/>
              <a:t> 			                            </a:t>
            </a:r>
            <a:r>
              <a:rPr lang="en-US" sz="1200" b="1" dirty="0"/>
              <a:t>Stream : CSE </a:t>
            </a:r>
            <a:r>
              <a:rPr lang="en-US" sz="1200" dirty="0"/>
              <a:t>			</a:t>
            </a:r>
            <a:r>
              <a:rPr lang="en-US" sz="1600" b="1" dirty="0"/>
              <a:t> </a:t>
            </a:r>
            <a:r>
              <a:rPr lang="en-US" sz="1200" b="1" dirty="0"/>
              <a:t>Year : II</a:t>
            </a: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 </a:t>
            </a:r>
            <a:r>
              <a:rPr lang="en-US" sz="1200" b="1" dirty="0">
                <a:solidFill>
                  <a:schemeClr val="tx1"/>
                </a:solidFill>
              </a:rPr>
              <a:t>S.VIGNESHRAM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solidFill>
                  <a:schemeClr val="tx1"/>
                </a:solidFill>
              </a:rPr>
              <a:t>Branch : </a:t>
            </a:r>
            <a:r>
              <a:rPr lang="en-US" sz="1200" b="1" dirty="0" err="1">
                <a:solidFill>
                  <a:schemeClr val="tx1"/>
                </a:solidFill>
              </a:rPr>
              <a:t>B.Tech</a:t>
            </a:r>
            <a:r>
              <a:rPr lang="en-US" sz="1200" dirty="0"/>
              <a:t> 			                            </a:t>
            </a:r>
            <a:r>
              <a:rPr lang="en-US" sz="1200" b="1" dirty="0"/>
              <a:t>Stream : CSE </a:t>
            </a:r>
            <a:r>
              <a:rPr lang="en-US" sz="1200" dirty="0"/>
              <a:t>			</a:t>
            </a:r>
            <a:r>
              <a:rPr lang="en-US" sz="1600" b="1" dirty="0"/>
              <a:t> </a:t>
            </a:r>
            <a:r>
              <a:rPr lang="en-US" sz="1200" b="1" dirty="0"/>
              <a:t>Year : II</a:t>
            </a: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 </a:t>
            </a:r>
            <a:r>
              <a:rPr lang="en-US" sz="1200" b="1" dirty="0">
                <a:solidFill>
                  <a:schemeClr val="tx1"/>
                </a:solidFill>
              </a:rPr>
              <a:t>T.YOHAN SUBBARAJ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solidFill>
                  <a:schemeClr val="tx1"/>
                </a:solidFill>
              </a:rPr>
              <a:t>Branch : </a:t>
            </a:r>
            <a:r>
              <a:rPr lang="en-US" sz="1200" b="1" dirty="0" err="1">
                <a:solidFill>
                  <a:schemeClr val="tx1"/>
                </a:solidFill>
              </a:rPr>
              <a:t>B.Tech</a:t>
            </a:r>
            <a:r>
              <a:rPr lang="en-US" sz="1200" dirty="0"/>
              <a:t> 		                                                       </a:t>
            </a:r>
            <a:r>
              <a:rPr lang="en-US" sz="1200" b="1" dirty="0"/>
              <a:t>Stream : CSE </a:t>
            </a:r>
            <a:r>
              <a:rPr lang="en-US" sz="1200" dirty="0"/>
              <a:t>			</a:t>
            </a:r>
            <a:r>
              <a:rPr lang="en-US" sz="1600" b="1" dirty="0"/>
              <a:t> </a:t>
            </a:r>
            <a:r>
              <a:rPr lang="en-US" sz="1200" b="1" dirty="0"/>
              <a:t>Year : II</a:t>
            </a:r>
            <a:endParaRPr lang="en-US"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Type Your Name Here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		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		 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787</Words>
  <Application>Microsoft Office PowerPoint</Application>
  <PresentationFormat>Widescreen</PresentationFormat>
  <Paragraphs>80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Franklin Gothic</vt:lpstr>
      <vt:lpstr>Calibri</vt:lpstr>
      <vt:lpstr>Noto Sans Symbols</vt:lpstr>
      <vt:lpstr>Amasis MT Pro Medium</vt:lpstr>
      <vt:lpstr>Libre Franklin</vt:lpstr>
      <vt:lpstr>Wingdings</vt:lpstr>
      <vt:lpstr>Arial</vt:lpstr>
      <vt:lpstr>Theme1</vt:lpstr>
      <vt:lpstr>Basic Details of the Team and Problem Statement</vt:lpstr>
      <vt:lpstr>Idea/Approach Details</vt:lpstr>
      <vt:lpstr>PowerPoint Presentation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Sowmmyashri Thiruvengadam</cp:lastModifiedBy>
  <cp:revision>17</cp:revision>
  <dcterms:created xsi:type="dcterms:W3CDTF">2022-02-11T07:14:46Z</dcterms:created>
  <dcterms:modified xsi:type="dcterms:W3CDTF">2023-09-22T09:00:07Z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