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7"/>
  </p:notesMasterIdLst>
  <p:sldIdLst>
    <p:sldId id="256" r:id="rId2"/>
    <p:sldId id="257" r:id="rId3"/>
    <p:sldId id="370" r:id="rId4"/>
    <p:sldId id="372" r:id="rId5"/>
    <p:sldId id="373" r:id="rId6"/>
    <p:sldId id="376" r:id="rId7"/>
    <p:sldId id="375" r:id="rId8"/>
    <p:sldId id="382" r:id="rId9"/>
    <p:sldId id="381" r:id="rId10"/>
    <p:sldId id="380" r:id="rId11"/>
    <p:sldId id="377" r:id="rId12"/>
    <p:sldId id="384" r:id="rId13"/>
    <p:sldId id="378" r:id="rId14"/>
    <p:sldId id="383"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159" autoAdjust="0"/>
    <p:restoredTop sz="94660"/>
  </p:normalViewPr>
  <p:slideViewPr>
    <p:cSldViewPr snapToGrid="0">
      <p:cViewPr varScale="1">
        <p:scale>
          <a:sx n="82" d="100"/>
          <a:sy n="82" d="100"/>
        </p:scale>
        <p:origin x="7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IOT Mini-Project</a:t>
            </a:r>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p:cNvSpPr>
            <a:spLocks noGrp="1" noChangeArrowheads="1"/>
          </p:cNvSpPr>
          <p:nvPr>
            <p:ph type="dt" sz="half" idx="10"/>
          </p:nvPr>
        </p:nvSpPr>
        <p:spPr/>
        <p:txBody>
          <a:bodyPr/>
          <a:lstStyle>
            <a:lvl1pPr>
              <a:defRPr/>
            </a:lvl1pPr>
          </a:lstStyle>
          <a:p>
            <a:pPr>
              <a:defRPr/>
            </a:pPr>
            <a:r>
              <a:rPr lang="en-US"/>
              <a:t>IOT Mini-Project</a:t>
            </a:r>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IOT Mini-Project</a:t>
            </a:r>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4"/>
          <a:stretch>
            <a:fillRect/>
          </a:stretch>
        </p:blipFill>
        <p:spPr>
          <a:xfrm>
            <a:off x="80384" y="89477"/>
            <a:ext cx="2924175" cy="952500"/>
          </a:xfrm>
          <a:prstGeom prst="rect">
            <a:avLst/>
          </a:prstGeom>
        </p:spPr>
      </p:pic>
      <p:pic>
        <p:nvPicPr>
          <p:cNvPr id="7" name="Picture 6"/>
          <p:cNvPicPr>
            <a:picLocks noChangeAspect="1"/>
          </p:cNvPicPr>
          <p:nvPr/>
        </p:nvPicPr>
        <p:blipFill>
          <a:blip r:embed="rId5"/>
          <a:stretch>
            <a:fillRect/>
          </a:stretch>
        </p:blipFill>
        <p:spPr>
          <a:xfrm>
            <a:off x="11111491" y="64077"/>
            <a:ext cx="1000125" cy="1143000"/>
          </a:xfrm>
          <a:prstGeom prst="rect">
            <a:avLst/>
          </a:prstGeom>
        </p:spPr>
      </p:pic>
      <p:sp>
        <p:nvSpPr>
          <p:cNvPr id="9" name="Title 1"/>
          <p:cNvSpPr txBox="1"/>
          <p:nvPr/>
        </p:nvSpPr>
        <p:spPr>
          <a:xfrm>
            <a:off x="1959429" y="3000370"/>
            <a:ext cx="7819053" cy="123572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IN" sz="4000" b="1" dirty="0">
              <a:solidFill>
                <a:srgbClr val="7030A0"/>
              </a:solidFill>
              <a:latin typeface="Verdana" panose="020B0604030504040204" pitchFamily="34" charset="0"/>
              <a:ea typeface="+mn-ea"/>
              <a:cs typeface="+mn-cs"/>
            </a:endParaRPr>
          </a:p>
          <a:p>
            <a:r>
              <a:rPr lang="en-IN" sz="4000" b="1" dirty="0">
                <a:solidFill>
                  <a:srgbClr val="7030A0"/>
                </a:solidFill>
                <a:latin typeface="Verdana" panose="020B0604030504040204" pitchFamily="34" charset="0"/>
                <a:ea typeface="+mn-ea"/>
                <a:cs typeface="+mn-cs"/>
              </a:rPr>
              <a:t>SMART SENSING ROVER</a:t>
            </a:r>
          </a:p>
        </p:txBody>
      </p:sp>
      <p:sp>
        <p:nvSpPr>
          <p:cNvPr id="11" name="TextBox 1"/>
          <p:cNvSpPr txBox="1">
            <a:spLocks noChangeArrowheads="1"/>
          </p:cNvSpPr>
          <p:nvPr/>
        </p:nvSpPr>
        <p:spPr bwMode="auto">
          <a:xfrm>
            <a:off x="4366727" y="5044698"/>
            <a:ext cx="72965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    SOWMYA R - 230701328</a:t>
            </a:r>
          </a:p>
          <a:p>
            <a:pPr algn="ctr">
              <a:spcBef>
                <a:spcPct val="0"/>
              </a:spcBef>
              <a:buClrTx/>
              <a:buFontTx/>
              <a:buNone/>
            </a:pPr>
            <a:r>
              <a:rPr lang="en-IN" altLang="en-US" sz="2400" b="1" dirty="0">
                <a:solidFill>
                  <a:srgbClr val="FF0000"/>
                </a:solidFill>
              </a:rPr>
              <a:t> SOUNDARYALAKSHMI S - 230701326 </a:t>
            </a: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B050"/>
                </a:solidFill>
                <a:latin typeface="Verdana" panose="020B0604030504040204" pitchFamily="34" charset="0"/>
                <a:ea typeface="+mn-ea"/>
                <a:cs typeface="+mn-cs"/>
              </a:rPr>
              <a:t>Department of Computer Science and Engineering</a:t>
            </a:r>
          </a:p>
        </p:txBody>
      </p:sp>
      <p:sp>
        <p:nvSpPr>
          <p:cNvPr id="2" name="Title 1"/>
          <p:cNvSpPr txBox="1"/>
          <p:nvPr/>
        </p:nvSpPr>
        <p:spPr>
          <a:xfrm>
            <a:off x="838200" y="1745525"/>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CS</a:t>
            </a:r>
            <a:r>
              <a:rPr lang="en-US" altLang="en-IN" sz="2800" b="1" dirty="0">
                <a:solidFill>
                  <a:srgbClr val="002060"/>
                </a:solidFill>
                <a:latin typeface="Verdana" panose="020B0604030504040204" pitchFamily="34" charset="0"/>
                <a:ea typeface="+mn-ea"/>
                <a:cs typeface="+mn-cs"/>
              </a:rPr>
              <a:t>191P11</a:t>
            </a:r>
            <a:r>
              <a:rPr lang="en-IN" sz="2800" b="1" dirty="0">
                <a:solidFill>
                  <a:srgbClr val="002060"/>
                </a:solidFill>
                <a:latin typeface="Verdana" panose="020B0604030504040204" pitchFamily="34" charset="0"/>
                <a:ea typeface="+mn-ea"/>
                <a:cs typeface="+mn-cs"/>
              </a:rPr>
              <a:t> –IOT</a:t>
            </a:r>
            <a:r>
              <a:rPr lang="en-US" sz="2800" b="1" dirty="0">
                <a:solidFill>
                  <a:srgbClr val="002060"/>
                </a:solidFill>
                <a:latin typeface="Verdana" panose="020B0604030504040204" pitchFamily="34" charset="0"/>
                <a:ea typeface="+mn-ea"/>
                <a:cs typeface="+mn-cs"/>
              </a:rPr>
              <a:t> </a:t>
            </a:r>
            <a:endParaRPr lang="en-US" alt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766814"/>
            <a:ext cx="10668000" cy="1216025"/>
          </a:xfrm>
        </p:spPr>
        <p:txBody>
          <a:bodyPr/>
          <a:lstStyle/>
          <a:p>
            <a:r>
              <a:rPr lang="en-US" altLang="en-US" sz="3200" b="1" dirty="0">
                <a:solidFill>
                  <a:srgbClr val="FF0000"/>
                </a:solidFill>
              </a:rPr>
              <a:t> Smart Sensing Rover</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pic>
        <p:nvPicPr>
          <p:cNvPr id="6" name="Picture 5">
            <a:extLst>
              <a:ext uri="{FF2B5EF4-FFF2-40B4-BE49-F238E27FC236}">
                <a16:creationId xmlns:a16="http://schemas.microsoft.com/office/drawing/2014/main" id="{0872D7A6-BBAB-D5ED-74BB-7A88544AD6C5}"/>
              </a:ext>
            </a:extLst>
          </p:cNvPr>
          <p:cNvPicPr>
            <a:picLocks noChangeAspect="1"/>
          </p:cNvPicPr>
          <p:nvPr/>
        </p:nvPicPr>
        <p:blipFill>
          <a:blip r:embed="rId2"/>
          <a:stretch>
            <a:fillRect/>
          </a:stretch>
        </p:blipFill>
        <p:spPr>
          <a:xfrm>
            <a:off x="1800808" y="1819469"/>
            <a:ext cx="7193902" cy="4200332"/>
          </a:xfrm>
          <a:prstGeom prst="rect">
            <a:avLst/>
          </a:prstGeom>
        </p:spPr>
      </p:pic>
    </p:spTree>
    <p:extLst>
      <p:ext uri="{BB962C8B-B14F-4D97-AF65-F5344CB8AC3E}">
        <p14:creationId xmlns:p14="http://schemas.microsoft.com/office/powerpoint/2010/main" val="1331827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Rover</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buNone/>
            </a:pPr>
            <a:r>
              <a:rPr lang="en-US" sz="1800" dirty="0"/>
              <a:t>            The implementation of the IoT-based rescue rover involves integrating multiple sensors and components to enable autonomous navigation, environmental monitoring, and real-time communication. The rover is designed to assist in search-and-rescue operations by detecting obstacles, identifying potential victims, and transmitting relevant data to a remote interface.</a:t>
            </a:r>
          </a:p>
          <a:p>
            <a:pPr>
              <a:buNone/>
            </a:pPr>
            <a:endParaRPr lang="en-US" sz="1800" dirty="0"/>
          </a:p>
          <a:p>
            <a:pPr>
              <a:buNone/>
            </a:pPr>
            <a:r>
              <a:rPr lang="en-US" sz="1800" dirty="0"/>
              <a:t>The rover is built with the following key components:</a:t>
            </a:r>
          </a:p>
          <a:p>
            <a:pPr>
              <a:buFont typeface="Arial" panose="020B0604020202020204" pitchFamily="34" charset="0"/>
              <a:buChar char="•"/>
            </a:pPr>
            <a:r>
              <a:rPr lang="en-US" sz="1800" b="1" dirty="0"/>
              <a:t>Ultrasonic Sensor</a:t>
            </a:r>
            <a:r>
              <a:rPr lang="en-US" sz="1800" dirty="0"/>
              <a:t>: Positioned at the front to measure the distance between the rover and nearby objects, helping it detect and avoid obstacles during navigation.</a:t>
            </a:r>
          </a:p>
          <a:p>
            <a:pPr>
              <a:buFont typeface="Arial" panose="020B0604020202020204" pitchFamily="34" charset="0"/>
              <a:buChar char="•"/>
            </a:pPr>
            <a:r>
              <a:rPr lang="en-US" sz="1800" b="1" dirty="0"/>
              <a:t>IR Sensor</a:t>
            </a:r>
            <a:r>
              <a:rPr lang="en-US" sz="1800" dirty="0"/>
              <a:t>: Used for proximity and edge detection to ensure the rover avoids unsafe paths such as ledges or drop-offs.</a:t>
            </a:r>
          </a:p>
          <a:p>
            <a:pPr>
              <a:buFont typeface="Arial" panose="020B0604020202020204" pitchFamily="34" charset="0"/>
              <a:buChar char="•"/>
            </a:pPr>
            <a:r>
              <a:rPr lang="en-US" sz="1800" b="1" dirty="0"/>
              <a:t>Sound Detector</a:t>
            </a:r>
            <a:r>
              <a:rPr lang="en-US" sz="1800" dirty="0"/>
              <a:t>: Continuously monitors for sound patterns such as human cries or calls for help, triggering alerts when such signals are identified.</a:t>
            </a: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AC34E60E-BF3B-7B65-854B-9DDAE0D293B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349" y="728313"/>
            <a:ext cx="10668000" cy="1216025"/>
          </a:xfrm>
        </p:spPr>
        <p:txBody>
          <a:bodyPr/>
          <a:lstStyle/>
          <a:p>
            <a:r>
              <a:rPr lang="en-US" altLang="en-US" sz="3200" b="1" dirty="0">
                <a:solidFill>
                  <a:srgbClr val="FF0000"/>
                </a:solidFill>
              </a:rPr>
              <a:t>Implementation of Rover		</a:t>
            </a:r>
            <a:br>
              <a:rPr lang="en-US" altLang="en-US" sz="3200" b="1" dirty="0">
                <a:solidFill>
                  <a:srgbClr val="FF0000"/>
                </a:solidFill>
              </a:rPr>
            </a:br>
            <a:endParaRPr lang="en-IN" sz="2800" dirty="0"/>
          </a:p>
        </p:txBody>
      </p:sp>
      <p:sp>
        <p:nvSpPr>
          <p:cNvPr id="3" name="Content Placeholder 2"/>
          <p:cNvSpPr>
            <a:spLocks noGrp="1"/>
          </p:cNvSpPr>
          <p:nvPr>
            <p:ph idx="1"/>
          </p:nvPr>
        </p:nvSpPr>
        <p:spPr/>
        <p:txBody>
          <a:bodyPr/>
          <a:lstStyle/>
          <a:p>
            <a:pPr>
              <a:buNone/>
            </a:pPr>
            <a:r>
              <a:rPr lang="en-US" sz="1600" dirty="0"/>
              <a:t>    1.</a:t>
            </a:r>
            <a:r>
              <a:rPr lang="en-US" sz="1800" dirty="0"/>
              <a:t>A suitable </a:t>
            </a:r>
            <a:r>
              <a:rPr lang="en-US" sz="1800" b="1" dirty="0"/>
              <a:t>microcontroller</a:t>
            </a:r>
            <a:r>
              <a:rPr lang="en-US" sz="1800" dirty="0"/>
              <a:t>  is programmed to read data from the sensors and control the movement of </a:t>
            </a:r>
            <a:r>
              <a:rPr lang="en-US" sz="1800" b="1" dirty="0"/>
              <a:t>DC motors</a:t>
            </a:r>
            <a:r>
              <a:rPr lang="en-US" sz="1800" dirty="0"/>
              <a:t> via a </a:t>
            </a:r>
            <a:r>
              <a:rPr lang="en-US" sz="1800" b="1" dirty="0"/>
              <a:t>motor driver</a:t>
            </a:r>
            <a:r>
              <a:rPr lang="en-US" sz="1800" dirty="0"/>
              <a:t>. Based on sensor input, the rover makes real-time decisions—such as stopping, turning, or sending alerts.</a:t>
            </a:r>
          </a:p>
          <a:p>
            <a:pPr>
              <a:buNone/>
            </a:pPr>
            <a:endParaRPr lang="en-US" sz="1800" dirty="0"/>
          </a:p>
          <a:p>
            <a:pPr>
              <a:buNone/>
            </a:pPr>
            <a:r>
              <a:rPr lang="en-US" sz="1800" dirty="0"/>
              <a:t>    2.The rover connects to a </a:t>
            </a:r>
            <a:r>
              <a:rPr lang="en-US" sz="1800" b="1" dirty="0"/>
              <a:t>web-based monitoring system</a:t>
            </a:r>
            <a:r>
              <a:rPr lang="en-US" sz="1800" dirty="0"/>
              <a:t> via standard wireless communication protocols, allowing real-time visualization of sensor data and rover activity. The system notifies rescue operators immediately upon detecting sound signals or critical changes in the environment.</a:t>
            </a:r>
          </a:p>
          <a:p>
            <a:pPr>
              <a:buNone/>
            </a:pPr>
            <a:endParaRPr lang="en-US" sz="1800" dirty="0"/>
          </a:p>
          <a:p>
            <a:pPr marL="0" indent="0" algn="just">
              <a:buNone/>
            </a:pPr>
            <a:r>
              <a:rPr lang="en-US" sz="1800" dirty="0"/>
              <a:t>      Powered by a rechargeable battery and built on a mobile chassis, the rover is compact, efficient and capable of navigating debris-filled or hazardous areas, making it a reliable assistant in rescue missions.</a:t>
            </a:r>
          </a:p>
          <a:p>
            <a:pPr marL="0" marR="0" lvl="0" indent="0" algn="just"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lgn="just">
              <a:buNone/>
            </a:pPr>
            <a:endParaRPr lang="en-IN" dirty="0"/>
          </a:p>
        </p:txBody>
      </p:sp>
      <p:sp>
        <p:nvSpPr>
          <p:cNvPr id="4" name="Date Placeholder 3">
            <a:extLst>
              <a:ext uri="{FF2B5EF4-FFF2-40B4-BE49-F238E27FC236}">
                <a16:creationId xmlns:a16="http://schemas.microsoft.com/office/drawing/2014/main" id="{68E4D541-6277-973A-949D-1152FA2671F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37523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Conclusion</a:t>
            </a:r>
            <a:endParaRPr lang="en-IN" sz="2800" dirty="0"/>
          </a:p>
        </p:txBody>
      </p:sp>
      <p:sp>
        <p:nvSpPr>
          <p:cNvPr id="3" name="Content Placeholder 2"/>
          <p:cNvSpPr>
            <a:spLocks noGrp="1"/>
          </p:cNvSpPr>
          <p:nvPr>
            <p:ph idx="1"/>
          </p:nvPr>
        </p:nvSpPr>
        <p:spPr/>
        <p:txBody>
          <a:bodyPr/>
          <a:lstStyle/>
          <a:p>
            <a:pPr marL="0" marR="0" lvl="0" indent="0" defTabSz="914400" rtl="0" eaLnBrk="0" fontAlgn="base" latinLnBrk="0" hangingPunct="0">
              <a:spcBef>
                <a:spcPct val="20000"/>
              </a:spcBef>
              <a:spcAft>
                <a:spcPct val="0"/>
              </a:spcAft>
              <a:buClr>
                <a:srgbClr val="CC0000"/>
              </a:buClr>
              <a:buSzTx/>
              <a:buNone/>
              <a:defRPr/>
            </a:pPr>
            <a:r>
              <a:rPr lang="en-US" sz="2000" dirty="0"/>
              <a:t> </a:t>
            </a:r>
          </a:p>
          <a:p>
            <a:pPr marL="0" indent="0" algn="just">
              <a:buNone/>
            </a:pPr>
            <a:r>
              <a:rPr lang="en-US" sz="2400" dirty="0"/>
              <a:t>The Smart Sensing Rover is a practical and innovative solution designed to assist in locating and monitoring people in emergency or inaccessible land areas. By integrating multiple sensors and real-time communication, the rover can navigate autonomously, detect human presence, and provide immediate visual and alert-based feedback. This system reduces the risk to human rescuers and improves the speed and efficiency of response efforts. With its low-cost and scalable design, the project demonstrates how smart technology can play a vital role in enhancing safety and emergency management.</a:t>
            </a:r>
            <a:endParaRPr lang="en-IN" sz="2400" dirty="0"/>
          </a:p>
        </p:txBody>
      </p:sp>
      <p:sp>
        <p:nvSpPr>
          <p:cNvPr id="4" name="Date Placeholder 3">
            <a:extLst>
              <a:ext uri="{FF2B5EF4-FFF2-40B4-BE49-F238E27FC236}">
                <a16:creationId xmlns:a16="http://schemas.microsoft.com/office/drawing/2014/main" id="{A98AE284-1AFC-47EA-FABE-FE46A1F5FEA7}"/>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6232" y="304801"/>
            <a:ext cx="10834641" cy="1216025"/>
          </a:xfrm>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a:buNone/>
            </a:pPr>
            <a:r>
              <a:rPr lang="en-US" sz="1800" dirty="0">
                <a:latin typeface="Times New Roman" panose="02020603050405020304" pitchFamily="18" charset="0"/>
                <a:cs typeface="Times New Roman" panose="02020603050405020304" pitchFamily="18" charset="0"/>
              </a:rPr>
              <a:t>[1] S. K. Gupta, A. Bansal, and A. S. Malik, “IoT based multi-sensor smart rescue robot using ESP32,” </a:t>
            </a:r>
            <a:r>
              <a:rPr lang="en-US" sz="1800" i="1" dirty="0">
                <a:latin typeface="Times New Roman" panose="02020603050405020304" pitchFamily="18" charset="0"/>
                <a:cs typeface="Times New Roman" panose="02020603050405020304" pitchFamily="18" charset="0"/>
              </a:rPr>
              <a:t>Proceedings of the 2020 International Conference on Smart Electronics and Communication (ICOSEC)</a:t>
            </a:r>
            <a:r>
              <a:rPr lang="en-US" sz="1800" dirty="0">
                <a:latin typeface="Times New Roman" panose="02020603050405020304" pitchFamily="18" charset="0"/>
                <a:cs typeface="Times New Roman" panose="02020603050405020304" pitchFamily="18" charset="0"/>
              </a:rPr>
              <a:t>, Trichy, India, 2020, pp. 253–258.</a:t>
            </a:r>
          </a:p>
          <a:p>
            <a:pPr>
              <a:buNone/>
            </a:pPr>
            <a:r>
              <a:rPr lang="en-US" sz="1800" dirty="0">
                <a:latin typeface="Times New Roman" panose="02020603050405020304" pitchFamily="18" charset="0"/>
                <a:cs typeface="Times New Roman" panose="02020603050405020304" pitchFamily="18" charset="0"/>
              </a:rPr>
              <a:t>[2] R. Singh and N. Sharma, “Design and development of an autonomous rescue robot for disaster management,” </a:t>
            </a:r>
            <a:r>
              <a:rPr lang="en-US" sz="1800" i="1" dirty="0">
                <a:latin typeface="Times New Roman" panose="02020603050405020304" pitchFamily="18" charset="0"/>
                <a:cs typeface="Times New Roman" panose="02020603050405020304" pitchFamily="18" charset="0"/>
              </a:rPr>
              <a:t>2019 5th International Conference on Computing, Communication, Control and Automation (ICCUBEA)</a:t>
            </a:r>
            <a:r>
              <a:rPr lang="en-US" sz="1800" dirty="0">
                <a:latin typeface="Times New Roman" panose="02020603050405020304" pitchFamily="18" charset="0"/>
                <a:cs typeface="Times New Roman" panose="02020603050405020304" pitchFamily="18" charset="0"/>
              </a:rPr>
              <a:t>, Pune, India, 2019, pp. 1–5.</a:t>
            </a:r>
          </a:p>
          <a:p>
            <a:pPr>
              <a:buNone/>
            </a:pPr>
            <a:r>
              <a:rPr lang="en-US" sz="1800" dirty="0">
                <a:latin typeface="Times New Roman" panose="02020603050405020304" pitchFamily="18" charset="0"/>
                <a:cs typeface="Times New Roman" panose="02020603050405020304" pitchFamily="18" charset="0"/>
              </a:rPr>
              <a:t>[3] S. J. Prasad and D. R. Reddy, “IoT-based human detection robot using ESP32 and sensors,” </a:t>
            </a:r>
            <a:r>
              <a:rPr lang="en-US" sz="1800" i="1" dirty="0">
                <a:latin typeface="Times New Roman" panose="02020603050405020304" pitchFamily="18" charset="0"/>
                <a:cs typeface="Times New Roman" panose="02020603050405020304" pitchFamily="18" charset="0"/>
              </a:rPr>
              <a:t>2021 IEEE International Conference on Robotics and Smart Manufacturing (RoSMa)</a:t>
            </a:r>
            <a:r>
              <a:rPr lang="en-US" sz="1800" dirty="0">
                <a:latin typeface="Times New Roman" panose="02020603050405020304" pitchFamily="18" charset="0"/>
                <a:cs typeface="Times New Roman" panose="02020603050405020304" pitchFamily="18" charset="0"/>
              </a:rPr>
              <a:t>, Chennai, India, 2021, pp. 134–138.</a:t>
            </a:r>
          </a:p>
          <a:p>
            <a:pPr>
              <a:buNone/>
            </a:pPr>
            <a:r>
              <a:rPr lang="en-US" sz="1800" dirty="0">
                <a:latin typeface="Times New Roman" panose="02020603050405020304" pitchFamily="18" charset="0"/>
                <a:cs typeface="Times New Roman" panose="02020603050405020304" pitchFamily="18" charset="0"/>
              </a:rPr>
              <a:t>[4] M. Jain, V. Sharma, and P. Patil, “Development of a real-time environment monitoring rover using IoT,” </a:t>
            </a:r>
            <a:r>
              <a:rPr lang="en-US" sz="1800" i="1" dirty="0">
                <a:latin typeface="Times New Roman" panose="02020603050405020304" pitchFamily="18" charset="0"/>
                <a:cs typeface="Times New Roman" panose="02020603050405020304" pitchFamily="18" charset="0"/>
              </a:rPr>
              <a:t>2020 International Conference on Emerging Trends in Information Technology and Engineering (</a:t>
            </a:r>
            <a:r>
              <a:rPr lang="en-US" sz="1800" i="1" dirty="0" err="1">
                <a:latin typeface="Times New Roman" panose="02020603050405020304" pitchFamily="18" charset="0"/>
                <a:cs typeface="Times New Roman" panose="02020603050405020304" pitchFamily="18" charset="0"/>
              </a:rPr>
              <a:t>ic</a:t>
            </a:r>
            <a:r>
              <a:rPr lang="en-US" sz="1800" i="1" dirty="0">
                <a:latin typeface="Times New Roman" panose="02020603050405020304" pitchFamily="18" charset="0"/>
                <a:cs typeface="Times New Roman" panose="02020603050405020304" pitchFamily="18" charset="0"/>
              </a:rPr>
              <a:t>-ETITE)</a:t>
            </a:r>
            <a:r>
              <a:rPr lang="en-US" sz="1800" dirty="0">
                <a:latin typeface="Times New Roman" panose="02020603050405020304" pitchFamily="18" charset="0"/>
                <a:cs typeface="Times New Roman" panose="02020603050405020304" pitchFamily="18" charset="0"/>
              </a:rPr>
              <a:t>, Vellore, India, 2020, pp. 1–5.</a:t>
            </a:r>
          </a:p>
          <a:p>
            <a:pPr marL="0" indent="0">
              <a:buNone/>
            </a:pPr>
            <a:r>
              <a:rPr lang="en-US" sz="1800" dirty="0">
                <a:latin typeface="Times New Roman" panose="02020603050405020304" pitchFamily="18" charset="0"/>
                <a:cs typeface="Times New Roman" panose="02020603050405020304" pitchFamily="18" charset="0"/>
              </a:rPr>
              <a:t>[5] A. S. Pawar and K. R. More, “Survivor detection using wireless sensor network for rescue operation,” </a:t>
            </a:r>
            <a:r>
              <a:rPr lang="en-US" sz="1800" i="1" dirty="0">
                <a:latin typeface="Times New Roman" panose="02020603050405020304" pitchFamily="18" charset="0"/>
                <a:cs typeface="Times New Roman" panose="02020603050405020304" pitchFamily="18" charset="0"/>
              </a:rPr>
              <a:t>2018 International Conference on Communication and Signal Processing (ICCSP)</a:t>
            </a:r>
            <a:r>
              <a:rPr lang="en-US" sz="1800" dirty="0">
                <a:latin typeface="Times New Roman" panose="02020603050405020304" pitchFamily="18" charset="0"/>
                <a:cs typeface="Times New Roman" panose="02020603050405020304" pitchFamily="18" charset="0"/>
              </a:rPr>
              <a:t>, Chennai, India, 2018, pp. 694–698.</a:t>
            </a:r>
          </a:p>
          <a:p>
            <a:pPr marL="0" marR="3175" indent="0" algn="just">
              <a:spcAft>
                <a:spcPts val="45"/>
              </a:spcAft>
              <a:buNone/>
            </a:pPr>
            <a:endParaRPr lang="en-IN"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4" name="Date Placeholder 3">
            <a:extLst>
              <a:ext uri="{FF2B5EF4-FFF2-40B4-BE49-F238E27FC236}">
                <a16:creationId xmlns:a16="http://schemas.microsoft.com/office/drawing/2014/main" id="{2EE77914-B4D9-C0E0-6EF2-A88B0E7A598B}"/>
              </a:ext>
            </a:extLst>
          </p:cNvPr>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525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Date Placeholder 2">
            <a:extLst>
              <a:ext uri="{FF2B5EF4-FFF2-40B4-BE49-F238E27FC236}">
                <a16:creationId xmlns:a16="http://schemas.microsoft.com/office/drawing/2014/main" id="{46D0B648-8F7D-F22B-5E7C-6712DC811BE0}"/>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marL="0" indent="0" algn="just">
              <a:buClr>
                <a:srgbClr val="CC0000"/>
              </a:buClr>
              <a:buNone/>
              <a:defRPr/>
            </a:pPr>
            <a:r>
              <a:rPr lang="en-US" sz="1800" dirty="0"/>
              <a:t>   </a:t>
            </a:r>
          </a:p>
          <a:p>
            <a:pPr marL="0" indent="0" algn="just">
              <a:buClr>
                <a:srgbClr val="CC0000"/>
              </a:buClr>
              <a:buNone/>
              <a:defRPr/>
            </a:pPr>
            <a:r>
              <a:rPr lang="en-US" sz="1800" dirty="0"/>
              <a:t>  The </a:t>
            </a:r>
            <a:r>
              <a:rPr lang="en-US" sz="1800" b="1" dirty="0"/>
              <a:t>Smart Sensing Rover</a:t>
            </a:r>
            <a:r>
              <a:rPr lang="en-US" sz="1800" dirty="0"/>
              <a:t> is an IoT-enabled robotic vehicle designed to assist in identifying and locating people in emergency or inaccessible land-based environments. The rover is equipped with a variety of sensors including an ultrasonic sensor for obstacle avoidance, a sound sensor to detect human voices or distress noises, an infrared (IR) sensor to sense human presence through heat or motion. The primary aim of the rover is to aid in early detection and rapid response in situations such as natural disasters, remote area incidents, or hazardous environments. By combining multi-sensor input and wireless communication, the Smart Sensing Rover serves as a mobile support system to enhance safety, speed up rescue operations, and provide situational awareness without putting rescuers at risk.</a:t>
            </a:r>
            <a:endParaRPr lang="en-US" sz="18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5CFCF6-2542-0549-5F86-EA27ED0E5373}"/>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I</a:t>
            </a:r>
            <a:r>
              <a:rPr lang="en-IN" sz="3200" b="1" dirty="0" err="1">
                <a:solidFill>
                  <a:srgbClr val="FF0000"/>
                </a:solidFill>
              </a:rPr>
              <a:t>ntroduction</a:t>
            </a:r>
            <a:endParaRPr lang="en-IN" sz="2800" dirty="0"/>
          </a:p>
        </p:txBody>
      </p:sp>
      <p:sp>
        <p:nvSpPr>
          <p:cNvPr id="3" name="Content Placeholder 2"/>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Smart Sensing Rover</a:t>
            </a:r>
            <a:r>
              <a:rPr lang="en-US" sz="2000" dirty="0">
                <a:latin typeface="Times New Roman" panose="02020603050405020304" pitchFamily="18" charset="0"/>
                <a:cs typeface="Times New Roman" panose="02020603050405020304" pitchFamily="18" charset="0"/>
              </a:rPr>
              <a:t> is an IoT-based robotic system developed to detect and assist people in land-based situations where visibility or accessibility is limited. This mobile rover is designed to navigate autonomously while collecting environmental and human-related data through a set of integrated sensors. It includes an ultrasonic sensor to avoid obstacles, a sound sensor to detect voices or noise, an infrared (IR) sensor for heat or motion detection, and a camera module  to capture visual data. The system which processes the sensor inputs and transmits real-time notifications and media via Wi-Fi.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main objective of this project is to create a smart, responsive system that can help identify the presence of people in need, provide visual confirmation to responders, and ensure safer, faster intervention without putting rescuers in direct danger. This rover acts as an intelligent assistant, contributing to modern solutions for disaster management, remote monitoring, and human safety operations.</a:t>
            </a:r>
          </a:p>
          <a:p>
            <a:pPr algn="just"/>
            <a:endParaRPr lang="en-US" sz="20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5D873E6E-ABFE-B872-F6D2-0EE6DAC3994A}"/>
              </a:ext>
            </a:extLst>
          </p:cNvPr>
          <p:cNvSpPr>
            <a:spLocks noGrp="1"/>
          </p:cNvSpPr>
          <p:nvPr>
            <p:ph type="dt" sz="half" idx="10"/>
          </p:nvPr>
        </p:nvSpPr>
        <p:spPr/>
        <p:txBody>
          <a:bodyPr/>
          <a:lstStyle/>
          <a:p>
            <a:pPr>
              <a:defRPr/>
            </a:pPr>
            <a:r>
              <a:rPr lang="en-US"/>
              <a:t>IOT Mini-Project</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Problem Statement</a:t>
            </a:r>
          </a:p>
        </p:txBody>
      </p:sp>
      <p:sp>
        <p:nvSpPr>
          <p:cNvPr id="3" name="Content Placeholder 2"/>
          <p:cNvSpPr>
            <a:spLocks noGrp="1"/>
          </p:cNvSpPr>
          <p:nvPr>
            <p:ph idx="1"/>
          </p:nvPr>
        </p:nvSpPr>
        <p:spPr/>
        <p:txBody>
          <a:bodyPr/>
          <a:lstStyle/>
          <a:p>
            <a:pPr marL="0" indent="0" algn="just">
              <a:buNone/>
            </a:pPr>
            <a:endParaRPr lang="en-US" sz="2400" spc="212"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400" spc="212"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goal is to develop a smart sensing rover for land-based human assistance. It is designed to detect obstacles, human presence, and environmental sounds while navigating autonomously through challenging terrains. The system integrates a camera module to capture real-time images or video and provides instant alerts to support emergency response and rescue operations efficiently.</a:t>
            </a:r>
          </a:p>
          <a:p>
            <a:pPr marL="0" indent="0" algn="just">
              <a:buNone/>
            </a:pPr>
            <a:endParaRPr lang="en-IN" dirty="0"/>
          </a:p>
        </p:txBody>
      </p:sp>
      <p:sp>
        <p:nvSpPr>
          <p:cNvPr id="4" name="Date Placeholder 3">
            <a:extLst>
              <a:ext uri="{FF2B5EF4-FFF2-40B4-BE49-F238E27FC236}">
                <a16:creationId xmlns:a16="http://schemas.microsoft.com/office/drawing/2014/main" id="{02215BFC-1514-B602-5E43-9B9B12DDB2D2}"/>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Proposed Work</a:t>
            </a:r>
          </a:p>
        </p:txBody>
      </p:sp>
      <p:sp>
        <p:nvSpPr>
          <p:cNvPr id="3" name="Content Placeholder 2"/>
          <p:cNvSpPr>
            <a:spLocks noGrp="1"/>
          </p:cNvSpPr>
          <p:nvPr>
            <p:ph idx="1"/>
          </p:nvPr>
        </p:nvSpPr>
        <p:spPr/>
        <p:txBody>
          <a:bodyPr/>
          <a:lstStyle/>
          <a:p>
            <a:pPr>
              <a:buFont typeface="+mj-lt"/>
              <a:buAutoNum type="arabicPeriod"/>
            </a:pPr>
            <a:r>
              <a:rPr lang="en-US" sz="2800" dirty="0">
                <a:latin typeface="Times New Roman" panose="02020603050405020304" pitchFamily="18" charset="0"/>
                <a:cs typeface="Times New Roman" panose="02020603050405020304" pitchFamily="18" charset="0"/>
              </a:rPr>
              <a:t>The Smart Sensing Rover will use an ultrasonic for obstacle detection, sound for distress signals, and IR for human presence detection.</a:t>
            </a:r>
          </a:p>
          <a:p>
            <a:pPr>
              <a:buFont typeface="+mj-lt"/>
              <a:buAutoNum type="arabicPeriod"/>
            </a:pPr>
            <a:r>
              <a:rPr lang="en-US" sz="2800" dirty="0">
                <a:latin typeface="Times New Roman" panose="02020603050405020304" pitchFamily="18" charset="0"/>
                <a:cs typeface="Times New Roman" panose="02020603050405020304" pitchFamily="18" charset="0"/>
              </a:rPr>
              <a:t>The rover will integrate an module to capture real-time images or videos and send alerts through Wi-Fi for emergency response.</a:t>
            </a:r>
          </a:p>
          <a:p>
            <a:pPr>
              <a:buFont typeface="+mj-lt"/>
              <a:buAutoNum type="arabicPeriod"/>
            </a:pPr>
            <a:r>
              <a:rPr lang="en-US" sz="2800" dirty="0">
                <a:latin typeface="Times New Roman" panose="02020603050405020304" pitchFamily="18" charset="0"/>
                <a:cs typeface="Times New Roman" panose="02020603050405020304" pitchFamily="18" charset="0"/>
              </a:rPr>
              <a:t>It will navigate autonomously in challenging terrains, using the sensor data to ensure safe operation and assist in human detection during critical situations.</a:t>
            </a:r>
          </a:p>
          <a:p>
            <a:pPr marL="0" indent="0" algn="just">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66A02BA-9407-002F-3F26-1E785D6BEA8F}"/>
              </a:ext>
            </a:extLst>
          </p:cNvPr>
          <p:cNvSpPr>
            <a:spLocks noGrp="1"/>
          </p:cNvSpPr>
          <p:nvPr>
            <p:ph type="dt" sz="half" idx="10"/>
          </p:nvPr>
        </p:nvSpPr>
        <p:spPr/>
        <p:txBody>
          <a:bodyPr/>
          <a:lstStyle/>
          <a:p>
            <a:pPr>
              <a:defRPr/>
            </a:pPr>
            <a:r>
              <a:rPr lang="en-US"/>
              <a:t>IOT Mini-Project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Implementation</a:t>
            </a:r>
            <a:endParaRPr lang="en-IN" sz="2800" dirty="0"/>
          </a:p>
        </p:txBody>
      </p:sp>
      <p:sp>
        <p:nvSpPr>
          <p:cNvPr id="4" name="Date Placeholder 3">
            <a:extLst>
              <a:ext uri="{FF2B5EF4-FFF2-40B4-BE49-F238E27FC236}">
                <a16:creationId xmlns:a16="http://schemas.microsoft.com/office/drawing/2014/main" id="{76C9BBA0-AF34-E7F5-2123-EF5972D8DD47}"/>
              </a:ext>
            </a:extLst>
          </p:cNvPr>
          <p:cNvSpPr>
            <a:spLocks noGrp="1"/>
          </p:cNvSpPr>
          <p:nvPr>
            <p:ph type="dt" sz="half" idx="10"/>
          </p:nvPr>
        </p:nvSpPr>
        <p:spPr/>
        <p:txBody>
          <a:bodyPr/>
          <a:lstStyle/>
          <a:p>
            <a:pPr>
              <a:defRPr/>
            </a:pPr>
            <a:r>
              <a:rPr lang="en-US"/>
              <a:t>IOT Mini-Project</a:t>
            </a:r>
          </a:p>
        </p:txBody>
      </p:sp>
      <p:sp>
        <p:nvSpPr>
          <p:cNvPr id="8" name="Content Placeholder 7">
            <a:extLst>
              <a:ext uri="{FF2B5EF4-FFF2-40B4-BE49-F238E27FC236}">
                <a16:creationId xmlns:a16="http://schemas.microsoft.com/office/drawing/2014/main" id="{7731E7FB-2A1A-DD12-C133-B943B3D7AC88}"/>
              </a:ext>
            </a:extLst>
          </p:cNvPr>
          <p:cNvSpPr>
            <a:spLocks noGrp="1"/>
          </p:cNvSpPr>
          <p:nvPr>
            <p:ph idx="1"/>
          </p:nvPr>
        </p:nvSpPr>
        <p:spPr/>
        <p:txBody>
          <a:bodyPr/>
          <a:lstStyle/>
          <a:p>
            <a:pPr>
              <a:buFont typeface="+mj-lt"/>
              <a:buAutoNum type="arabicPeriod"/>
            </a:pPr>
            <a:r>
              <a:rPr lang="en-US" sz="2800" dirty="0">
                <a:latin typeface="Times New Roman" panose="02020603050405020304" pitchFamily="18" charset="0"/>
                <a:cs typeface="Times New Roman" panose="02020603050405020304" pitchFamily="18" charset="0"/>
              </a:rPr>
              <a:t>The rover is built using an ultrasonic sensor, sound sensor, IR sensor all assembled on a mobile platform and programmed for autonomous operation.</a:t>
            </a:r>
          </a:p>
          <a:p>
            <a:pPr>
              <a:buFont typeface="+mj-lt"/>
              <a:buAutoNum type="arabicPeriod"/>
            </a:pPr>
            <a:r>
              <a:rPr lang="en-US" sz="2800" dirty="0">
                <a:latin typeface="Times New Roman" panose="02020603050405020304" pitchFamily="18" charset="0"/>
                <a:cs typeface="Times New Roman" panose="02020603050405020304" pitchFamily="18" charset="0"/>
              </a:rPr>
              <a:t>It navigates through terrain while detecting obstacles, human presence (via IR), and distress sounds, and captures real-time images or video .</a:t>
            </a:r>
          </a:p>
          <a:p>
            <a:pPr>
              <a:buFont typeface="+mj-lt"/>
              <a:buAutoNum type="arabicPeriod"/>
            </a:pPr>
            <a:r>
              <a:rPr lang="en-US" sz="2800" dirty="0">
                <a:latin typeface="Times New Roman" panose="02020603050405020304" pitchFamily="18" charset="0"/>
                <a:cs typeface="Times New Roman" panose="02020603050405020304" pitchFamily="18" charset="0"/>
              </a:rPr>
              <a:t>Upon detecting a person or alert condition, it transmits notifications and visual data via Wi-Fi to a connected device, assisting in real-time monitoring and emergency response.</a:t>
            </a: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Architecture </a:t>
            </a:r>
          </a:p>
        </p:txBody>
      </p:sp>
      <p:sp>
        <p:nvSpPr>
          <p:cNvPr id="7" name="Date Placeholder 6"/>
          <p:cNvSpPr>
            <a:spLocks noGrp="1"/>
          </p:cNvSpPr>
          <p:nvPr>
            <p:ph type="dt" sz="half" idx="10"/>
          </p:nvPr>
        </p:nvSpPr>
        <p:spPr/>
        <p:txBody>
          <a:bodyPr/>
          <a:lstStyle/>
          <a:p>
            <a:pPr>
              <a:defRPr/>
            </a:pPr>
            <a:r>
              <a:rPr lang="en-US"/>
              <a:t>IOT Mini-Project</a:t>
            </a:r>
          </a:p>
        </p:txBody>
      </p:sp>
      <p:pic>
        <p:nvPicPr>
          <p:cNvPr id="8" name="Content Placeholder 7">
            <a:extLst>
              <a:ext uri="{FF2B5EF4-FFF2-40B4-BE49-F238E27FC236}">
                <a16:creationId xmlns:a16="http://schemas.microsoft.com/office/drawing/2014/main" id="{233ED6D0-C656-0612-A69C-6E2DEB7922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650" y="2016130"/>
            <a:ext cx="10668000" cy="3740139"/>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819752"/>
            <a:ext cx="10668000" cy="1216025"/>
          </a:xfrm>
        </p:spPr>
        <p:txBody>
          <a:bodyPr/>
          <a:lstStyle/>
          <a:p>
            <a:r>
              <a:rPr lang="en-US" altLang="en-US" sz="3200" b="1" dirty="0">
                <a:solidFill>
                  <a:srgbClr val="FF0000"/>
                </a:solidFill>
              </a:rPr>
              <a:t> </a:t>
            </a: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br>
              <a:rPr lang="en-US" altLang="en-US" sz="3200" b="1" dirty="0">
                <a:solidFill>
                  <a:srgbClr val="FF0000"/>
                </a:solidFill>
              </a:rPr>
            </a:br>
            <a:r>
              <a:rPr lang="en-US" altLang="en-US" sz="2800" b="1" dirty="0">
                <a:solidFill>
                  <a:srgbClr val="FF0000"/>
                </a:solidFill>
              </a:rPr>
              <a:t>System requirements</a:t>
            </a:r>
            <a:br>
              <a:rPr lang="en-US" altLang="en-US" sz="2800" b="1" dirty="0">
                <a:solidFill>
                  <a:srgbClr val="FF0000"/>
                </a:solidFill>
              </a:rPr>
            </a:br>
            <a:endParaRPr lang="en-IN" sz="2800" dirty="0"/>
          </a:p>
        </p:txBody>
      </p:sp>
      <p:sp>
        <p:nvSpPr>
          <p:cNvPr id="3" name="Content Placeholder 2"/>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Arduino UNO software</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Ultrasonic sensor</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Sound sensor</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lang="en-IN" altLang="en-US" sz="2800" dirty="0">
                <a:solidFill>
                  <a:srgbClr val="000000"/>
                </a:solidFill>
                <a:latin typeface="Verdana" panose="020B0604030504040204"/>
              </a:rPr>
              <a:t>IR sensor</a:t>
            </a: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defRPr/>
            </a:pPr>
            <a: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t>Motor</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3649834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Advantages of the proposed system</a:t>
            </a:r>
          </a:p>
        </p:txBody>
      </p:sp>
      <p:sp>
        <p:nvSpPr>
          <p:cNvPr id="3" name="Content Placeholder 2"/>
          <p:cNvSpPr>
            <a:spLocks noGrp="1"/>
          </p:cNvSpPr>
          <p:nvPr>
            <p:ph idx="1"/>
          </p:nvPr>
        </p:nvSpPr>
        <p:spPr>
          <a:xfrm>
            <a:off x="766233" y="1968758"/>
            <a:ext cx="10601203" cy="3862875"/>
          </a:xfrm>
        </p:spPr>
        <p:txBody>
          <a:bodyPr/>
          <a:lstStyle/>
          <a:p>
            <a:pPr>
              <a:buFont typeface="Arial" panose="020B0604020202020204" pitchFamily="34" charset="0"/>
              <a:buChar char="•"/>
            </a:pPr>
            <a:r>
              <a:rPr lang="en-US" sz="2400" dirty="0"/>
              <a:t>Reduces human risk by operating in dangerous or hard-to-reach areas.</a:t>
            </a:r>
          </a:p>
          <a:p>
            <a:pPr>
              <a:buFont typeface="Arial" panose="020B0604020202020204" pitchFamily="34" charset="0"/>
              <a:buChar char="•"/>
            </a:pPr>
            <a:r>
              <a:rPr lang="en-US" sz="2400" dirty="0"/>
              <a:t>Works autonomously, reducing the need for manual control.</a:t>
            </a:r>
          </a:p>
          <a:p>
            <a:pPr>
              <a:buFont typeface="Arial" panose="020B0604020202020204" pitchFamily="34" charset="0"/>
              <a:buChar char="•"/>
            </a:pPr>
            <a:r>
              <a:rPr lang="en-US" sz="2400" dirty="0"/>
              <a:t>Provides real-time updates, helping responders act quickly.</a:t>
            </a:r>
          </a:p>
          <a:p>
            <a:pPr>
              <a:buFont typeface="Arial" panose="020B0604020202020204" pitchFamily="34" charset="0"/>
              <a:buChar char="•"/>
            </a:pPr>
            <a:r>
              <a:rPr lang="en-US" sz="2400" dirty="0"/>
              <a:t>Uses affordable components, making it cost-effective and accessible.</a:t>
            </a:r>
          </a:p>
          <a:p>
            <a:pPr>
              <a:buFont typeface="Arial" panose="020B0604020202020204" pitchFamily="34" charset="0"/>
              <a:buChar char="•"/>
            </a:pPr>
            <a:r>
              <a:rPr lang="en-US" sz="2400" dirty="0"/>
              <a:t>Supports faster and safer response in emergency situations.</a:t>
            </a:r>
          </a:p>
          <a:p>
            <a:pPr>
              <a:buFont typeface="Arial" panose="020B0604020202020204" pitchFamily="34" charset="0"/>
              <a:buChar char="•"/>
            </a:pPr>
            <a:r>
              <a:rPr lang="en-US" sz="2400" dirty="0"/>
              <a:t>Can be adapted for various land-based monitoring and assistance tasks.</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
        <p:nvSpPr>
          <p:cNvPr id="7" name="Date Placeholder 6"/>
          <p:cNvSpPr>
            <a:spLocks noGrp="1"/>
          </p:cNvSpPr>
          <p:nvPr>
            <p:ph type="dt" sz="half" idx="10"/>
          </p:nvPr>
        </p:nvSpPr>
        <p:spPr/>
        <p:txBody>
          <a:bodyPr/>
          <a:lstStyle/>
          <a:p>
            <a:pPr>
              <a:defRPr/>
            </a:pPr>
            <a:r>
              <a:rPr lang="en-US"/>
              <a:t>IOT Mini-Project</a:t>
            </a:r>
          </a:p>
        </p:txBody>
      </p:sp>
    </p:spTree>
    <p:extLst>
      <p:ext uri="{BB962C8B-B14F-4D97-AF65-F5344CB8AC3E}">
        <p14:creationId xmlns:p14="http://schemas.microsoft.com/office/powerpoint/2010/main" val="1773110109"/>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406</TotalTime>
  <Words>1289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ABSTRACT</vt:lpstr>
      <vt:lpstr>Introduction</vt:lpstr>
      <vt:lpstr>Problem Statement</vt:lpstr>
      <vt:lpstr>Proposed Work</vt:lpstr>
      <vt:lpstr>Implementation</vt:lpstr>
      <vt:lpstr>Architecture </vt:lpstr>
      <vt:lpstr>     System requirements </vt:lpstr>
      <vt:lpstr>Advantages of the proposed system</vt:lpstr>
      <vt:lpstr> Smart Sensing Rover </vt:lpstr>
      <vt:lpstr>Implementation of Rover </vt:lpstr>
      <vt:lpstr>Implementation of Rover   </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Sowmya R</cp:lastModifiedBy>
  <cp:revision>16</cp:revision>
  <dcterms:created xsi:type="dcterms:W3CDTF">2023-08-03T04:32:00Z</dcterms:created>
  <dcterms:modified xsi:type="dcterms:W3CDTF">2025-05-06T07:06:04Z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99CF541AE09A4C0BB3D497040689AB71_12</vt:lpwstr>
  </property>
  <property fmtid="{D5CDD505-2E9C-101B-9397-08002B2CF9AE}" pid="3" name="KSOProductBuildVer">
    <vt:lpwstr>1033-12.2.0.16731</vt:lpwstr>
  </property>
</Properties>
</file>