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5/9/2023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5/9/2023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5/9/2023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 store marketing campaign</a:t>
            </a:r>
            <a:endParaRPr lang="en-IN" dirty="0"/>
          </a:p>
        </p:txBody>
      </p:sp>
      <p:sp>
        <p:nvSpPr>
          <p:cNvPr id="3" name="Subtitle 2"/>
          <p:cNvSpPr>
            <a:spLocks noGrp="1"/>
          </p:cNvSpPr>
          <p:nvPr>
            <p:ph type="subTitle" idx="1"/>
          </p:nvPr>
        </p:nvSpPr>
        <p:spPr>
          <a:xfrm>
            <a:off x="1069848" y="4389120"/>
            <a:ext cx="3197352" cy="1069848"/>
          </a:xfrm>
        </p:spPr>
        <p:txBody>
          <a:bodyPr/>
          <a:lstStyle/>
          <a:p>
            <a:r>
              <a:rPr lang="en-US" dirty="0" smtClean="0"/>
              <a:t>(2012-2015)</a:t>
            </a:r>
            <a:endParaRPr lang="en-IN" dirty="0"/>
          </a:p>
        </p:txBody>
      </p:sp>
    </p:spTree>
    <p:extLst>
      <p:ext uri="{BB962C8B-B14F-4D97-AF65-F5344CB8AC3E}">
        <p14:creationId xmlns:p14="http://schemas.microsoft.com/office/powerpoint/2010/main" val="65137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75227"/>
          </a:xfrm>
        </p:spPr>
        <p:txBody>
          <a:bodyPr/>
          <a:lstStyle/>
          <a:p>
            <a:r>
              <a:rPr lang="en-US" dirty="0" smtClean="0"/>
              <a:t>Conclusion</a:t>
            </a:r>
            <a:endParaRPr lang="en-IN" dirty="0"/>
          </a:p>
        </p:txBody>
      </p:sp>
      <p:sp>
        <p:nvSpPr>
          <p:cNvPr id="3" name="TextBox 2"/>
          <p:cNvSpPr txBox="1"/>
          <p:nvPr/>
        </p:nvSpPr>
        <p:spPr>
          <a:xfrm>
            <a:off x="1069848" y="2032000"/>
            <a:ext cx="9839452" cy="2308324"/>
          </a:xfrm>
          <a:prstGeom prst="rect">
            <a:avLst/>
          </a:prstGeom>
          <a:noFill/>
        </p:spPr>
        <p:txBody>
          <a:bodyPr wrap="square" rtlCol="0">
            <a:spAutoFit/>
          </a:bodyPr>
          <a:lstStyle/>
          <a:p>
            <a:r>
              <a:rPr lang="en-IN" dirty="0"/>
              <a:t>Overall, the logistic regression model performed well in predicting whether a customer will fall into the target or control group. However, there is room for improvement, and we recommend additional data and analysis to refine the model further.</a:t>
            </a:r>
          </a:p>
          <a:p>
            <a:r>
              <a:rPr lang="en-IN" dirty="0"/>
              <a:t>Potentially out of 237 control group customers 58 (25%) customers may turn to target group if we aim marketing at the customers.</a:t>
            </a:r>
          </a:p>
          <a:p>
            <a:r>
              <a:rPr lang="en-IN" dirty="0"/>
              <a:t>Out of 229 target customers 59 customers may churn and fall into control group we can aim marketing campaign to not to lose these customers.</a:t>
            </a:r>
          </a:p>
          <a:p>
            <a:endParaRPr lang="en-IN" dirty="0"/>
          </a:p>
        </p:txBody>
      </p:sp>
    </p:spTree>
    <p:extLst>
      <p:ext uri="{BB962C8B-B14F-4D97-AF65-F5344CB8AC3E}">
        <p14:creationId xmlns:p14="http://schemas.microsoft.com/office/powerpoint/2010/main" val="15687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600" y="736600"/>
            <a:ext cx="10553700" cy="2862322"/>
          </a:xfrm>
          <a:prstGeom prst="rect">
            <a:avLst/>
          </a:prstGeom>
          <a:noFill/>
        </p:spPr>
        <p:txBody>
          <a:bodyPr wrap="square" rtlCol="0">
            <a:spAutoFit/>
          </a:bodyPr>
          <a:lstStyle/>
          <a:p>
            <a:pPr algn="ctr"/>
            <a:r>
              <a:rPr lang="en-US" b="1" dirty="0"/>
              <a:t>Team-Group18</a:t>
            </a:r>
            <a:endParaRPr lang="en-IN" dirty="0"/>
          </a:p>
          <a:p>
            <a:pPr algn="ctr"/>
            <a:r>
              <a:rPr lang="en-US" b="1" dirty="0"/>
              <a:t> </a:t>
            </a:r>
            <a:endParaRPr lang="en-IN" dirty="0"/>
          </a:p>
          <a:p>
            <a:pPr algn="ctr"/>
            <a:r>
              <a:rPr lang="en-US" b="1" dirty="0"/>
              <a:t> </a:t>
            </a:r>
            <a:endParaRPr lang="en-IN" dirty="0"/>
          </a:p>
          <a:p>
            <a:r>
              <a:rPr lang="en-US" b="1" dirty="0"/>
              <a:t>Team Names:</a:t>
            </a:r>
            <a:endParaRPr lang="en-IN" dirty="0"/>
          </a:p>
          <a:p>
            <a:r>
              <a:rPr lang="en-IN" b="1" dirty="0"/>
              <a:t>Anil </a:t>
            </a:r>
            <a:r>
              <a:rPr lang="en-IN" b="1" dirty="0" err="1"/>
              <a:t>Nimma</a:t>
            </a:r>
            <a:r>
              <a:rPr lang="en-IN" b="1" dirty="0"/>
              <a:t> (11597397)</a:t>
            </a:r>
            <a:endParaRPr lang="en-IN" dirty="0"/>
          </a:p>
          <a:p>
            <a:r>
              <a:rPr lang="en-IN" b="1" dirty="0" err="1"/>
              <a:t>Hari</a:t>
            </a:r>
            <a:r>
              <a:rPr lang="en-IN" b="1" dirty="0"/>
              <a:t> Krishna </a:t>
            </a:r>
            <a:r>
              <a:rPr lang="en-IN" b="1" dirty="0" err="1"/>
              <a:t>Thunga</a:t>
            </a:r>
            <a:r>
              <a:rPr lang="en-IN" b="1" dirty="0"/>
              <a:t> (11616021)</a:t>
            </a:r>
            <a:endParaRPr lang="en-IN" dirty="0"/>
          </a:p>
          <a:p>
            <a:r>
              <a:rPr lang="en-IN" b="1" dirty="0" err="1"/>
              <a:t>Sowmya</a:t>
            </a:r>
            <a:r>
              <a:rPr lang="en-IN" b="1" dirty="0"/>
              <a:t> </a:t>
            </a:r>
            <a:r>
              <a:rPr lang="en-IN" b="1" dirty="0" err="1"/>
              <a:t>Kondeti</a:t>
            </a:r>
            <a:r>
              <a:rPr lang="en-IN" b="1" dirty="0"/>
              <a:t> (11596944)</a:t>
            </a:r>
            <a:endParaRPr lang="en-IN" dirty="0"/>
          </a:p>
          <a:p>
            <a:r>
              <a:rPr lang="en-IN" b="1" dirty="0"/>
              <a:t>Lawrence </a:t>
            </a:r>
            <a:r>
              <a:rPr lang="en-IN" b="1" dirty="0" err="1"/>
              <a:t>Abhinav</a:t>
            </a:r>
            <a:r>
              <a:rPr lang="en-IN" b="1" dirty="0"/>
              <a:t> </a:t>
            </a:r>
            <a:r>
              <a:rPr lang="en-IN" b="1" dirty="0" err="1"/>
              <a:t>Gunkonda</a:t>
            </a:r>
            <a:r>
              <a:rPr lang="en-IN" b="1" dirty="0"/>
              <a:t> (11528114)</a:t>
            </a:r>
            <a:endParaRPr lang="en-IN" dirty="0"/>
          </a:p>
          <a:p>
            <a:pPr algn="ctr"/>
            <a:r>
              <a:rPr lang="en-IN" b="1" dirty="0"/>
              <a:t> </a:t>
            </a:r>
            <a:endParaRPr lang="en-IN" dirty="0"/>
          </a:p>
          <a:p>
            <a:pPr algn="ctr"/>
            <a:endParaRPr lang="en-IN" dirty="0"/>
          </a:p>
        </p:txBody>
      </p:sp>
    </p:spTree>
    <p:extLst>
      <p:ext uri="{BB962C8B-B14F-4D97-AF65-F5344CB8AC3E}">
        <p14:creationId xmlns:p14="http://schemas.microsoft.com/office/powerpoint/2010/main" val="34988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IN" dirty="0"/>
          </a:p>
        </p:txBody>
      </p:sp>
      <p:sp>
        <p:nvSpPr>
          <p:cNvPr id="3" name="Content Placeholder 2"/>
          <p:cNvSpPr>
            <a:spLocks noGrp="1"/>
          </p:cNvSpPr>
          <p:nvPr>
            <p:ph idx="1"/>
          </p:nvPr>
        </p:nvSpPr>
        <p:spPr/>
        <p:txBody>
          <a:bodyPr/>
          <a:lstStyle/>
          <a:p>
            <a:r>
              <a:rPr lang="en-US" dirty="0" smtClean="0"/>
              <a:t>Requirements</a:t>
            </a:r>
          </a:p>
          <a:p>
            <a:r>
              <a:rPr lang="en-US" dirty="0" smtClean="0"/>
              <a:t>Input Data</a:t>
            </a:r>
          </a:p>
          <a:p>
            <a:r>
              <a:rPr lang="en-US" dirty="0" smtClean="0"/>
              <a:t>Exploratory Data Analysis</a:t>
            </a:r>
          </a:p>
          <a:p>
            <a:r>
              <a:rPr lang="en-US" dirty="0" smtClean="0"/>
              <a:t>Model </a:t>
            </a:r>
          </a:p>
          <a:p>
            <a:r>
              <a:rPr lang="en-US" dirty="0" smtClean="0"/>
              <a:t>Results</a:t>
            </a:r>
            <a:endParaRPr lang="en-IN" dirty="0"/>
          </a:p>
        </p:txBody>
      </p:sp>
    </p:spTree>
    <p:extLst>
      <p:ext uri="{BB962C8B-B14F-4D97-AF65-F5344CB8AC3E}">
        <p14:creationId xmlns:p14="http://schemas.microsoft.com/office/powerpoint/2010/main" val="1017148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IN" dirty="0"/>
          </a:p>
        </p:txBody>
      </p:sp>
      <p:sp>
        <p:nvSpPr>
          <p:cNvPr id="3" name="Content Placeholder 2"/>
          <p:cNvSpPr>
            <a:spLocks noGrp="1"/>
          </p:cNvSpPr>
          <p:nvPr>
            <p:ph idx="1"/>
          </p:nvPr>
        </p:nvSpPr>
        <p:spPr>
          <a:xfrm>
            <a:off x="1069848" y="2121408"/>
            <a:ext cx="10058400" cy="1917192"/>
          </a:xfrm>
        </p:spPr>
        <p:txBody>
          <a:bodyPr/>
          <a:lstStyle/>
          <a:p>
            <a:r>
              <a:rPr lang="en-IN" dirty="0"/>
              <a:t>A superstore is planning for the year-end sale. They want to launch a new offer - gold membership that gives a 20% discount on all purchases. It will be valid only for existing customers and the campaign through phone calls is currently being planned for them. The management feels that the best way to reduce the cost of the campaign is to make a predictive model which will classify customers who might purchase the offer.</a:t>
            </a:r>
          </a:p>
          <a:p>
            <a:endParaRPr lang="en-IN" dirty="0"/>
          </a:p>
        </p:txBody>
      </p:sp>
    </p:spTree>
    <p:extLst>
      <p:ext uri="{BB962C8B-B14F-4D97-AF65-F5344CB8AC3E}">
        <p14:creationId xmlns:p14="http://schemas.microsoft.com/office/powerpoint/2010/main" val="4072183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Data</a:t>
            </a:r>
            <a:endParaRPr lang="en-IN" dirty="0"/>
          </a:p>
        </p:txBody>
      </p:sp>
      <p:sp>
        <p:nvSpPr>
          <p:cNvPr id="3" name="Content Placeholder 2"/>
          <p:cNvSpPr>
            <a:spLocks noGrp="1"/>
          </p:cNvSpPr>
          <p:nvPr>
            <p:ph idx="1"/>
          </p:nvPr>
        </p:nvSpPr>
        <p:spPr/>
        <p:txBody>
          <a:bodyPr/>
          <a:lstStyle/>
          <a:p>
            <a:r>
              <a:rPr lang="en-US" dirty="0" smtClean="0"/>
              <a:t>Input Sample Data</a:t>
            </a:r>
          </a:p>
          <a:p>
            <a:pPr marL="0" indent="0">
              <a:buNone/>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926171476"/>
              </p:ext>
            </p:extLst>
          </p:nvPr>
        </p:nvGraphicFramePr>
        <p:xfrm>
          <a:off x="1069975" y="2660650"/>
          <a:ext cx="10436225" cy="1009650"/>
        </p:xfrm>
        <a:graphic>
          <a:graphicData uri="http://schemas.openxmlformats.org/presentationml/2006/ole">
            <mc:AlternateContent xmlns:mc="http://schemas.openxmlformats.org/markup-compatibility/2006">
              <mc:Choice xmlns:v="urn:schemas-microsoft-com:vml" Requires="v">
                <p:oleObj spid="_x0000_s1042" name="Worksheet" r:id="rId3" imgW="10820435" imgH="771490" progId="Excel.Sheet.12">
                  <p:embed/>
                </p:oleObj>
              </mc:Choice>
              <mc:Fallback>
                <p:oleObj name="Worksheet" r:id="rId3" imgW="10820435" imgH="771490" progId="Excel.Sheet.12">
                  <p:embed/>
                  <p:pic>
                    <p:nvPicPr>
                      <p:cNvPr id="0" name=""/>
                      <p:cNvPicPr/>
                      <p:nvPr/>
                    </p:nvPicPr>
                    <p:blipFill>
                      <a:blip r:embed="rId4"/>
                      <a:stretch>
                        <a:fillRect/>
                      </a:stretch>
                    </p:blipFill>
                    <p:spPr>
                      <a:xfrm>
                        <a:off x="1069975" y="2660650"/>
                        <a:ext cx="10436225" cy="10096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94690657"/>
              </p:ext>
            </p:extLst>
          </p:nvPr>
        </p:nvGraphicFramePr>
        <p:xfrm>
          <a:off x="1069848" y="3971417"/>
          <a:ext cx="10436352" cy="981583"/>
        </p:xfrm>
        <a:graphic>
          <a:graphicData uri="http://schemas.openxmlformats.org/presentationml/2006/ole">
            <mc:AlternateContent xmlns:mc="http://schemas.openxmlformats.org/markup-compatibility/2006">
              <mc:Choice xmlns:v="urn:schemas-microsoft-com:vml" Requires="v">
                <p:oleObj spid="_x0000_s1043" name="Worksheet" r:id="rId5" imgW="10153614" imgH="771490" progId="Excel.Sheet.12">
                  <p:embed/>
                </p:oleObj>
              </mc:Choice>
              <mc:Fallback>
                <p:oleObj name="Worksheet" r:id="rId5" imgW="10153614" imgH="771490" progId="Excel.Sheet.12">
                  <p:embed/>
                  <p:pic>
                    <p:nvPicPr>
                      <p:cNvPr id="0" name=""/>
                      <p:cNvPicPr/>
                      <p:nvPr/>
                    </p:nvPicPr>
                    <p:blipFill>
                      <a:blip r:embed="rId6"/>
                      <a:stretch>
                        <a:fillRect/>
                      </a:stretch>
                    </p:blipFill>
                    <p:spPr>
                      <a:xfrm>
                        <a:off x="1069848" y="3971417"/>
                        <a:ext cx="10436352" cy="981583"/>
                      </a:xfrm>
                      <a:prstGeom prst="rect">
                        <a:avLst/>
                      </a:prstGeom>
                    </p:spPr>
                  </p:pic>
                </p:oleObj>
              </mc:Fallback>
            </mc:AlternateContent>
          </a:graphicData>
        </a:graphic>
      </p:graphicFrame>
    </p:spTree>
    <p:extLst>
      <p:ext uri="{BB962C8B-B14F-4D97-AF65-F5344CB8AC3E}">
        <p14:creationId xmlns:p14="http://schemas.microsoft.com/office/powerpoint/2010/main" val="1046834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IN" dirty="0"/>
          </a:p>
        </p:txBody>
      </p:sp>
      <p:sp>
        <p:nvSpPr>
          <p:cNvPr id="3" name="Text Placeholder 2"/>
          <p:cNvSpPr>
            <a:spLocks noGrp="1"/>
          </p:cNvSpPr>
          <p:nvPr>
            <p:ph type="body" idx="1"/>
          </p:nvPr>
        </p:nvSpPr>
        <p:spPr/>
        <p:txBody>
          <a:bodyPr/>
          <a:lstStyle/>
          <a:p>
            <a:r>
              <a:rPr lang="en-US" dirty="0" smtClean="0"/>
              <a:t>Mean Income </a:t>
            </a:r>
            <a:r>
              <a:rPr lang="en-US" dirty="0"/>
              <a:t>b</a:t>
            </a:r>
            <a:r>
              <a:rPr lang="en-US" dirty="0" smtClean="0"/>
              <a:t>y Response</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8854" y="2890484"/>
            <a:ext cx="4492710" cy="2837964"/>
          </a:xfrm>
        </p:spPr>
      </p:pic>
      <p:sp>
        <p:nvSpPr>
          <p:cNvPr id="5" name="Text Placeholder 4"/>
          <p:cNvSpPr>
            <a:spLocks noGrp="1"/>
          </p:cNvSpPr>
          <p:nvPr>
            <p:ph type="body" sz="quarter" idx="3"/>
          </p:nvPr>
        </p:nvSpPr>
        <p:spPr/>
        <p:txBody>
          <a:bodyPr/>
          <a:lstStyle/>
          <a:p>
            <a:r>
              <a:rPr lang="en-US" dirty="0" smtClean="0"/>
              <a:t>Mean Age by Response</a:t>
            </a:r>
            <a:endParaRPr lang="en-IN"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83511" y="2890483"/>
            <a:ext cx="4716115" cy="2837964"/>
          </a:xfrm>
        </p:spPr>
      </p:pic>
      <p:sp>
        <p:nvSpPr>
          <p:cNvPr id="4" name="TextBox 3"/>
          <p:cNvSpPr txBox="1"/>
          <p:nvPr/>
        </p:nvSpPr>
        <p:spPr>
          <a:xfrm>
            <a:off x="850900" y="5994400"/>
            <a:ext cx="4572000" cy="800219"/>
          </a:xfrm>
          <a:prstGeom prst="rect">
            <a:avLst/>
          </a:prstGeom>
          <a:noFill/>
        </p:spPr>
        <p:txBody>
          <a:bodyPr wrap="square" rtlCol="0">
            <a:spAutoFit/>
          </a:bodyPr>
          <a:lstStyle/>
          <a:p>
            <a:r>
              <a:rPr lang="en-IN" sz="1400" dirty="0"/>
              <a:t>The mean Income of control group is </a:t>
            </a:r>
            <a:r>
              <a:rPr lang="en-IN" sz="1400" b="1" dirty="0"/>
              <a:t>50110.53</a:t>
            </a:r>
            <a:endParaRPr lang="en-IN" sz="1400" dirty="0"/>
          </a:p>
          <a:p>
            <a:r>
              <a:rPr lang="en-IN" sz="1400" dirty="0"/>
              <a:t>The mean Income of Target group is </a:t>
            </a:r>
            <a:r>
              <a:rPr lang="en-IN" sz="1400" b="1" dirty="0"/>
              <a:t>60209.68</a:t>
            </a:r>
            <a:endParaRPr lang="en-IN" sz="1400" dirty="0"/>
          </a:p>
          <a:p>
            <a:endParaRPr lang="en-IN" dirty="0"/>
          </a:p>
        </p:txBody>
      </p:sp>
      <p:sp>
        <p:nvSpPr>
          <p:cNvPr id="6" name="TextBox 5"/>
          <p:cNvSpPr txBox="1"/>
          <p:nvPr/>
        </p:nvSpPr>
        <p:spPr>
          <a:xfrm>
            <a:off x="6364224" y="5994400"/>
            <a:ext cx="4278376" cy="523220"/>
          </a:xfrm>
          <a:prstGeom prst="rect">
            <a:avLst/>
          </a:prstGeom>
          <a:noFill/>
        </p:spPr>
        <p:txBody>
          <a:bodyPr wrap="square" rtlCol="0">
            <a:spAutoFit/>
          </a:bodyPr>
          <a:lstStyle/>
          <a:p>
            <a:r>
              <a:rPr lang="en-IN" sz="1400" dirty="0"/>
              <a:t>The mean age of controlled </a:t>
            </a:r>
            <a:r>
              <a:rPr lang="en-IN" sz="1400" dirty="0" smtClean="0"/>
              <a:t>group is </a:t>
            </a:r>
            <a:r>
              <a:rPr lang="en-IN" sz="1400" b="1" dirty="0" smtClean="0"/>
              <a:t>44 Years</a:t>
            </a:r>
            <a:endParaRPr lang="en-IN" sz="1400" b="1" dirty="0"/>
          </a:p>
          <a:p>
            <a:r>
              <a:rPr lang="en-IN" sz="1400" dirty="0"/>
              <a:t>The mean age of Target Group is </a:t>
            </a:r>
            <a:r>
              <a:rPr lang="en-IN" sz="1400" b="1" dirty="0"/>
              <a:t>43 </a:t>
            </a:r>
            <a:r>
              <a:rPr lang="en-IN" sz="1400" b="1" dirty="0" smtClean="0"/>
              <a:t>Years</a:t>
            </a:r>
            <a:endParaRPr lang="en-IN" sz="1400" b="1" dirty="0"/>
          </a:p>
        </p:txBody>
      </p:sp>
    </p:spTree>
    <p:extLst>
      <p:ext uri="{BB962C8B-B14F-4D97-AF65-F5344CB8AC3E}">
        <p14:creationId xmlns:p14="http://schemas.microsoft.com/office/powerpoint/2010/main" val="3911727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9848" y="2558662"/>
            <a:ext cx="4754563" cy="3367406"/>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4288" y="2440056"/>
            <a:ext cx="4754562" cy="3486012"/>
          </a:xfrm>
        </p:spPr>
      </p:pic>
      <p:sp>
        <p:nvSpPr>
          <p:cNvPr id="3" name="TextBox 2"/>
          <p:cNvSpPr txBox="1"/>
          <p:nvPr/>
        </p:nvSpPr>
        <p:spPr>
          <a:xfrm>
            <a:off x="1069848" y="1905000"/>
            <a:ext cx="4619752" cy="400110"/>
          </a:xfrm>
          <a:prstGeom prst="rect">
            <a:avLst/>
          </a:prstGeom>
          <a:noFill/>
        </p:spPr>
        <p:txBody>
          <a:bodyPr wrap="square" rtlCol="0">
            <a:spAutoFit/>
          </a:bodyPr>
          <a:lstStyle/>
          <a:p>
            <a:pPr algn="ctr"/>
            <a:r>
              <a:rPr lang="en-US" sz="2000" b="1" dirty="0" smtClean="0">
                <a:solidFill>
                  <a:schemeClr val="accent1">
                    <a:lumMod val="75000"/>
                  </a:schemeClr>
                </a:solidFill>
              </a:rPr>
              <a:t>Income over Time</a:t>
            </a:r>
            <a:endParaRPr lang="en-IN" sz="2000" b="1" dirty="0">
              <a:solidFill>
                <a:schemeClr val="accent1">
                  <a:lumMod val="75000"/>
                </a:schemeClr>
              </a:solidFill>
            </a:endParaRPr>
          </a:p>
        </p:txBody>
      </p:sp>
      <p:sp>
        <p:nvSpPr>
          <p:cNvPr id="4" name="TextBox 3"/>
          <p:cNvSpPr txBox="1"/>
          <p:nvPr/>
        </p:nvSpPr>
        <p:spPr>
          <a:xfrm>
            <a:off x="6388100" y="1752600"/>
            <a:ext cx="4597400" cy="707886"/>
          </a:xfrm>
          <a:prstGeom prst="rect">
            <a:avLst/>
          </a:prstGeom>
          <a:noFill/>
        </p:spPr>
        <p:txBody>
          <a:bodyPr wrap="square" rtlCol="0">
            <a:spAutoFit/>
          </a:bodyPr>
          <a:lstStyle/>
          <a:p>
            <a:pPr algn="ctr"/>
            <a:r>
              <a:rPr lang="en-US" sz="2000" b="1" dirty="0" smtClean="0">
                <a:solidFill>
                  <a:schemeClr val="accent1">
                    <a:lumMod val="75000"/>
                  </a:schemeClr>
                </a:solidFill>
              </a:rPr>
              <a:t> Mean Income by Education and Response</a:t>
            </a:r>
            <a:endParaRPr lang="en-IN" sz="2000" b="1" dirty="0">
              <a:solidFill>
                <a:schemeClr val="accent1">
                  <a:lumMod val="75000"/>
                </a:schemeClr>
              </a:solidFill>
            </a:endParaRPr>
          </a:p>
        </p:txBody>
      </p:sp>
      <p:sp>
        <p:nvSpPr>
          <p:cNvPr id="7" name="TextBox 6"/>
          <p:cNvSpPr txBox="1"/>
          <p:nvPr/>
        </p:nvSpPr>
        <p:spPr>
          <a:xfrm>
            <a:off x="1069848" y="6083300"/>
            <a:ext cx="5026152" cy="738664"/>
          </a:xfrm>
          <a:prstGeom prst="rect">
            <a:avLst/>
          </a:prstGeom>
          <a:noFill/>
        </p:spPr>
        <p:txBody>
          <a:bodyPr wrap="square" rtlCol="0">
            <a:spAutoFit/>
          </a:bodyPr>
          <a:lstStyle/>
          <a:p>
            <a:r>
              <a:rPr lang="en-IN" sz="1200" dirty="0"/>
              <a:t>Most of the Transactions are take place in the year 2013 and 2014.</a:t>
            </a:r>
          </a:p>
          <a:p>
            <a:r>
              <a:rPr lang="en-IN" sz="1200" dirty="0"/>
              <a:t>And also we can see there is volatility in revenue or Income.</a:t>
            </a:r>
          </a:p>
          <a:p>
            <a:endParaRPr lang="en-IN" dirty="0"/>
          </a:p>
        </p:txBody>
      </p:sp>
      <p:sp>
        <p:nvSpPr>
          <p:cNvPr id="8" name="TextBox 7"/>
          <p:cNvSpPr txBox="1"/>
          <p:nvPr/>
        </p:nvSpPr>
        <p:spPr>
          <a:xfrm>
            <a:off x="6223000" y="6083300"/>
            <a:ext cx="5029200" cy="553998"/>
          </a:xfrm>
          <a:prstGeom prst="rect">
            <a:avLst/>
          </a:prstGeom>
          <a:noFill/>
        </p:spPr>
        <p:txBody>
          <a:bodyPr wrap="square" rtlCol="0">
            <a:spAutoFit/>
          </a:bodyPr>
          <a:lstStyle/>
          <a:p>
            <a:r>
              <a:rPr lang="en-IN" sz="1200" dirty="0"/>
              <a:t>The Graduates and PhD having higher income or revenue.</a:t>
            </a:r>
          </a:p>
          <a:p>
            <a:endParaRPr lang="en-IN" dirty="0"/>
          </a:p>
        </p:txBody>
      </p:sp>
    </p:spTree>
    <p:extLst>
      <p:ext uri="{BB962C8B-B14F-4D97-AF65-F5344CB8AC3E}">
        <p14:creationId xmlns:p14="http://schemas.microsoft.com/office/powerpoint/2010/main" val="322714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825" y="578224"/>
            <a:ext cx="10058400" cy="793376"/>
          </a:xfrm>
        </p:spPr>
        <p:txBody>
          <a:bodyPr>
            <a:normAutofit fontScale="90000"/>
          </a:bodyPr>
          <a:lstStyle/>
          <a:p>
            <a:r>
              <a:rPr lang="en-US" dirty="0" smtClean="0"/>
              <a:t>Architecture Of the model</a:t>
            </a:r>
            <a:endParaRPr lang="en-IN" dirty="0"/>
          </a:p>
        </p:txBody>
      </p:sp>
      <p:sp>
        <p:nvSpPr>
          <p:cNvPr id="3" name="Rectangle 2"/>
          <p:cNvSpPr/>
          <p:nvPr/>
        </p:nvSpPr>
        <p:spPr>
          <a:xfrm>
            <a:off x="1069848" y="2679327"/>
            <a:ext cx="1882588" cy="21716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100" dirty="0" smtClean="0"/>
              <a:t>Income</a:t>
            </a:r>
          </a:p>
          <a:p>
            <a:pPr marL="285750" indent="-285750">
              <a:buFont typeface="Arial" panose="020B0604020202020204" pitchFamily="34" charset="0"/>
              <a:buChar char="•"/>
            </a:pPr>
            <a:r>
              <a:rPr lang="en-US" sz="1100" dirty="0" err="1" smtClean="0"/>
              <a:t>Kidhome</a:t>
            </a:r>
            <a:endParaRPr lang="en-US" sz="1100" dirty="0" smtClean="0"/>
          </a:p>
          <a:p>
            <a:pPr marL="285750" indent="-285750">
              <a:buFont typeface="Arial" panose="020B0604020202020204" pitchFamily="34" charset="0"/>
              <a:buChar char="•"/>
            </a:pPr>
            <a:r>
              <a:rPr lang="en-US" sz="1100" dirty="0" err="1" smtClean="0"/>
              <a:t>TeenHome</a:t>
            </a:r>
            <a:endParaRPr lang="en-US" sz="1100" dirty="0" smtClean="0"/>
          </a:p>
          <a:p>
            <a:pPr marL="285750" indent="-285750">
              <a:buFont typeface="Arial" panose="020B0604020202020204" pitchFamily="34" charset="0"/>
              <a:buChar char="•"/>
            </a:pPr>
            <a:r>
              <a:rPr lang="en-US" sz="1100" dirty="0" err="1" smtClean="0"/>
              <a:t>Recncy</a:t>
            </a:r>
            <a:endParaRPr lang="en-US" sz="1100" dirty="0"/>
          </a:p>
          <a:p>
            <a:pPr marL="285750" indent="-285750">
              <a:buFont typeface="Arial" panose="020B0604020202020204" pitchFamily="34" charset="0"/>
              <a:buChar char="•"/>
            </a:pPr>
            <a:r>
              <a:rPr lang="en-US" sz="1100" dirty="0" smtClean="0"/>
              <a:t>…….</a:t>
            </a:r>
          </a:p>
          <a:p>
            <a:pPr marL="285750" indent="-285750">
              <a:buFont typeface="Arial" panose="020B0604020202020204" pitchFamily="34" charset="0"/>
              <a:buChar char="•"/>
            </a:pPr>
            <a:r>
              <a:rPr lang="en-US" sz="1100" dirty="0" smtClean="0"/>
              <a:t>……..</a:t>
            </a:r>
          </a:p>
          <a:p>
            <a:pPr marL="285750" indent="-285750">
              <a:buFont typeface="Arial" panose="020B0604020202020204" pitchFamily="34" charset="0"/>
              <a:buChar char="•"/>
            </a:pPr>
            <a:r>
              <a:rPr lang="en-US" sz="1100" dirty="0" smtClean="0"/>
              <a:t>……..</a:t>
            </a:r>
          </a:p>
          <a:p>
            <a:pPr marL="285750" indent="-285750">
              <a:buFont typeface="Arial" panose="020B0604020202020204" pitchFamily="34" charset="0"/>
              <a:buChar char="•"/>
            </a:pPr>
            <a:r>
              <a:rPr lang="en-US" sz="1100" dirty="0" smtClean="0">
                <a:solidFill>
                  <a:srgbClr val="FF0000"/>
                </a:solidFill>
              </a:rPr>
              <a:t>Response</a:t>
            </a:r>
          </a:p>
          <a:p>
            <a:pPr marL="285750" indent="-285750">
              <a:buFont typeface="Arial" panose="020B0604020202020204" pitchFamily="34" charset="0"/>
              <a:buChar char="•"/>
            </a:pPr>
            <a:r>
              <a:rPr lang="en-US" sz="1100" dirty="0" smtClean="0"/>
              <a:t>Age</a:t>
            </a:r>
          </a:p>
          <a:p>
            <a:pPr marL="285750" indent="-285750" algn="ctr">
              <a:buFont typeface="Arial" panose="020B0604020202020204" pitchFamily="34" charset="0"/>
              <a:buChar char="•"/>
            </a:pPr>
            <a:endParaRPr lang="en-IN" dirty="0"/>
          </a:p>
        </p:txBody>
      </p:sp>
      <p:sp>
        <p:nvSpPr>
          <p:cNvPr id="4" name="Rectangle 3"/>
          <p:cNvSpPr/>
          <p:nvPr/>
        </p:nvSpPr>
        <p:spPr>
          <a:xfrm>
            <a:off x="1304365" y="2891118"/>
            <a:ext cx="1425388" cy="349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Input Data</a:t>
            </a:r>
            <a:endParaRPr lang="en-IN" dirty="0"/>
          </a:p>
        </p:txBody>
      </p:sp>
      <p:sp>
        <p:nvSpPr>
          <p:cNvPr id="5" name="Rectangle 4"/>
          <p:cNvSpPr/>
          <p:nvPr/>
        </p:nvSpPr>
        <p:spPr>
          <a:xfrm>
            <a:off x="4343400" y="2628901"/>
            <a:ext cx="3079376" cy="2272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smtClean="0"/>
          </a:p>
          <a:p>
            <a:pPr algn="ctr"/>
            <a:endParaRPr lang="en-US" sz="1200" dirty="0"/>
          </a:p>
          <a:p>
            <a:pPr algn="ctr"/>
            <a:r>
              <a:rPr lang="en-US" sz="1200" dirty="0" smtClean="0"/>
              <a:t>Response ~ Income + Kid </a:t>
            </a:r>
            <a:r>
              <a:rPr lang="en-US" sz="1200" dirty="0" err="1" smtClean="0"/>
              <a:t>Home+Teen_home_mntMeat</a:t>
            </a:r>
            <a:r>
              <a:rPr lang="en-US" sz="1200" dirty="0" smtClean="0"/>
              <a:t>+</a:t>
            </a:r>
          </a:p>
          <a:p>
            <a:pPr algn="ctr"/>
            <a:r>
              <a:rPr lang="en-US" sz="1200" dirty="0" smtClean="0"/>
              <a:t>…</a:t>
            </a:r>
          </a:p>
          <a:p>
            <a:pPr algn="ctr"/>
            <a:r>
              <a:rPr lang="en-US" sz="1200" dirty="0" smtClean="0"/>
              <a:t>……..</a:t>
            </a:r>
          </a:p>
          <a:p>
            <a:pPr algn="ctr"/>
            <a:r>
              <a:rPr lang="en-US" sz="1200" dirty="0" smtClean="0"/>
              <a:t>+age</a:t>
            </a:r>
            <a:endParaRPr lang="en-IN" sz="1200" dirty="0"/>
          </a:p>
        </p:txBody>
      </p:sp>
      <p:sp>
        <p:nvSpPr>
          <p:cNvPr id="6" name="Rectangle 5"/>
          <p:cNvSpPr/>
          <p:nvPr/>
        </p:nvSpPr>
        <p:spPr>
          <a:xfrm>
            <a:off x="4693024" y="2891118"/>
            <a:ext cx="2380129" cy="4437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Logistic Regression</a:t>
            </a:r>
            <a:endParaRPr lang="en-IN" dirty="0"/>
          </a:p>
        </p:txBody>
      </p:sp>
      <p:sp>
        <p:nvSpPr>
          <p:cNvPr id="7" name="Rectangle 6"/>
          <p:cNvSpPr/>
          <p:nvPr/>
        </p:nvSpPr>
        <p:spPr>
          <a:xfrm>
            <a:off x="8813740" y="2870948"/>
            <a:ext cx="1990165" cy="17884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r>
              <a:rPr lang="en-US" sz="1200" dirty="0" smtClean="0"/>
              <a:t>0-Control group</a:t>
            </a:r>
          </a:p>
          <a:p>
            <a:pPr marL="285750" indent="-285750" algn="ctr">
              <a:buFont typeface="Arial" panose="020B0604020202020204" pitchFamily="34" charset="0"/>
              <a:buChar char="•"/>
            </a:pPr>
            <a:r>
              <a:rPr lang="en-US" sz="1200" dirty="0" smtClean="0"/>
              <a:t>1-Target Group</a:t>
            </a:r>
            <a:endParaRPr lang="en-IN" sz="1200" dirty="0"/>
          </a:p>
        </p:txBody>
      </p:sp>
      <p:sp>
        <p:nvSpPr>
          <p:cNvPr id="8" name="Rectangle 7"/>
          <p:cNvSpPr/>
          <p:nvPr/>
        </p:nvSpPr>
        <p:spPr>
          <a:xfrm>
            <a:off x="9055787" y="3052482"/>
            <a:ext cx="1506070" cy="349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Output data</a:t>
            </a:r>
            <a:endParaRPr lang="en-IN" dirty="0"/>
          </a:p>
        </p:txBody>
      </p:sp>
      <p:cxnSp>
        <p:nvCxnSpPr>
          <p:cNvPr id="10" name="Straight Arrow Connector 9"/>
          <p:cNvCxnSpPr>
            <a:stCxn id="3" idx="3"/>
            <a:endCxn id="5" idx="1"/>
          </p:cNvCxnSpPr>
          <p:nvPr/>
        </p:nvCxnSpPr>
        <p:spPr>
          <a:xfrm>
            <a:off x="2952436" y="3765177"/>
            <a:ext cx="1390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7" idx="1"/>
          </p:cNvCxnSpPr>
          <p:nvPr/>
        </p:nvCxnSpPr>
        <p:spPr>
          <a:xfrm>
            <a:off x="7422776" y="3765177"/>
            <a:ext cx="1390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57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3521"/>
          </a:xfrm>
        </p:spPr>
        <p:txBody>
          <a:bodyPr/>
          <a:lstStyle/>
          <a:p>
            <a:r>
              <a:rPr lang="en-US" dirty="0" smtClean="0"/>
              <a:t>Result of model</a:t>
            </a:r>
            <a:endParaRPr lang="en-IN" dirty="0"/>
          </a:p>
        </p:txBody>
      </p:sp>
      <p:pic>
        <p:nvPicPr>
          <p:cNvPr id="3" name="Picture 2"/>
          <p:cNvPicPr>
            <a:picLocks noChangeAspect="1"/>
          </p:cNvPicPr>
          <p:nvPr/>
        </p:nvPicPr>
        <p:blipFill>
          <a:blip r:embed="rId2"/>
          <a:stretch>
            <a:fillRect/>
          </a:stretch>
        </p:blipFill>
        <p:spPr>
          <a:xfrm>
            <a:off x="907775" y="1506070"/>
            <a:ext cx="6004014" cy="4397189"/>
          </a:xfrm>
          <a:prstGeom prst="rect">
            <a:avLst/>
          </a:prstGeom>
        </p:spPr>
      </p:pic>
      <p:pic>
        <p:nvPicPr>
          <p:cNvPr id="4" name="Picture 3"/>
          <p:cNvPicPr>
            <a:picLocks noChangeAspect="1"/>
          </p:cNvPicPr>
          <p:nvPr/>
        </p:nvPicPr>
        <p:blipFill>
          <a:blip r:embed="rId3"/>
          <a:stretch>
            <a:fillRect/>
          </a:stretch>
        </p:blipFill>
        <p:spPr>
          <a:xfrm>
            <a:off x="7167282" y="1612282"/>
            <a:ext cx="4087906" cy="4290977"/>
          </a:xfrm>
          <a:prstGeom prst="rect">
            <a:avLst/>
          </a:prstGeom>
        </p:spPr>
      </p:pic>
    </p:spTree>
    <p:extLst>
      <p:ext uri="{BB962C8B-B14F-4D97-AF65-F5344CB8AC3E}">
        <p14:creationId xmlns:p14="http://schemas.microsoft.com/office/powerpoint/2010/main" val="981032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239</TotalTime>
  <Words>330</Words>
  <Application>Microsoft Office PowerPoint</Application>
  <PresentationFormat>Widescreen</PresentationFormat>
  <Paragraphs>65</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Rockwell</vt:lpstr>
      <vt:lpstr>Rockwell Condensed</vt:lpstr>
      <vt:lpstr>Wingdings</vt:lpstr>
      <vt:lpstr>Wood Type</vt:lpstr>
      <vt:lpstr>Worksheet</vt:lpstr>
      <vt:lpstr>Super store marketing campaign</vt:lpstr>
      <vt:lpstr>PowerPoint Presentation</vt:lpstr>
      <vt:lpstr>Appendix</vt:lpstr>
      <vt:lpstr>Requirement</vt:lpstr>
      <vt:lpstr>Input Data</vt:lpstr>
      <vt:lpstr>Exploratory Data analysis</vt:lpstr>
      <vt:lpstr>Exploratory data analysis</vt:lpstr>
      <vt:lpstr>Architecture Of the model</vt:lpstr>
      <vt:lpstr>Result of model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 marketing campaign</dc:title>
  <dc:creator>Microsoft account</dc:creator>
  <cp:lastModifiedBy>Microsoft account</cp:lastModifiedBy>
  <cp:revision>10</cp:revision>
  <dcterms:created xsi:type="dcterms:W3CDTF">2023-04-30T08:17:26Z</dcterms:created>
  <dcterms:modified xsi:type="dcterms:W3CDTF">2023-05-08T21:45:52Z</dcterms:modified>
</cp:coreProperties>
</file>