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105" r:id="rId1"/>
  </p:sldMasterIdLst>
  <p:notesMasterIdLst>
    <p:notesMasterId r:id="rId20"/>
  </p:notesMasterIdLst>
  <p:sldIdLst>
    <p:sldId id="811" r:id="rId2"/>
    <p:sldId id="812" r:id="rId3"/>
    <p:sldId id="894" r:id="rId4"/>
    <p:sldId id="912" r:id="rId5"/>
    <p:sldId id="913" r:id="rId6"/>
    <p:sldId id="897" r:id="rId7"/>
    <p:sldId id="893" r:id="rId8"/>
    <p:sldId id="892" r:id="rId9"/>
    <p:sldId id="901" r:id="rId10"/>
    <p:sldId id="903" r:id="rId11"/>
    <p:sldId id="917" r:id="rId12"/>
    <p:sldId id="905" r:id="rId13"/>
    <p:sldId id="906" r:id="rId14"/>
    <p:sldId id="907" r:id="rId15"/>
    <p:sldId id="908" r:id="rId16"/>
    <p:sldId id="909" r:id="rId17"/>
    <p:sldId id="910" r:id="rId18"/>
    <p:sldId id="911" r:id="rId19"/>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99CC"/>
    <a:srgbClr val="CC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1023" autoAdjust="0"/>
  </p:normalViewPr>
  <p:slideViewPr>
    <p:cSldViewPr>
      <p:cViewPr>
        <p:scale>
          <a:sx n="75" d="100"/>
          <a:sy n="75" d="100"/>
        </p:scale>
        <p:origin x="-1004" y="-5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8650" cy="477838"/>
          </a:xfrm>
          <a:prstGeom prst="rect">
            <a:avLst/>
          </a:prstGeom>
          <a:noFill/>
          <a:ln>
            <a:noFill/>
          </a:ln>
        </p:spPr>
        <p:txBody>
          <a:bodyPr vert="horz" wrap="square" lIns="96661" tIns="48331" rIns="96661" bIns="48331" numCol="1" anchor="t" anchorCtr="0" compatLnSpc="1">
            <a:prstTxWarp prst="textNoShape">
              <a:avLst/>
            </a:prstTxWarp>
          </a:bodyPr>
          <a:lstStyle>
            <a:lvl1pPr defTabSz="966788" eaLnBrk="1" hangingPunct="1">
              <a:buFont typeface="Arial" panose="020B0604020202020204" pitchFamily="34" charset="0"/>
              <a:buNone/>
              <a:defRPr sz="1300"/>
            </a:lvl1pPr>
          </a:lstStyle>
          <a:p>
            <a:pPr>
              <a:defRPr/>
            </a:pPr>
            <a:endParaRPr lang="en-US"/>
          </a:p>
        </p:txBody>
      </p:sp>
      <p:sp>
        <p:nvSpPr>
          <p:cNvPr id="6147" name="Rectangle 3"/>
          <p:cNvSpPr>
            <a:spLocks noGrp="1" noChangeArrowheads="1"/>
          </p:cNvSpPr>
          <p:nvPr>
            <p:ph type="dt" idx="1"/>
          </p:nvPr>
        </p:nvSpPr>
        <p:spPr bwMode="auto">
          <a:xfrm>
            <a:off x="4143375" y="0"/>
            <a:ext cx="3170238" cy="477838"/>
          </a:xfrm>
          <a:prstGeom prst="rect">
            <a:avLst/>
          </a:prstGeom>
          <a:noFill/>
          <a:ln>
            <a:noFill/>
          </a:ln>
        </p:spPr>
        <p:txBody>
          <a:bodyPr vert="horz" wrap="square" lIns="96661" tIns="48331" rIns="96661" bIns="48331" numCol="1" anchor="t" anchorCtr="0" compatLnSpc="1">
            <a:prstTxWarp prst="textNoShape">
              <a:avLst/>
            </a:prstTxWarp>
          </a:bodyPr>
          <a:lstStyle>
            <a:lvl1pPr algn="r" defTabSz="966788" eaLnBrk="1" hangingPunct="1">
              <a:buFont typeface="Arial" panose="020B0604020202020204" pitchFamily="34" charset="0"/>
              <a:buNone/>
              <a:defRPr sz="1300"/>
            </a:lvl1pPr>
          </a:lstStyle>
          <a:p>
            <a:pPr>
              <a:defRPr/>
            </a:pPr>
            <a:endParaRPr lang="en-US"/>
          </a:p>
        </p:txBody>
      </p:sp>
      <p:sp>
        <p:nvSpPr>
          <p:cNvPr id="21508" name="Rectangle 4"/>
          <p:cNvSpPr>
            <a:spLocks noGrp="1" noRot="1" noChangeAspect="1" noChangeArrowheads="1"/>
          </p:cNvSpPr>
          <p:nvPr>
            <p:ph type="sldImg" idx="2"/>
          </p:nvPr>
        </p:nvSpPr>
        <p:spPr bwMode="auto">
          <a:xfrm>
            <a:off x="1255713" y="719138"/>
            <a:ext cx="4802187" cy="3600450"/>
          </a:xfrm>
          <a:prstGeom prst="rect">
            <a:avLst/>
          </a:prstGeom>
          <a:noFill/>
          <a:ln w="9525">
            <a:noFill/>
            <a:miter lim="800000"/>
            <a:headEnd/>
            <a:tailEnd/>
          </a:ln>
        </p:spPr>
      </p:sp>
      <p:sp>
        <p:nvSpPr>
          <p:cNvPr id="6149" name="Rectangle 5"/>
          <p:cNvSpPr>
            <a:spLocks noGrp="1" noChangeArrowheads="1"/>
          </p:cNvSpPr>
          <p:nvPr>
            <p:ph type="body" sz="quarter" idx="3"/>
          </p:nvPr>
        </p:nvSpPr>
        <p:spPr bwMode="auto">
          <a:xfrm>
            <a:off x="730250" y="4559300"/>
            <a:ext cx="5853113" cy="4321175"/>
          </a:xfrm>
          <a:prstGeom prst="rect">
            <a:avLst/>
          </a:prstGeom>
          <a:noFill/>
          <a:ln>
            <a:noFill/>
          </a:ln>
        </p:spPr>
        <p:txBody>
          <a:bodyPr vert="horz" wrap="square" lIns="96661" tIns="48331" rIns="96661" bIns="48331"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118600"/>
            <a:ext cx="3168650" cy="481013"/>
          </a:xfrm>
          <a:prstGeom prst="rect">
            <a:avLst/>
          </a:prstGeom>
          <a:noFill/>
          <a:ln>
            <a:noFill/>
          </a:ln>
        </p:spPr>
        <p:txBody>
          <a:bodyPr vert="horz" wrap="square" lIns="96661" tIns="48331" rIns="96661" bIns="48331" numCol="1" anchor="b" anchorCtr="0" compatLnSpc="1">
            <a:prstTxWarp prst="textNoShape">
              <a:avLst/>
            </a:prstTxWarp>
          </a:bodyPr>
          <a:lstStyle>
            <a:lvl1pPr defTabSz="966788" eaLnBrk="1" hangingPunct="1">
              <a:buFont typeface="Arial" panose="020B0604020202020204" pitchFamily="34" charset="0"/>
              <a:buNone/>
              <a:defRPr sz="1300"/>
            </a:lvl1pPr>
          </a:lstStyle>
          <a:p>
            <a:pPr>
              <a:defRPr/>
            </a:pPr>
            <a:endParaRPr lang="en-US"/>
          </a:p>
        </p:txBody>
      </p:sp>
      <p:sp>
        <p:nvSpPr>
          <p:cNvPr id="6151" name="Rectangle 7"/>
          <p:cNvSpPr>
            <a:spLocks noGrp="1" noChangeArrowheads="1"/>
          </p:cNvSpPr>
          <p:nvPr>
            <p:ph type="sldNum" sz="quarter" idx="5"/>
          </p:nvPr>
        </p:nvSpPr>
        <p:spPr bwMode="auto">
          <a:xfrm>
            <a:off x="4143375" y="9118600"/>
            <a:ext cx="3170238" cy="481013"/>
          </a:xfrm>
          <a:prstGeom prst="rect">
            <a:avLst/>
          </a:prstGeom>
          <a:noFill/>
          <a:ln>
            <a:noFill/>
          </a:ln>
        </p:spPr>
        <p:txBody>
          <a:bodyPr vert="horz" wrap="square" lIns="96661" tIns="48331" rIns="96661" bIns="48331" numCol="1" anchor="b" anchorCtr="0" compatLnSpc="1">
            <a:prstTxWarp prst="textNoShape">
              <a:avLst/>
            </a:prstTxWarp>
          </a:bodyPr>
          <a:lstStyle>
            <a:lvl1pPr algn="r" defTabSz="966788" eaLnBrk="1" hangingPunct="1">
              <a:buFont typeface="Arial" charset="0"/>
              <a:buNone/>
              <a:defRPr sz="1300"/>
            </a:lvl1pPr>
          </a:lstStyle>
          <a:p>
            <a:pPr>
              <a:defRPr/>
            </a:pPr>
            <a:fld id="{FEA573A0-8081-4044-B6A2-D67CAB00FEC1}" type="slidenum">
              <a:rPr lang="en-US" altLang="en-US"/>
              <a:pPr>
                <a:defRPr/>
              </a:pPr>
              <a:t>‹#›</a:t>
            </a:fld>
            <a:endParaRPr lang="en-US" altLang="en-US"/>
          </a:p>
        </p:txBody>
      </p:sp>
    </p:spTree>
    <p:extLst>
      <p:ext uri="{BB962C8B-B14F-4D97-AF65-F5344CB8AC3E}">
        <p14:creationId xmlns:p14="http://schemas.microsoft.com/office/powerpoint/2010/main" xmlns="" val="26495877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a:solidFill>
              <a:srgbClr val="000000"/>
            </a:solidFill>
          </a:ln>
        </p:spPr>
      </p:sp>
      <p:sp>
        <p:nvSpPr>
          <p:cNvPr id="22531" name="Notes Placeholder 2"/>
          <p:cNvSpPr>
            <a:spLocks noGrp="1"/>
          </p:cNvSpPr>
          <p:nvPr>
            <p:ph type="body" idx="1"/>
          </p:nvPr>
        </p:nvSpPr>
        <p:spPr>
          <a:noFill/>
        </p:spPr>
        <p:txBody>
          <a:bodyPr anchor="t"/>
          <a:lstStyle/>
          <a:p>
            <a:pPr eaLnBrk="1" hangingPunct="1">
              <a:spcBef>
                <a:spcPct val="0"/>
              </a:spcBef>
            </a:pPr>
            <a:endParaRPr lang="en-US" altLang="en-US"/>
          </a:p>
        </p:txBody>
      </p:sp>
      <p:sp>
        <p:nvSpPr>
          <p:cNvPr id="22532" name="Slide Number Placeholder 3"/>
          <p:cNvSpPr>
            <a:spLocks noGrp="1"/>
          </p:cNvSpPr>
          <p:nvPr>
            <p:ph type="sldNum" sz="quarter" idx="5"/>
          </p:nvPr>
        </p:nvSpPr>
        <p:spPr>
          <a:noFill/>
          <a:ln>
            <a:miter lim="800000"/>
            <a:headEnd/>
            <a:tailEnd/>
          </a:ln>
        </p:spPr>
        <p:txBody>
          <a:bodyPr/>
          <a:lstStyle/>
          <a:p>
            <a:pPr>
              <a:buFontTx/>
              <a:buNone/>
            </a:pPr>
            <a:fld id="{0B9644BC-37B4-44F4-9C75-D6796B01F8E2}" type="slidenum">
              <a:rPr lang="en-US" altLang="en-US" smtClean="0">
                <a:latin typeface="Calibri" pitchFamily="34" charset="0"/>
                <a:cs typeface="Arial" charset="0"/>
              </a:rPr>
              <a:pPr>
                <a:buFontTx/>
                <a:buNone/>
              </a:pPr>
              <a:t>1</a:t>
            </a:fld>
            <a:endParaRPr lang="en-US" altLang="en-US">
              <a:latin typeface="Calibri" pitchFamily="34" charset="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FEA573A0-8081-4044-B6A2-D67CAB00FEC1}" type="slidenum">
              <a:rPr lang="en-US" altLang="en-US" smtClean="0"/>
              <a:pPr>
                <a:defRPr/>
              </a:pPr>
              <a:t>3</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FEA573A0-8081-4044-B6A2-D67CAB00FEC1}" type="slidenum">
              <a:rPr lang="en-US" altLang="en-US" smtClean="0"/>
              <a:pPr>
                <a:defRPr/>
              </a:pPr>
              <a:t>5</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FEA573A0-8081-4044-B6A2-D67CAB00FEC1}" type="slidenum">
              <a:rPr lang="en-US" altLang="en-US" smtClean="0"/>
              <a:pPr>
                <a:defRPr/>
              </a:pPr>
              <a:t>8</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10"/>
          <p:cNvSpPr>
            <a:spLocks noGrp="1" noChangeArrowheads="1"/>
          </p:cNvSpPr>
          <p:nvPr>
            <p:ph type="dt" sz="half" idx="10"/>
          </p:nvPr>
        </p:nvSpPr>
        <p:spPr>
          <a:xfrm>
            <a:off x="0" y="6400800"/>
            <a:ext cx="1905000" cy="457200"/>
          </a:xfrm>
        </p:spPr>
        <p:txBody>
          <a:bodyPr/>
          <a:lstStyle>
            <a:lvl1pPr>
              <a:defRPr/>
            </a:lvl1pPr>
          </a:lstStyle>
          <a:p>
            <a:pPr>
              <a:defRPr/>
            </a:pPr>
            <a:fld id="{B19F7135-D08F-41A2-8B05-A4CEEB38D978}" type="datetime1">
              <a:rPr lang="en-US"/>
              <a:pPr>
                <a:defRPr/>
              </a:pPr>
              <a:t>5/20/2021</a:t>
            </a:fld>
            <a:endParaRPr lang="en-US"/>
          </a:p>
        </p:txBody>
      </p:sp>
      <p:sp>
        <p:nvSpPr>
          <p:cNvPr id="5" name="Rectangle 11"/>
          <p:cNvSpPr>
            <a:spLocks noGrp="1" noChangeArrowheads="1"/>
          </p:cNvSpPr>
          <p:nvPr>
            <p:ph type="ftr" sz="quarter" idx="11"/>
          </p:nvPr>
        </p:nvSpPr>
        <p:spPr>
          <a:xfrm>
            <a:off x="3048000" y="5835650"/>
            <a:ext cx="2895600" cy="457200"/>
          </a:xfrm>
        </p:spPr>
        <p:txBody>
          <a:bodyPr/>
          <a:lstStyle>
            <a:lvl1pPr>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pPr>
              <a:defRPr/>
            </a:pPr>
            <a:fld id="{7B8C1474-E15A-4CFC-922E-AEF239A6D309}"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0"/>
          <p:cNvSpPr>
            <a:spLocks noGrp="1" noChangeArrowheads="1"/>
          </p:cNvSpPr>
          <p:nvPr>
            <p:ph type="dt" sz="half" idx="10"/>
          </p:nvPr>
        </p:nvSpPr>
        <p:spPr>
          <a:ln/>
        </p:spPr>
        <p:txBody>
          <a:bodyPr/>
          <a:lstStyle>
            <a:lvl1pPr>
              <a:defRPr/>
            </a:lvl1pPr>
          </a:lstStyle>
          <a:p>
            <a:pPr>
              <a:defRPr/>
            </a:pPr>
            <a:fld id="{10DE78CE-294D-418D-84E2-10F59A93DCCF}" type="datetime1">
              <a:rPr lang="en-US"/>
              <a:pPr>
                <a:defRPr/>
              </a:pPr>
              <a:t>5/20/2021</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a:p>
        </p:txBody>
      </p:sp>
      <p:sp>
        <p:nvSpPr>
          <p:cNvPr id="6" name="Rectangle 12"/>
          <p:cNvSpPr>
            <a:spLocks noGrp="1" noChangeArrowheads="1"/>
          </p:cNvSpPr>
          <p:nvPr>
            <p:ph type="sldNum" sz="quarter" idx="12"/>
          </p:nvPr>
        </p:nvSpPr>
        <p:spPr>
          <a:ln/>
        </p:spPr>
        <p:txBody>
          <a:bodyPr/>
          <a:lstStyle>
            <a:lvl1pPr>
              <a:defRPr/>
            </a:lvl1pPr>
          </a:lstStyle>
          <a:p>
            <a:pPr>
              <a:defRPr/>
            </a:pPr>
            <a:fld id="{0F7BAC54-5407-4EDA-BDEC-4C689AAF9BB5}"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0"/>
          <p:cNvSpPr>
            <a:spLocks noGrp="1" noChangeArrowheads="1"/>
          </p:cNvSpPr>
          <p:nvPr>
            <p:ph type="dt" sz="half" idx="10"/>
          </p:nvPr>
        </p:nvSpPr>
        <p:spPr>
          <a:ln/>
        </p:spPr>
        <p:txBody>
          <a:bodyPr/>
          <a:lstStyle>
            <a:lvl1pPr>
              <a:defRPr/>
            </a:lvl1pPr>
          </a:lstStyle>
          <a:p>
            <a:pPr>
              <a:defRPr/>
            </a:pPr>
            <a:fld id="{05693EE2-79BD-41BA-96B1-B8D29E4DEFF4}" type="datetime1">
              <a:rPr lang="en-US"/>
              <a:pPr>
                <a:defRPr/>
              </a:pPr>
              <a:t>5/20/2021</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a:p>
        </p:txBody>
      </p:sp>
      <p:sp>
        <p:nvSpPr>
          <p:cNvPr id="6" name="Rectangle 12"/>
          <p:cNvSpPr>
            <a:spLocks noGrp="1" noChangeArrowheads="1"/>
          </p:cNvSpPr>
          <p:nvPr>
            <p:ph type="sldNum" sz="quarter" idx="12"/>
          </p:nvPr>
        </p:nvSpPr>
        <p:spPr>
          <a:ln/>
        </p:spPr>
        <p:txBody>
          <a:bodyPr/>
          <a:lstStyle>
            <a:lvl1pPr>
              <a:defRPr/>
            </a:lvl1pPr>
          </a:lstStyle>
          <a:p>
            <a:pPr>
              <a:defRPr/>
            </a:pPr>
            <a:fld id="{BAEB857B-96E5-44AB-8DF1-E1FF6E3924BB}" type="slidenum">
              <a:rPr lang="en-US" altLang="en-US"/>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10"/>
          <p:cNvSpPr>
            <a:spLocks noGrp="1" noChangeArrowheads="1"/>
          </p:cNvSpPr>
          <p:nvPr>
            <p:ph type="dt" sz="half" idx="10"/>
          </p:nvPr>
        </p:nvSpPr>
        <p:spPr>
          <a:ln/>
        </p:spPr>
        <p:txBody>
          <a:bodyPr/>
          <a:lstStyle>
            <a:lvl1pPr>
              <a:defRPr/>
            </a:lvl1pPr>
          </a:lstStyle>
          <a:p>
            <a:pPr>
              <a:defRPr/>
            </a:pPr>
            <a:fld id="{9FA9B71A-3303-4F4B-8125-D974C6909A4D}" type="datetime1">
              <a:rPr lang="en-US"/>
              <a:pPr>
                <a:defRPr/>
              </a:pPr>
              <a:t>5/20/2021</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a:p>
        </p:txBody>
      </p:sp>
      <p:sp>
        <p:nvSpPr>
          <p:cNvPr id="7" name="Rectangle 12"/>
          <p:cNvSpPr>
            <a:spLocks noGrp="1" noChangeArrowheads="1"/>
          </p:cNvSpPr>
          <p:nvPr>
            <p:ph type="sldNum" sz="quarter" idx="12"/>
          </p:nvPr>
        </p:nvSpPr>
        <p:spPr>
          <a:ln/>
        </p:spPr>
        <p:txBody>
          <a:bodyPr/>
          <a:lstStyle>
            <a:lvl1pPr>
              <a:defRPr/>
            </a:lvl1pPr>
          </a:lstStyle>
          <a:p>
            <a:pPr>
              <a:defRPr/>
            </a:pPr>
            <a:fld id="{8349FC16-193C-46B1-84EA-B7E42195D646}" type="slidenum">
              <a:rPr lang="en-US" altLang="en-US"/>
              <a:pPr>
                <a:defRPr/>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p:cNvSpPr>
            <a:spLocks noGrp="1"/>
          </p:cNvSpPr>
          <p:nvPr>
            <p:ph sz="quarter" idx="3"/>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Rectangle 10"/>
          <p:cNvSpPr>
            <a:spLocks noGrp="1" noChangeArrowheads="1"/>
          </p:cNvSpPr>
          <p:nvPr>
            <p:ph type="dt" sz="half" idx="10"/>
          </p:nvPr>
        </p:nvSpPr>
        <p:spPr>
          <a:ln/>
        </p:spPr>
        <p:txBody>
          <a:bodyPr/>
          <a:lstStyle>
            <a:lvl1pPr>
              <a:defRPr/>
            </a:lvl1pPr>
          </a:lstStyle>
          <a:p>
            <a:pPr>
              <a:defRPr/>
            </a:pPr>
            <a:fld id="{3A78E256-84C9-4425-A3BC-E13124805220}" type="datetime1">
              <a:rPr lang="en-US"/>
              <a:pPr>
                <a:defRPr/>
              </a:pPr>
              <a:t>5/20/2021</a:t>
            </a:fld>
            <a:endParaRPr lang="en-US"/>
          </a:p>
        </p:txBody>
      </p:sp>
      <p:sp>
        <p:nvSpPr>
          <p:cNvPr id="7" name="Rectangle 11"/>
          <p:cNvSpPr>
            <a:spLocks noGrp="1" noChangeArrowheads="1"/>
          </p:cNvSpPr>
          <p:nvPr>
            <p:ph type="ftr" sz="quarter" idx="11"/>
          </p:nvPr>
        </p:nvSpPr>
        <p:spPr>
          <a:ln/>
        </p:spPr>
        <p:txBody>
          <a:bodyPr/>
          <a:lstStyle>
            <a:lvl1pPr>
              <a:defRPr/>
            </a:lvl1pPr>
          </a:lstStyle>
          <a:p>
            <a:pPr>
              <a:defRPr/>
            </a:pPr>
            <a:endParaRPr lang="en-US"/>
          </a:p>
        </p:txBody>
      </p:sp>
      <p:sp>
        <p:nvSpPr>
          <p:cNvPr id="8" name="Rectangle 12"/>
          <p:cNvSpPr>
            <a:spLocks noGrp="1" noChangeArrowheads="1"/>
          </p:cNvSpPr>
          <p:nvPr>
            <p:ph type="sldNum" sz="quarter" idx="12"/>
          </p:nvPr>
        </p:nvSpPr>
        <p:spPr>
          <a:ln/>
        </p:spPr>
        <p:txBody>
          <a:bodyPr/>
          <a:lstStyle>
            <a:lvl1pPr>
              <a:defRPr/>
            </a:lvl1pPr>
          </a:lstStyle>
          <a:p>
            <a:pPr>
              <a:defRPr/>
            </a:pPr>
            <a:fld id="{CE5D10B5-0D23-4C94-8526-D79ADB3E2A01}"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0"/>
          <p:cNvSpPr>
            <a:spLocks noGrp="1" noChangeArrowheads="1"/>
          </p:cNvSpPr>
          <p:nvPr>
            <p:ph type="dt" sz="half" idx="10"/>
          </p:nvPr>
        </p:nvSpPr>
        <p:spPr>
          <a:ln/>
        </p:spPr>
        <p:txBody>
          <a:bodyPr/>
          <a:lstStyle>
            <a:lvl1pPr>
              <a:defRPr/>
            </a:lvl1pPr>
          </a:lstStyle>
          <a:p>
            <a:pPr>
              <a:defRPr/>
            </a:pPr>
            <a:fld id="{6408154A-4AAD-4B02-8DAF-157BA046479E}" type="datetime1">
              <a:rPr lang="en-US"/>
              <a:pPr>
                <a:defRPr/>
              </a:pPr>
              <a:t>5/20/2021</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a:p>
        </p:txBody>
      </p:sp>
      <p:sp>
        <p:nvSpPr>
          <p:cNvPr id="6" name="Rectangle 12"/>
          <p:cNvSpPr>
            <a:spLocks noGrp="1" noChangeArrowheads="1"/>
          </p:cNvSpPr>
          <p:nvPr>
            <p:ph type="sldNum" sz="quarter" idx="12"/>
          </p:nvPr>
        </p:nvSpPr>
        <p:spPr>
          <a:ln/>
        </p:spPr>
        <p:txBody>
          <a:bodyPr/>
          <a:lstStyle>
            <a:lvl1pPr>
              <a:defRPr/>
            </a:lvl1pPr>
          </a:lstStyle>
          <a:p>
            <a:pPr>
              <a:defRPr/>
            </a:pPr>
            <a:fld id="{DC7722C7-0AC6-4F43-AAC3-9C6177304445}"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0"/>
          <p:cNvSpPr>
            <a:spLocks noGrp="1" noChangeArrowheads="1"/>
          </p:cNvSpPr>
          <p:nvPr>
            <p:ph type="dt" sz="half" idx="10"/>
          </p:nvPr>
        </p:nvSpPr>
        <p:spPr>
          <a:ln/>
        </p:spPr>
        <p:txBody>
          <a:bodyPr/>
          <a:lstStyle>
            <a:lvl1pPr>
              <a:defRPr/>
            </a:lvl1pPr>
          </a:lstStyle>
          <a:p>
            <a:pPr>
              <a:defRPr/>
            </a:pPr>
            <a:fld id="{61A1BBB0-2F72-411E-8D06-3EB586C9B1CD}" type="datetime1">
              <a:rPr lang="en-US"/>
              <a:pPr>
                <a:defRPr/>
              </a:pPr>
              <a:t>5/20/2021</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a:p>
        </p:txBody>
      </p:sp>
      <p:sp>
        <p:nvSpPr>
          <p:cNvPr id="6" name="Rectangle 12"/>
          <p:cNvSpPr>
            <a:spLocks noGrp="1" noChangeArrowheads="1"/>
          </p:cNvSpPr>
          <p:nvPr>
            <p:ph type="sldNum" sz="quarter" idx="12"/>
          </p:nvPr>
        </p:nvSpPr>
        <p:spPr>
          <a:ln/>
        </p:spPr>
        <p:txBody>
          <a:bodyPr/>
          <a:lstStyle>
            <a:lvl1pPr>
              <a:defRPr/>
            </a:lvl1pPr>
          </a:lstStyle>
          <a:p>
            <a:pPr>
              <a:defRPr/>
            </a:pPr>
            <a:fld id="{AF2EB915-CE51-4B44-ADF8-D909C6B69956}"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10"/>
          <p:cNvSpPr>
            <a:spLocks noGrp="1" noChangeArrowheads="1"/>
          </p:cNvSpPr>
          <p:nvPr>
            <p:ph type="dt" sz="half" idx="10"/>
          </p:nvPr>
        </p:nvSpPr>
        <p:spPr>
          <a:ln/>
        </p:spPr>
        <p:txBody>
          <a:bodyPr/>
          <a:lstStyle>
            <a:lvl1pPr>
              <a:defRPr/>
            </a:lvl1pPr>
          </a:lstStyle>
          <a:p>
            <a:pPr>
              <a:defRPr/>
            </a:pPr>
            <a:fld id="{5AF0CC9A-C837-4F02-9963-378C3FC76F02}" type="datetime1">
              <a:rPr lang="en-US"/>
              <a:pPr>
                <a:defRPr/>
              </a:pPr>
              <a:t>5/20/2021</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a:p>
        </p:txBody>
      </p:sp>
      <p:sp>
        <p:nvSpPr>
          <p:cNvPr id="7" name="Rectangle 12"/>
          <p:cNvSpPr>
            <a:spLocks noGrp="1" noChangeArrowheads="1"/>
          </p:cNvSpPr>
          <p:nvPr>
            <p:ph type="sldNum" sz="quarter" idx="12"/>
          </p:nvPr>
        </p:nvSpPr>
        <p:spPr>
          <a:ln/>
        </p:spPr>
        <p:txBody>
          <a:bodyPr/>
          <a:lstStyle>
            <a:lvl1pPr>
              <a:defRPr/>
            </a:lvl1pPr>
          </a:lstStyle>
          <a:p>
            <a:pPr>
              <a:defRPr/>
            </a:pPr>
            <a:fld id="{6C3EC2CA-986F-402E-BDC4-C668193EAFBB}"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10"/>
          <p:cNvSpPr>
            <a:spLocks noGrp="1" noChangeArrowheads="1"/>
          </p:cNvSpPr>
          <p:nvPr>
            <p:ph type="dt" sz="half" idx="10"/>
          </p:nvPr>
        </p:nvSpPr>
        <p:spPr>
          <a:ln/>
        </p:spPr>
        <p:txBody>
          <a:bodyPr/>
          <a:lstStyle>
            <a:lvl1pPr>
              <a:defRPr/>
            </a:lvl1pPr>
          </a:lstStyle>
          <a:p>
            <a:pPr>
              <a:defRPr/>
            </a:pPr>
            <a:fld id="{43FB39FC-3C68-46A3-97D4-E3A2BEB9630C}" type="datetime1">
              <a:rPr lang="en-US"/>
              <a:pPr>
                <a:defRPr/>
              </a:pPr>
              <a:t>5/20/2021</a:t>
            </a:fld>
            <a:endParaRPr lang="en-US"/>
          </a:p>
        </p:txBody>
      </p:sp>
      <p:sp>
        <p:nvSpPr>
          <p:cNvPr id="8" name="Rectangle 11"/>
          <p:cNvSpPr>
            <a:spLocks noGrp="1" noChangeArrowheads="1"/>
          </p:cNvSpPr>
          <p:nvPr>
            <p:ph type="ftr" sz="quarter" idx="11"/>
          </p:nvPr>
        </p:nvSpPr>
        <p:spPr>
          <a:ln/>
        </p:spPr>
        <p:txBody>
          <a:bodyPr/>
          <a:lstStyle>
            <a:lvl1pPr>
              <a:defRPr/>
            </a:lvl1pPr>
          </a:lstStyle>
          <a:p>
            <a:pPr>
              <a:defRPr/>
            </a:pPr>
            <a:endParaRPr lang="en-US"/>
          </a:p>
        </p:txBody>
      </p:sp>
      <p:sp>
        <p:nvSpPr>
          <p:cNvPr id="9" name="Rectangle 12"/>
          <p:cNvSpPr>
            <a:spLocks noGrp="1" noChangeArrowheads="1"/>
          </p:cNvSpPr>
          <p:nvPr>
            <p:ph type="sldNum" sz="quarter" idx="12"/>
          </p:nvPr>
        </p:nvSpPr>
        <p:spPr>
          <a:ln/>
        </p:spPr>
        <p:txBody>
          <a:bodyPr/>
          <a:lstStyle>
            <a:lvl1pPr>
              <a:defRPr/>
            </a:lvl1pPr>
          </a:lstStyle>
          <a:p>
            <a:pPr>
              <a:defRPr/>
            </a:pPr>
            <a:fld id="{D8267229-C92D-4101-A5B9-33277C1AA485}"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10"/>
          <p:cNvSpPr>
            <a:spLocks noGrp="1" noChangeArrowheads="1"/>
          </p:cNvSpPr>
          <p:nvPr>
            <p:ph type="dt" sz="half" idx="10"/>
          </p:nvPr>
        </p:nvSpPr>
        <p:spPr>
          <a:ln/>
        </p:spPr>
        <p:txBody>
          <a:bodyPr/>
          <a:lstStyle>
            <a:lvl1pPr>
              <a:defRPr/>
            </a:lvl1pPr>
          </a:lstStyle>
          <a:p>
            <a:pPr>
              <a:defRPr/>
            </a:pPr>
            <a:fld id="{8C5C10FF-F7B4-4A71-8095-18E1ECE45713}" type="datetime1">
              <a:rPr lang="en-US"/>
              <a:pPr>
                <a:defRPr/>
              </a:pPr>
              <a:t>5/20/2021</a:t>
            </a:fld>
            <a:endParaRPr lang="en-US"/>
          </a:p>
        </p:txBody>
      </p:sp>
      <p:sp>
        <p:nvSpPr>
          <p:cNvPr id="4" name="Rectangle 11"/>
          <p:cNvSpPr>
            <a:spLocks noGrp="1" noChangeArrowheads="1"/>
          </p:cNvSpPr>
          <p:nvPr>
            <p:ph type="ftr" sz="quarter" idx="11"/>
          </p:nvPr>
        </p:nvSpPr>
        <p:spPr>
          <a:ln/>
        </p:spPr>
        <p:txBody>
          <a:bodyPr/>
          <a:lstStyle>
            <a:lvl1pPr>
              <a:defRPr/>
            </a:lvl1pPr>
          </a:lstStyle>
          <a:p>
            <a:pPr>
              <a:defRPr/>
            </a:pPr>
            <a:endParaRPr lang="en-US"/>
          </a:p>
        </p:txBody>
      </p:sp>
      <p:sp>
        <p:nvSpPr>
          <p:cNvPr id="5" name="Rectangle 12"/>
          <p:cNvSpPr>
            <a:spLocks noGrp="1" noChangeArrowheads="1"/>
          </p:cNvSpPr>
          <p:nvPr>
            <p:ph type="sldNum" sz="quarter" idx="12"/>
          </p:nvPr>
        </p:nvSpPr>
        <p:spPr>
          <a:ln/>
        </p:spPr>
        <p:txBody>
          <a:bodyPr/>
          <a:lstStyle>
            <a:lvl1pPr>
              <a:defRPr/>
            </a:lvl1pPr>
          </a:lstStyle>
          <a:p>
            <a:pPr>
              <a:defRPr/>
            </a:pPr>
            <a:fld id="{1626B8BF-4C87-4A34-B857-DBEFE4B9C63E}"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fld id="{86E26476-2ECB-4493-B989-EB59BCB8B50D}" type="datetime1">
              <a:rPr lang="en-US"/>
              <a:pPr>
                <a:defRPr/>
              </a:pPr>
              <a:t>5/20/2021</a:t>
            </a:fld>
            <a:endParaRPr lang="en-US"/>
          </a:p>
        </p:txBody>
      </p:sp>
      <p:sp>
        <p:nvSpPr>
          <p:cNvPr id="3" name="Rectangle 11"/>
          <p:cNvSpPr>
            <a:spLocks noGrp="1" noChangeArrowheads="1"/>
          </p:cNvSpPr>
          <p:nvPr>
            <p:ph type="ftr" sz="quarter" idx="11"/>
          </p:nvPr>
        </p:nvSpPr>
        <p:spPr>
          <a:ln/>
        </p:spPr>
        <p:txBody>
          <a:bodyPr/>
          <a:lstStyle>
            <a:lvl1pPr>
              <a:defRPr/>
            </a:lvl1pPr>
          </a:lstStyle>
          <a:p>
            <a:pPr>
              <a:defRPr/>
            </a:pPr>
            <a:endParaRPr lang="en-US"/>
          </a:p>
        </p:txBody>
      </p:sp>
      <p:sp>
        <p:nvSpPr>
          <p:cNvPr id="4" name="Rectangle 12"/>
          <p:cNvSpPr>
            <a:spLocks noGrp="1" noChangeArrowheads="1"/>
          </p:cNvSpPr>
          <p:nvPr>
            <p:ph type="sldNum" sz="quarter" idx="12"/>
          </p:nvPr>
        </p:nvSpPr>
        <p:spPr>
          <a:ln/>
        </p:spPr>
        <p:txBody>
          <a:bodyPr/>
          <a:lstStyle>
            <a:lvl1pPr>
              <a:defRPr/>
            </a:lvl1pPr>
          </a:lstStyle>
          <a:p>
            <a:pPr>
              <a:defRPr/>
            </a:pPr>
            <a:fld id="{4BCD9A17-9AA0-44B3-9D97-867AF70E2D53}"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0"/>
          <p:cNvSpPr>
            <a:spLocks noGrp="1" noChangeArrowheads="1"/>
          </p:cNvSpPr>
          <p:nvPr>
            <p:ph type="dt" sz="half" idx="10"/>
          </p:nvPr>
        </p:nvSpPr>
        <p:spPr>
          <a:ln/>
        </p:spPr>
        <p:txBody>
          <a:bodyPr/>
          <a:lstStyle>
            <a:lvl1pPr>
              <a:defRPr/>
            </a:lvl1pPr>
          </a:lstStyle>
          <a:p>
            <a:pPr>
              <a:defRPr/>
            </a:pPr>
            <a:fld id="{60920981-7253-4B99-9D4D-FE73BB86A47F}" type="datetime1">
              <a:rPr lang="en-US"/>
              <a:pPr>
                <a:defRPr/>
              </a:pPr>
              <a:t>5/20/2021</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a:p>
        </p:txBody>
      </p:sp>
      <p:sp>
        <p:nvSpPr>
          <p:cNvPr id="7" name="Rectangle 12"/>
          <p:cNvSpPr>
            <a:spLocks noGrp="1" noChangeArrowheads="1"/>
          </p:cNvSpPr>
          <p:nvPr>
            <p:ph type="sldNum" sz="quarter" idx="12"/>
          </p:nvPr>
        </p:nvSpPr>
        <p:spPr>
          <a:ln/>
        </p:spPr>
        <p:txBody>
          <a:bodyPr/>
          <a:lstStyle>
            <a:lvl1pPr>
              <a:defRPr/>
            </a:lvl1pPr>
          </a:lstStyle>
          <a:p>
            <a:pPr>
              <a:defRPr/>
            </a:pPr>
            <a:fld id="{1BF0F933-7E9F-4214-92E4-FC26C3FB42CB}"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0"/>
          <p:cNvSpPr>
            <a:spLocks noGrp="1" noChangeArrowheads="1"/>
          </p:cNvSpPr>
          <p:nvPr>
            <p:ph type="dt" sz="half" idx="10"/>
          </p:nvPr>
        </p:nvSpPr>
        <p:spPr>
          <a:ln/>
        </p:spPr>
        <p:txBody>
          <a:bodyPr/>
          <a:lstStyle>
            <a:lvl1pPr>
              <a:defRPr/>
            </a:lvl1pPr>
          </a:lstStyle>
          <a:p>
            <a:pPr>
              <a:defRPr/>
            </a:pPr>
            <a:fld id="{1DCDE1B4-1C72-4ADE-9FF8-78872D040474}" type="datetime1">
              <a:rPr lang="en-US"/>
              <a:pPr>
                <a:defRPr/>
              </a:pPr>
              <a:t>5/20/2021</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a:p>
        </p:txBody>
      </p:sp>
      <p:sp>
        <p:nvSpPr>
          <p:cNvPr id="7" name="Rectangle 12"/>
          <p:cNvSpPr>
            <a:spLocks noGrp="1" noChangeArrowheads="1"/>
          </p:cNvSpPr>
          <p:nvPr>
            <p:ph type="sldNum" sz="quarter" idx="12"/>
          </p:nvPr>
        </p:nvSpPr>
        <p:spPr>
          <a:ln/>
        </p:spPr>
        <p:txBody>
          <a:bodyPr/>
          <a:lstStyle>
            <a:lvl1pPr>
              <a:defRPr/>
            </a:lvl1pPr>
          </a:lstStyle>
          <a:p>
            <a:pPr>
              <a:defRPr/>
            </a:pPr>
            <a:fld id="{5CA592E2-DDDC-4C7A-A6D4-0DE1489ADAE7}"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7"/>
          <p:cNvSpPr>
            <a:spLocks noChangeArrowheads="1"/>
          </p:cNvSpPr>
          <p:nvPr userDrawn="1"/>
        </p:nvSpPr>
        <p:spPr bwMode="auto">
          <a:xfrm>
            <a:off x="0" y="0"/>
            <a:ext cx="9144000" cy="685800"/>
          </a:xfrm>
          <a:prstGeom prst="rect">
            <a:avLst/>
          </a:prstGeom>
          <a:gradFill rotWithShape="0">
            <a:gsLst>
              <a:gs pos="0">
                <a:srgbClr val="8488C4"/>
              </a:gs>
              <a:gs pos="53000">
                <a:srgbClr val="D4DEFF"/>
              </a:gs>
              <a:gs pos="83000">
                <a:srgbClr val="D4DEFF"/>
              </a:gs>
              <a:gs pos="100000">
                <a:srgbClr val="96AB94"/>
              </a:gs>
            </a:gsLst>
            <a:lin ang="5400000" scaled="1"/>
          </a:gradFill>
          <a:ln w="9525" cmpd="sng">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eaLnBrk="1" hangingPunct="1">
              <a:buFont typeface="Arial" panose="020B0604020202020204" pitchFamily="34" charset="0"/>
              <a:buNone/>
              <a:defRPr/>
            </a:pPr>
            <a:endParaRPr lang="en-US"/>
          </a:p>
        </p:txBody>
      </p:sp>
      <p:sp>
        <p:nvSpPr>
          <p:cNvPr id="1027" name="Line 13"/>
          <p:cNvSpPr>
            <a:spLocks noChangeShapeType="1"/>
          </p:cNvSpPr>
          <p:nvPr userDrawn="1"/>
        </p:nvSpPr>
        <p:spPr bwMode="auto">
          <a:xfrm>
            <a:off x="0" y="696913"/>
            <a:ext cx="9144000" cy="0"/>
          </a:xfrm>
          <a:prstGeom prst="line">
            <a:avLst/>
          </a:prstGeom>
          <a:noFill/>
          <a:ln w="28575">
            <a:solidFill>
              <a:srgbClr val="FF0000"/>
            </a:solidFill>
            <a:round/>
            <a:headEnd/>
            <a:tailEnd/>
          </a:ln>
        </p:spPr>
        <p:txBody>
          <a:bodyPr/>
          <a:lstStyle/>
          <a:p>
            <a:pPr>
              <a:defRPr/>
            </a:pPr>
            <a:endParaRPr lang="en-US"/>
          </a:p>
        </p:txBody>
      </p:sp>
      <p:sp>
        <p:nvSpPr>
          <p:cNvPr id="1028" name="Text Box 14"/>
          <p:cNvSpPr txBox="1">
            <a:spLocks noChangeArrowheads="1"/>
          </p:cNvSpPr>
          <p:nvPr userDrawn="1"/>
        </p:nvSpPr>
        <p:spPr bwMode="auto">
          <a:xfrm>
            <a:off x="1524000" y="6324600"/>
            <a:ext cx="6477000" cy="304800"/>
          </a:xfrm>
          <a:prstGeom prst="rect">
            <a:avLst/>
          </a:prstGeom>
          <a:noFill/>
          <a:ln>
            <a:noFill/>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eaLnBrk="1" hangingPunct="1">
              <a:spcBef>
                <a:spcPct val="50000"/>
              </a:spcBef>
              <a:buFont typeface="Arial" panose="020B0604020202020204" pitchFamily="34" charset="0"/>
              <a:buNone/>
              <a:defRPr/>
            </a:pPr>
            <a:r>
              <a:rPr lang="en-US" sz="1400" dirty="0">
                <a:solidFill>
                  <a:srgbClr val="0000FF"/>
                </a:solidFill>
              </a:rPr>
              <a:t>  Dept. of ECE, New Horizon College of Engineering, Bengaluru</a:t>
            </a:r>
          </a:p>
        </p:txBody>
      </p:sp>
      <p:sp>
        <p:nvSpPr>
          <p:cNvPr id="1029" name="Rectangle 15"/>
          <p:cNvSpPr>
            <a:spLocks noChangeArrowheads="1"/>
          </p:cNvSpPr>
          <p:nvPr userDrawn="1"/>
        </p:nvSpPr>
        <p:spPr bwMode="auto">
          <a:xfrm>
            <a:off x="4003675" y="3033713"/>
            <a:ext cx="127000" cy="457200"/>
          </a:xfrm>
          <a:prstGeom prst="rect">
            <a:avLst/>
          </a:prstGeom>
          <a:noFill/>
          <a:ln>
            <a:noFill/>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eaLnBrk="1" hangingPunct="1">
              <a:buFont typeface="Arial" panose="020B0604020202020204" pitchFamily="34" charset="0"/>
              <a:buNone/>
              <a:defRPr/>
            </a:pPr>
            <a:endParaRPr lang="en-US"/>
          </a:p>
        </p:txBody>
      </p:sp>
      <p:sp>
        <p:nvSpPr>
          <p:cNvPr id="1030" name="Rectangle 17"/>
          <p:cNvSpPr>
            <a:spLocks noChangeArrowheads="1"/>
          </p:cNvSpPr>
          <p:nvPr userDrawn="1"/>
        </p:nvSpPr>
        <p:spPr bwMode="auto">
          <a:xfrm>
            <a:off x="4279900" y="3024188"/>
            <a:ext cx="127000" cy="457200"/>
          </a:xfrm>
          <a:prstGeom prst="rect">
            <a:avLst/>
          </a:prstGeom>
          <a:noFill/>
          <a:ln>
            <a:noFill/>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eaLnBrk="1" hangingPunct="1">
              <a:buFont typeface="Arial" panose="020B0604020202020204" pitchFamily="34" charset="0"/>
              <a:buNone/>
              <a:defRPr/>
            </a:pPr>
            <a:endParaRPr lang="en-US"/>
          </a:p>
        </p:txBody>
      </p:sp>
      <p:sp>
        <p:nvSpPr>
          <p:cNvPr id="1031" name="Line 18"/>
          <p:cNvSpPr>
            <a:spLocks noChangeShapeType="1"/>
          </p:cNvSpPr>
          <p:nvPr userDrawn="1"/>
        </p:nvSpPr>
        <p:spPr bwMode="auto">
          <a:xfrm>
            <a:off x="0" y="6389688"/>
            <a:ext cx="9144000" cy="0"/>
          </a:xfrm>
          <a:prstGeom prst="line">
            <a:avLst/>
          </a:prstGeom>
          <a:noFill/>
          <a:ln w="19050">
            <a:solidFill>
              <a:srgbClr val="FF0000"/>
            </a:solidFill>
            <a:round/>
            <a:headEnd/>
            <a:tailEnd/>
          </a:ln>
        </p:spPr>
        <p:txBody>
          <a:bodyPr/>
          <a:lstStyle/>
          <a:p>
            <a:pPr>
              <a:defRPr/>
            </a:pPr>
            <a:endParaRPr lang="en-US"/>
          </a:p>
        </p:txBody>
      </p:sp>
      <p:sp>
        <p:nvSpPr>
          <p:cNvPr id="1032" name="Rectangle 8"/>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3" name="Rectangle 9"/>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4" name="Rectangle 10"/>
          <p:cNvSpPr>
            <a:spLocks noGrp="1" noChangeArrowheads="1"/>
          </p:cNvSpPr>
          <p:nvPr>
            <p:ph type="dt" sz="half" idx="2"/>
          </p:nvPr>
        </p:nvSpPr>
        <p:spPr bwMode="auto">
          <a:xfrm>
            <a:off x="0" y="6315075"/>
            <a:ext cx="19050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400"/>
            </a:lvl1pPr>
          </a:lstStyle>
          <a:p>
            <a:pPr>
              <a:defRPr/>
            </a:pPr>
            <a:fld id="{0F477F58-DB12-4CC5-9AA9-4E2BA2FD07D7}" type="datetime1">
              <a:rPr lang="en-US"/>
              <a:pPr>
                <a:defRPr/>
              </a:pPr>
              <a:t>5/20/2021</a:t>
            </a:fld>
            <a:endParaRPr lang="en-US"/>
          </a:p>
        </p:txBody>
      </p:sp>
      <p:sp>
        <p:nvSpPr>
          <p:cNvPr id="1035" name="Rectangle 11"/>
          <p:cNvSpPr>
            <a:spLocks noGrp="1" noChangeArrowheads="1"/>
          </p:cNvSpPr>
          <p:nvPr>
            <p:ph type="ftr" sz="quarter" idx="3"/>
          </p:nvPr>
        </p:nvSpPr>
        <p:spPr bwMode="auto">
          <a:xfrm>
            <a:off x="2959100" y="5437188"/>
            <a:ext cx="28956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endParaRPr lang="en-US"/>
          </a:p>
        </p:txBody>
      </p:sp>
      <p:sp>
        <p:nvSpPr>
          <p:cNvPr id="1036" name="Rectangle 12"/>
          <p:cNvSpPr>
            <a:spLocks noGrp="1" noChangeArrowheads="1"/>
          </p:cNvSpPr>
          <p:nvPr>
            <p:ph type="sldNum" sz="quarter" idx="4"/>
          </p:nvPr>
        </p:nvSpPr>
        <p:spPr bwMode="auto">
          <a:xfrm>
            <a:off x="7204075" y="6362700"/>
            <a:ext cx="19050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buFont typeface="Arial" charset="0"/>
              <a:buNone/>
              <a:defRPr sz="1400"/>
            </a:lvl1pPr>
          </a:lstStyle>
          <a:p>
            <a:pPr>
              <a:defRPr/>
            </a:pPr>
            <a:fld id="{FFD6B2CF-1C6F-47D2-84B2-B8ADF28D8BC6}" type="slidenum">
              <a:rPr lang="en-US" altLang="en-US"/>
              <a:pPr>
                <a:defRPr/>
              </a:pPr>
              <a:t>‹#›</a:t>
            </a:fld>
            <a:endParaRPr lang="en-US" altLang="en-US"/>
          </a:p>
        </p:txBody>
      </p:sp>
      <p:pic>
        <p:nvPicPr>
          <p:cNvPr id="1037" name="Picture 12" descr="new horizon college of engineering logo க்கான பட முடிவு"/>
          <p:cNvPicPr>
            <a:picLocks noChangeAspect="1" noChangeArrowheads="1"/>
          </p:cNvPicPr>
          <p:nvPr userDrawn="1"/>
        </p:nvPicPr>
        <p:blipFill>
          <a:blip r:embed="rId15"/>
          <a:srcRect/>
          <a:stretch>
            <a:fillRect/>
          </a:stretch>
        </p:blipFill>
        <p:spPr bwMode="auto">
          <a:xfrm>
            <a:off x="0" y="0"/>
            <a:ext cx="1905000" cy="6858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270" r:id="rId1"/>
    <p:sldLayoutId id="2147484258" r:id="rId2"/>
    <p:sldLayoutId id="2147484259" r:id="rId3"/>
    <p:sldLayoutId id="2147484260" r:id="rId4"/>
    <p:sldLayoutId id="2147484261" r:id="rId5"/>
    <p:sldLayoutId id="2147484262" r:id="rId6"/>
    <p:sldLayoutId id="2147484263" r:id="rId7"/>
    <p:sldLayoutId id="2147484264" r:id="rId8"/>
    <p:sldLayoutId id="2147484265" r:id="rId9"/>
    <p:sldLayoutId id="2147484266" r:id="rId10"/>
    <p:sldLayoutId id="2147484267" r:id="rId11"/>
    <p:sldLayoutId id="2147484268" r:id="rId12"/>
    <p:sldLayoutId id="2147484269" r:id="rId13"/>
  </p:sldLayoutIdLst>
  <p:hf hdr="0" ftr="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228600" y="971550"/>
            <a:ext cx="8686800" cy="781050"/>
          </a:xfrm>
        </p:spPr>
        <p:txBody>
          <a:bodyPr/>
          <a:lstStyle/>
          <a:p>
            <a:r>
              <a:rPr lang="en-US" altLang="en-US" sz="2800" b="1" dirty="0">
                <a:cs typeface="Times New Roman" pitchFamily="18" charset="0"/>
              </a:rPr>
              <a:t>“</a:t>
            </a:r>
            <a:r>
              <a:rPr lang="en-IN" altLang="en-US" sz="2800" b="1" dirty="0">
                <a:solidFill>
                  <a:schemeClr val="accent2"/>
                </a:solidFill>
                <a:cs typeface="Times New Roman" pitchFamily="18" charset="0"/>
              </a:rPr>
              <a:t>CAR  NUMBER  PLATE DETECTION USING MATLAB</a:t>
            </a:r>
            <a:r>
              <a:rPr lang="en-US" altLang="en-US" sz="2800" b="1" dirty="0">
                <a:cs typeface="Times New Roman" pitchFamily="18" charset="0"/>
              </a:rPr>
              <a:t>”</a:t>
            </a:r>
            <a:endParaRPr lang="en-US" altLang="en-US" sz="2800" dirty="0">
              <a:cs typeface="Times New Roman" pitchFamily="18" charset="0"/>
            </a:endParaRPr>
          </a:p>
        </p:txBody>
      </p:sp>
      <p:sp>
        <p:nvSpPr>
          <p:cNvPr id="3075" name="Date Placeholder 3"/>
          <p:cNvSpPr>
            <a:spLocks noGrp="1"/>
          </p:cNvSpPr>
          <p:nvPr>
            <p:ph type="dt" sz="quarter" idx="10"/>
          </p:nvPr>
        </p:nvSpPr>
        <p:spPr>
          <a:noFill/>
          <a:ln>
            <a:miter lim="800000"/>
            <a:headEnd/>
            <a:tailEnd/>
          </a:ln>
        </p:spPr>
        <p:txBody>
          <a:bodyPr/>
          <a:lstStyle/>
          <a:p>
            <a:pPr>
              <a:buFontTx/>
              <a:buNone/>
            </a:pPr>
            <a:r>
              <a:rPr lang="en-US" altLang="en-US" dirty="0"/>
              <a:t>14-Mar-2020</a:t>
            </a:r>
          </a:p>
        </p:txBody>
      </p:sp>
      <p:sp>
        <p:nvSpPr>
          <p:cNvPr id="3076" name="Slide Number Placeholder 4"/>
          <p:cNvSpPr>
            <a:spLocks noGrp="1"/>
          </p:cNvSpPr>
          <p:nvPr>
            <p:ph type="sldNum" sz="quarter" idx="12"/>
          </p:nvPr>
        </p:nvSpPr>
        <p:spPr>
          <a:noFill/>
          <a:ln>
            <a:miter lim="800000"/>
            <a:headEnd/>
            <a:tailEnd/>
          </a:ln>
        </p:spPr>
        <p:txBody>
          <a:bodyPr/>
          <a:lstStyle/>
          <a:p>
            <a:pPr>
              <a:buFontTx/>
              <a:buNone/>
            </a:pPr>
            <a:fld id="{E80BDA7A-9ABE-4E40-95E8-6347FAF25663}" type="slidenum">
              <a:rPr lang="en-US" altLang="en-US" smtClean="0"/>
              <a:pPr>
                <a:buFontTx/>
                <a:buNone/>
              </a:pPr>
              <a:t>1</a:t>
            </a:fld>
            <a:endParaRPr lang="en-US" altLang="en-US" dirty="0"/>
          </a:p>
        </p:txBody>
      </p:sp>
      <p:sp>
        <p:nvSpPr>
          <p:cNvPr id="3077" name="Rectangle 4"/>
          <p:cNvSpPr>
            <a:spLocks noChangeArrowheads="1"/>
          </p:cNvSpPr>
          <p:nvPr/>
        </p:nvSpPr>
        <p:spPr bwMode="auto">
          <a:xfrm>
            <a:off x="1295400" y="4343400"/>
            <a:ext cx="7381875" cy="1569660"/>
          </a:xfrm>
          <a:prstGeom prst="rect">
            <a:avLst/>
          </a:prstGeom>
          <a:noFill/>
          <a:ln w="9525">
            <a:noFill/>
            <a:miter lim="800000"/>
            <a:headEnd/>
            <a:tailEnd/>
          </a:ln>
        </p:spPr>
        <p:txBody>
          <a:bodyPr>
            <a:spAutoFit/>
          </a:bodyPr>
          <a:lstStyle/>
          <a:p>
            <a:pPr algn="r"/>
            <a:r>
              <a:rPr lang="en-US" altLang="en-US" dirty="0"/>
              <a:t>Mr. Aravinda K.   </a:t>
            </a:r>
          </a:p>
          <a:p>
            <a:pPr algn="r"/>
            <a:r>
              <a:rPr lang="en-US" altLang="en-US" dirty="0"/>
              <a:t>Senior Assistant Professor </a:t>
            </a:r>
          </a:p>
          <a:p>
            <a:pPr algn="r"/>
            <a:r>
              <a:rPr lang="en-US" altLang="en-US" dirty="0"/>
              <a:t>Dept. of ECE</a:t>
            </a:r>
          </a:p>
          <a:p>
            <a:pPr algn="r"/>
            <a:r>
              <a:rPr lang="en-US" altLang="en-US" dirty="0"/>
              <a:t>New Horizon College of Engineering, Bengaluru</a:t>
            </a:r>
            <a:endParaRPr lang="en-IN" altLang="en-US" dirty="0"/>
          </a:p>
        </p:txBody>
      </p:sp>
      <p:sp>
        <p:nvSpPr>
          <p:cNvPr id="3078" name="Rectangle 5"/>
          <p:cNvSpPr>
            <a:spLocks noChangeArrowheads="1"/>
          </p:cNvSpPr>
          <p:nvPr/>
        </p:nvSpPr>
        <p:spPr bwMode="auto">
          <a:xfrm>
            <a:off x="7150100" y="4017963"/>
            <a:ext cx="1527175" cy="461962"/>
          </a:xfrm>
          <a:prstGeom prst="rect">
            <a:avLst/>
          </a:prstGeom>
          <a:noFill/>
          <a:ln w="9525">
            <a:noFill/>
            <a:miter lim="800000"/>
            <a:headEnd/>
            <a:tailEnd/>
          </a:ln>
        </p:spPr>
        <p:txBody>
          <a:bodyPr wrap="none">
            <a:spAutoFit/>
          </a:bodyPr>
          <a:lstStyle/>
          <a:p>
            <a:pPr algn="r"/>
            <a:r>
              <a:rPr lang="en-US" altLang="en-US"/>
              <a:t>Guided By</a:t>
            </a:r>
            <a:endParaRPr lang="en-IN" altLang="en-US"/>
          </a:p>
        </p:txBody>
      </p:sp>
      <p:sp>
        <p:nvSpPr>
          <p:cNvPr id="3079" name="TextBox 1"/>
          <p:cNvSpPr txBox="1">
            <a:spLocks noChangeArrowheads="1"/>
          </p:cNvSpPr>
          <p:nvPr/>
        </p:nvSpPr>
        <p:spPr bwMode="auto">
          <a:xfrm>
            <a:off x="2786050" y="2000240"/>
            <a:ext cx="4824434" cy="2308324"/>
          </a:xfrm>
          <a:prstGeom prst="rect">
            <a:avLst/>
          </a:prstGeom>
          <a:noFill/>
          <a:ln w="9525">
            <a:noFill/>
            <a:miter lim="800000"/>
            <a:headEnd/>
            <a:tailEnd/>
          </a:ln>
        </p:spPr>
        <p:txBody>
          <a:bodyPr wrap="square">
            <a:spAutoFit/>
          </a:bodyPr>
          <a:lstStyle/>
          <a:p>
            <a:pPr>
              <a:buFont typeface="Arial" pitchFamily="34" charset="0"/>
              <a:buChar char="•"/>
            </a:pPr>
            <a:r>
              <a:rPr lang="en-US" altLang="en-US" dirty="0"/>
              <a:t> Sowmya.L             -   1NH18EC108</a:t>
            </a:r>
          </a:p>
          <a:p>
            <a:pPr>
              <a:buFont typeface="Arial" pitchFamily="34" charset="0"/>
              <a:buChar char="•"/>
            </a:pPr>
            <a:r>
              <a:rPr lang="en-US" altLang="en-US" dirty="0"/>
              <a:t> Nivedita Salimath  -  1NH18EC080</a:t>
            </a:r>
          </a:p>
          <a:p>
            <a:pPr>
              <a:buFont typeface="Arial" pitchFamily="34" charset="0"/>
              <a:buChar char="•"/>
            </a:pPr>
            <a:r>
              <a:rPr lang="en-US" altLang="en-US" dirty="0"/>
              <a:t> Navya.M.K            -  1NH18EC075</a:t>
            </a:r>
          </a:p>
          <a:p>
            <a:pPr>
              <a:buFont typeface="Arial" pitchFamily="34" charset="0"/>
              <a:buChar char="•"/>
            </a:pPr>
            <a:r>
              <a:rPr lang="en-US" altLang="en-US" dirty="0"/>
              <a:t> Meghanashree.C    - 1NH18EC128</a:t>
            </a:r>
          </a:p>
          <a:p>
            <a:endParaRPr lang="en-US" altLang="en-US" dirty="0"/>
          </a:p>
          <a:p>
            <a:endParaRPr lang="en-US" altLang="en-US" dirty="0"/>
          </a:p>
        </p:txBody>
      </p:sp>
      <p:sp>
        <p:nvSpPr>
          <p:cNvPr id="3080" name="TextBox 3"/>
          <p:cNvSpPr txBox="1">
            <a:spLocks noChangeArrowheads="1"/>
          </p:cNvSpPr>
          <p:nvPr/>
        </p:nvSpPr>
        <p:spPr bwMode="auto">
          <a:xfrm>
            <a:off x="466725" y="76200"/>
            <a:ext cx="8448675" cy="584200"/>
          </a:xfrm>
          <a:prstGeom prst="rect">
            <a:avLst/>
          </a:prstGeom>
          <a:noFill/>
          <a:ln w="9525">
            <a:noFill/>
            <a:miter lim="800000"/>
            <a:headEnd/>
            <a:tailEnd/>
          </a:ln>
        </p:spPr>
        <p:txBody>
          <a:bodyPr>
            <a:spAutoFit/>
          </a:bodyPr>
          <a:lstStyle/>
          <a:p>
            <a:pPr algn="ctr" eaLnBrk="1" hangingPunct="1"/>
            <a:r>
              <a:rPr lang="en-US" altLang="en-US" sz="3200" dirty="0">
                <a:cs typeface="Times New Roman" pitchFamily="18" charset="0"/>
              </a:rPr>
              <a:t>Mini Project - II</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a:t>      Circuit Diagram &amp; Working</a:t>
            </a:r>
          </a:p>
        </p:txBody>
      </p:sp>
      <p:sp>
        <p:nvSpPr>
          <p:cNvPr id="5" name="Title 4"/>
          <p:cNvSpPr>
            <a:spLocks noGrp="1"/>
          </p:cNvSpPr>
          <p:nvPr>
            <p:ph type="ctrTitle"/>
          </p:nvPr>
        </p:nvSpPr>
        <p:spPr>
          <a:xfrm>
            <a:off x="1214414" y="1000109"/>
            <a:ext cx="6858000" cy="857256"/>
          </a:xfrm>
        </p:spPr>
        <p:txBody>
          <a:bodyPr anchor="t"/>
          <a:lstStyle/>
          <a:p>
            <a:pPr algn="l">
              <a:buFont typeface="Arial" pitchFamily="34" charset="0"/>
              <a:buChar char="•"/>
            </a:pPr>
            <a:r>
              <a:rPr lang="en-IN" sz="2000" dirty="0"/>
              <a:t>As before mentioned we require 3 codes are template creation, letter detection , plate detection.</a:t>
            </a:r>
            <a:br>
              <a:rPr lang="en-IN" sz="2000" dirty="0"/>
            </a:br>
            <a:r>
              <a:rPr lang="en-IN" sz="2000" dirty="0"/>
              <a:t/>
            </a:r>
            <a:br>
              <a:rPr lang="en-IN" sz="2000" dirty="0"/>
            </a:br>
            <a:r>
              <a:rPr lang="en-IN" sz="2000" dirty="0"/>
              <a:t/>
            </a:r>
            <a:br>
              <a:rPr lang="en-IN" sz="2000" dirty="0"/>
            </a:br>
            <a:r>
              <a:rPr lang="en-IN" sz="2000" dirty="0"/>
              <a:t/>
            </a:r>
            <a:br>
              <a:rPr lang="en-IN" sz="2000" dirty="0"/>
            </a:br>
            <a:r>
              <a:rPr lang="en-IN" sz="2000" dirty="0"/>
              <a:t/>
            </a:r>
            <a:br>
              <a:rPr lang="en-IN" sz="2000" dirty="0"/>
            </a:br>
            <a:r>
              <a:rPr lang="en-IN" sz="2000" dirty="0"/>
              <a:t/>
            </a:r>
            <a:br>
              <a:rPr lang="en-IN" sz="2000" dirty="0"/>
            </a:br>
            <a:r>
              <a:rPr lang="en-IN" sz="2000" dirty="0"/>
              <a:t/>
            </a:r>
            <a:br>
              <a:rPr lang="en-IN" sz="2000" dirty="0"/>
            </a:br>
            <a:r>
              <a:rPr lang="en-IN" sz="2000" dirty="0"/>
              <a:t/>
            </a:r>
            <a:br>
              <a:rPr lang="en-IN" sz="2000" dirty="0"/>
            </a:br>
            <a:r>
              <a:rPr lang="en-IN" sz="2000" dirty="0"/>
              <a:t/>
            </a:r>
            <a:br>
              <a:rPr lang="en-IN" sz="2000" dirty="0"/>
            </a:br>
            <a:r>
              <a:rPr lang="en-IN" sz="2000" dirty="0"/>
              <a:t/>
            </a:r>
            <a:br>
              <a:rPr lang="en-IN" sz="2000" dirty="0"/>
            </a:br>
            <a:r>
              <a:rPr lang="en-IN" sz="2000" dirty="0"/>
              <a:t/>
            </a:r>
            <a:br>
              <a:rPr lang="en-IN" sz="2000" dirty="0"/>
            </a:br>
            <a:r>
              <a:rPr lang="en-IN" sz="2000" dirty="0"/>
              <a:t/>
            </a:r>
            <a:br>
              <a:rPr lang="en-IN" sz="2000" dirty="0"/>
            </a:br>
            <a:endParaRPr lang="en-IN" sz="2000" dirty="0"/>
          </a:p>
        </p:txBody>
      </p:sp>
      <p:sp>
        <p:nvSpPr>
          <p:cNvPr id="6" name="Subtitle 5"/>
          <p:cNvSpPr>
            <a:spLocks noGrp="1"/>
          </p:cNvSpPr>
          <p:nvPr>
            <p:ph type="subTitle" idx="1"/>
          </p:nvPr>
        </p:nvSpPr>
        <p:spPr>
          <a:xfrm>
            <a:off x="1143000" y="2143116"/>
            <a:ext cx="6858000" cy="2714644"/>
          </a:xfrm>
        </p:spPr>
        <p:txBody>
          <a:bodyPr/>
          <a:lstStyle/>
          <a:p>
            <a:pPr algn="l">
              <a:buFont typeface="Arial" pitchFamily="34" charset="0"/>
              <a:buChar char="•"/>
            </a:pPr>
            <a:r>
              <a:rPr lang="en-IN" sz="2000" dirty="0"/>
              <a:t>Firstly in template creation we have design the code to save all the binary images of alphanumeric into a directory or file named as ‘New templates ’. That directory is called in letter direction.</a:t>
            </a:r>
            <a:br>
              <a:rPr lang="en-IN" sz="2000" dirty="0"/>
            </a:br>
            <a:r>
              <a:rPr lang="en-IN" sz="2000" dirty="0"/>
              <a:t>Then in the plate detection code file the letter detection code file is called when we process the image. </a:t>
            </a:r>
          </a:p>
          <a:p>
            <a:pPr algn="l"/>
            <a:endParaRPr lang="en-IN" sz="2000" dirty="0"/>
          </a:p>
          <a:p>
            <a:pPr algn="l">
              <a:buFont typeface="Arial" pitchFamily="34" charset="0"/>
              <a:buChar char="•"/>
            </a:pPr>
            <a:r>
              <a:rPr lang="en-IN" sz="2000" dirty="0"/>
              <a:t>As the program start you will get the number plate image popup in figure window and the number in the command window.</a:t>
            </a:r>
          </a:p>
          <a:p>
            <a:endParaRPr lang="en-IN" dirty="0"/>
          </a:p>
          <a:p>
            <a:endParaRPr lang="en-IN" dirty="0"/>
          </a:p>
        </p:txBody>
      </p:sp>
      <p:sp>
        <p:nvSpPr>
          <p:cNvPr id="12291" name="Date Placeholder 1"/>
          <p:cNvSpPr>
            <a:spLocks noGrp="1"/>
          </p:cNvSpPr>
          <p:nvPr>
            <p:ph type="dt" sz="half" idx="10"/>
          </p:nvPr>
        </p:nvSpPr>
        <p:spPr>
          <a:noFill/>
          <a:ln>
            <a:miter lim="800000"/>
            <a:headEnd/>
            <a:tailEnd/>
          </a:ln>
        </p:spPr>
        <p:txBody>
          <a:bodyPr/>
          <a:lstStyle/>
          <a:p>
            <a:pPr>
              <a:buFont typeface="Arial" charset="0"/>
              <a:buNone/>
            </a:pPr>
            <a:r>
              <a:rPr lang="en-US" altLang="en-US"/>
              <a:t>14-Mar-2020</a:t>
            </a:r>
          </a:p>
          <a:p>
            <a:pPr>
              <a:buFontTx/>
              <a:buNone/>
            </a:pPr>
            <a:endParaRPr lang="en-US" altLang="en-US"/>
          </a:p>
        </p:txBody>
      </p:sp>
      <p:sp>
        <p:nvSpPr>
          <p:cNvPr id="12292" name="Slide Number Placeholder 4"/>
          <p:cNvSpPr>
            <a:spLocks noGrp="1"/>
          </p:cNvSpPr>
          <p:nvPr>
            <p:ph type="sldNum" sz="quarter" idx="12"/>
          </p:nvPr>
        </p:nvSpPr>
        <p:spPr>
          <a:noFill/>
          <a:ln>
            <a:miter lim="800000"/>
            <a:headEnd/>
            <a:tailEnd/>
          </a:ln>
        </p:spPr>
        <p:txBody>
          <a:bodyPr/>
          <a:lstStyle/>
          <a:p>
            <a:pPr>
              <a:buFontTx/>
              <a:buNone/>
            </a:pPr>
            <a:fld id="{EF0F2246-86E5-41AE-808D-EA0CBF7A57E7}" type="slidenum">
              <a:rPr lang="en-US" altLang="en-US" smtClean="0"/>
              <a:pPr>
                <a:buFontTx/>
                <a:buNone/>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25BB86D-F702-408C-B5C9-8A785124159D}"/>
              </a:ext>
            </a:extLst>
          </p:cNvPr>
          <p:cNvSpPr>
            <a:spLocks noGrp="1"/>
          </p:cNvSpPr>
          <p:nvPr>
            <p:ph type="dt" sz="half" idx="10"/>
          </p:nvPr>
        </p:nvSpPr>
        <p:spPr/>
        <p:txBody>
          <a:bodyPr/>
          <a:lstStyle/>
          <a:p>
            <a:pPr>
              <a:defRPr/>
            </a:pPr>
            <a:fld id="{86E26476-2ECB-4493-B989-EB59BCB8B50D}" type="datetime1">
              <a:rPr lang="en-US" smtClean="0"/>
              <a:pPr>
                <a:defRPr/>
              </a:pPr>
              <a:t>5/20/2021</a:t>
            </a:fld>
            <a:endParaRPr lang="en-US"/>
          </a:p>
        </p:txBody>
      </p:sp>
      <p:sp>
        <p:nvSpPr>
          <p:cNvPr id="3" name="Slide Number Placeholder 2">
            <a:extLst>
              <a:ext uri="{FF2B5EF4-FFF2-40B4-BE49-F238E27FC236}">
                <a16:creationId xmlns:a16="http://schemas.microsoft.com/office/drawing/2014/main" xmlns="" id="{D59DD3A5-68CB-422B-87F0-9668F9A00D07}"/>
              </a:ext>
            </a:extLst>
          </p:cNvPr>
          <p:cNvSpPr>
            <a:spLocks noGrp="1"/>
          </p:cNvSpPr>
          <p:nvPr>
            <p:ph type="sldNum" sz="quarter" idx="12"/>
          </p:nvPr>
        </p:nvSpPr>
        <p:spPr/>
        <p:txBody>
          <a:bodyPr/>
          <a:lstStyle/>
          <a:p>
            <a:pPr>
              <a:defRPr/>
            </a:pPr>
            <a:fld id="{4BCD9A17-9AA0-44B3-9D97-867AF70E2D53}" type="slidenum">
              <a:rPr lang="en-US" altLang="en-US" smtClean="0"/>
              <a:pPr>
                <a:defRPr/>
              </a:pPr>
              <a:t>11</a:t>
            </a:fld>
            <a:endParaRPr lang="en-US" altLang="en-US"/>
          </a:p>
        </p:txBody>
      </p:sp>
      <p:sp>
        <p:nvSpPr>
          <p:cNvPr id="5" name="TextBox 4">
            <a:extLst>
              <a:ext uri="{FF2B5EF4-FFF2-40B4-BE49-F238E27FC236}">
                <a16:creationId xmlns:a16="http://schemas.microsoft.com/office/drawing/2014/main" xmlns="" id="{3FBA325D-3007-4660-BCEE-412C849A843F}"/>
              </a:ext>
            </a:extLst>
          </p:cNvPr>
          <p:cNvSpPr txBox="1"/>
          <p:nvPr/>
        </p:nvSpPr>
        <p:spPr>
          <a:xfrm>
            <a:off x="0" y="27285"/>
            <a:ext cx="9144000" cy="584775"/>
          </a:xfrm>
          <a:prstGeom prst="rect">
            <a:avLst/>
          </a:prstGeom>
          <a:noFill/>
        </p:spPr>
        <p:txBody>
          <a:bodyPr wrap="square" rtlCol="0">
            <a:spAutoFit/>
          </a:bodyPr>
          <a:lstStyle/>
          <a:p>
            <a:pPr algn="ctr"/>
            <a:r>
              <a:rPr lang="en-GB" sz="3200" b="1" dirty="0"/>
              <a:t>Flow Chart</a:t>
            </a:r>
            <a:endParaRPr lang="en-IN" sz="3200" b="1" dirty="0"/>
          </a:p>
        </p:txBody>
      </p:sp>
      <p:grpSp>
        <p:nvGrpSpPr>
          <p:cNvPr id="109" name="Group 108">
            <a:extLst>
              <a:ext uri="{FF2B5EF4-FFF2-40B4-BE49-F238E27FC236}">
                <a16:creationId xmlns:a16="http://schemas.microsoft.com/office/drawing/2014/main" xmlns="" id="{F6294C81-A42A-42E8-8C1E-9ACF398D7748}"/>
              </a:ext>
            </a:extLst>
          </p:cNvPr>
          <p:cNvGrpSpPr/>
          <p:nvPr/>
        </p:nvGrpSpPr>
        <p:grpSpPr>
          <a:xfrm>
            <a:off x="539552" y="1124744"/>
            <a:ext cx="8280920" cy="4320480"/>
            <a:chOff x="251520" y="895744"/>
            <a:chExt cx="8280920" cy="4106748"/>
          </a:xfrm>
        </p:grpSpPr>
        <p:sp>
          <p:nvSpPr>
            <p:cNvPr id="7" name="Rectangle: Rounded Corners 6">
              <a:extLst>
                <a:ext uri="{FF2B5EF4-FFF2-40B4-BE49-F238E27FC236}">
                  <a16:creationId xmlns:a16="http://schemas.microsoft.com/office/drawing/2014/main" xmlns="" id="{F109C2B1-8A50-481F-83AC-FD06D72A15AF}"/>
                </a:ext>
              </a:extLst>
            </p:cNvPr>
            <p:cNvSpPr/>
            <p:nvPr/>
          </p:nvSpPr>
          <p:spPr bwMode="auto">
            <a:xfrm>
              <a:off x="750869" y="986842"/>
              <a:ext cx="1350640" cy="36004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GB" sz="1400" b="1" i="0" u="none" strike="noStrike" cap="none" normalizeH="0" baseline="0" dirty="0">
                  <a:ln>
                    <a:noFill/>
                  </a:ln>
                  <a:solidFill>
                    <a:schemeClr val="tx1"/>
                  </a:solidFill>
                  <a:effectLst/>
                  <a:latin typeface="Times New Roman" panose="02020603050405020304" pitchFamily="18" charset="0"/>
                </a:rPr>
                <a:t>Start</a:t>
              </a:r>
              <a:endParaRPr kumimoji="0" lang="en-IN" sz="1400" b="1" i="0" u="none" strike="noStrike" cap="none" normalizeH="0" baseline="0" dirty="0">
                <a:ln>
                  <a:noFill/>
                </a:ln>
                <a:solidFill>
                  <a:schemeClr val="tx1"/>
                </a:solidFill>
                <a:effectLst/>
                <a:latin typeface="Times New Roman" panose="02020603050405020304" pitchFamily="18" charset="0"/>
              </a:endParaRPr>
            </a:p>
          </p:txBody>
        </p:sp>
        <p:sp>
          <p:nvSpPr>
            <p:cNvPr id="8" name="Rectangle 7">
              <a:extLst>
                <a:ext uri="{FF2B5EF4-FFF2-40B4-BE49-F238E27FC236}">
                  <a16:creationId xmlns:a16="http://schemas.microsoft.com/office/drawing/2014/main" xmlns="" id="{3078F99D-A490-40E7-9E5B-19AFEAF95629}"/>
                </a:ext>
              </a:extLst>
            </p:cNvPr>
            <p:cNvSpPr/>
            <p:nvPr/>
          </p:nvSpPr>
          <p:spPr bwMode="auto">
            <a:xfrm>
              <a:off x="473689" y="1934231"/>
              <a:ext cx="1905000" cy="640934"/>
            </a:xfrm>
            <a:prstGeom prst="rect">
              <a:avLst/>
            </a:prstGeom>
            <a:solidFill>
              <a:srgbClr val="FF99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GB" sz="1400" b="1" i="0" u="none" strike="noStrike" cap="none" normalizeH="0" baseline="0" dirty="0">
                  <a:ln>
                    <a:noFill/>
                  </a:ln>
                  <a:solidFill>
                    <a:schemeClr val="tx1"/>
                  </a:solidFill>
                  <a:effectLst/>
                  <a:latin typeface="Times New Roman" panose="02020603050405020304" pitchFamily="18" charset="0"/>
                </a:rPr>
                <a:t>Template Creation of all alphanumeric</a:t>
              </a:r>
              <a:endParaRPr kumimoji="0" lang="en-IN" sz="1400" b="1" i="0" u="none" strike="noStrike" cap="none" normalizeH="0" baseline="0" dirty="0">
                <a:ln>
                  <a:noFill/>
                </a:ln>
                <a:solidFill>
                  <a:schemeClr val="tx1"/>
                </a:solidFill>
                <a:effectLst/>
                <a:latin typeface="Times New Roman" panose="02020603050405020304" pitchFamily="18" charset="0"/>
              </a:endParaRPr>
            </a:p>
          </p:txBody>
        </p:sp>
        <p:sp>
          <p:nvSpPr>
            <p:cNvPr id="9" name="Rectangle 8">
              <a:extLst>
                <a:ext uri="{FF2B5EF4-FFF2-40B4-BE49-F238E27FC236}">
                  <a16:creationId xmlns:a16="http://schemas.microsoft.com/office/drawing/2014/main" xmlns="" id="{F2F79221-1688-4B4E-A2AA-67B58C2119E7}"/>
                </a:ext>
              </a:extLst>
            </p:cNvPr>
            <p:cNvSpPr/>
            <p:nvPr/>
          </p:nvSpPr>
          <p:spPr bwMode="auto">
            <a:xfrm>
              <a:off x="473688" y="3024466"/>
              <a:ext cx="1905000" cy="404533"/>
            </a:xfrm>
            <a:prstGeom prst="rect">
              <a:avLst/>
            </a:prstGeom>
            <a:solidFill>
              <a:srgbClr val="FF99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GB" sz="1400" b="1" i="0" u="none" strike="noStrike" cap="none" normalizeH="0" baseline="0" dirty="0">
                  <a:ln>
                    <a:noFill/>
                  </a:ln>
                  <a:solidFill>
                    <a:schemeClr val="tx1"/>
                  </a:solidFill>
                  <a:effectLst/>
                  <a:latin typeface="Times New Roman" panose="02020603050405020304" pitchFamily="18" charset="0"/>
                </a:rPr>
                <a:t>Pre-process the image</a:t>
              </a:r>
              <a:endParaRPr kumimoji="0" lang="en-IN" sz="1400" b="1" i="0" u="none" strike="noStrike" cap="none" normalizeH="0" baseline="0" dirty="0">
                <a:ln>
                  <a:noFill/>
                </a:ln>
                <a:solidFill>
                  <a:schemeClr val="tx1"/>
                </a:solidFill>
                <a:effectLst/>
                <a:latin typeface="Times New Roman" panose="02020603050405020304" pitchFamily="18" charset="0"/>
              </a:endParaRPr>
            </a:p>
          </p:txBody>
        </p:sp>
        <p:sp>
          <p:nvSpPr>
            <p:cNvPr id="11" name="Rectangle 10">
              <a:extLst>
                <a:ext uri="{FF2B5EF4-FFF2-40B4-BE49-F238E27FC236}">
                  <a16:creationId xmlns:a16="http://schemas.microsoft.com/office/drawing/2014/main" xmlns="" id="{DC081093-2BE5-4D3F-A5EF-B704CF1C6B6C}"/>
                </a:ext>
              </a:extLst>
            </p:cNvPr>
            <p:cNvSpPr/>
            <p:nvPr/>
          </p:nvSpPr>
          <p:spPr bwMode="auto">
            <a:xfrm>
              <a:off x="251520" y="3934629"/>
              <a:ext cx="2349338" cy="640935"/>
            </a:xfrm>
            <a:prstGeom prst="rect">
              <a:avLst/>
            </a:prstGeom>
            <a:solidFill>
              <a:srgbClr val="FF99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GB" sz="1400" b="1" i="0" u="none" strike="noStrike" cap="none" normalizeH="0" baseline="0" dirty="0">
                  <a:ln>
                    <a:noFill/>
                  </a:ln>
                  <a:solidFill>
                    <a:schemeClr val="tx1"/>
                  </a:solidFill>
                  <a:effectLst/>
                  <a:latin typeface="Times New Roman" panose="02020603050405020304" pitchFamily="18" charset="0"/>
                </a:rPr>
                <a:t>Plate region extraction and segmentation of character</a:t>
              </a:r>
              <a:endParaRPr kumimoji="0" lang="en-IN" sz="1400" b="1" i="0" u="none" strike="noStrike" cap="none" normalizeH="0" baseline="0" dirty="0">
                <a:ln>
                  <a:noFill/>
                </a:ln>
                <a:solidFill>
                  <a:schemeClr val="tx1"/>
                </a:solidFill>
                <a:effectLst/>
                <a:latin typeface="Times New Roman" panose="02020603050405020304" pitchFamily="18" charset="0"/>
              </a:endParaRPr>
            </a:p>
          </p:txBody>
        </p:sp>
        <p:sp>
          <p:nvSpPr>
            <p:cNvPr id="12" name="Diamond 11">
              <a:extLst>
                <a:ext uri="{FF2B5EF4-FFF2-40B4-BE49-F238E27FC236}">
                  <a16:creationId xmlns:a16="http://schemas.microsoft.com/office/drawing/2014/main" xmlns="" id="{008D8D4F-945D-4DF1-BB16-5DA66208468E}"/>
                </a:ext>
              </a:extLst>
            </p:cNvPr>
            <p:cNvSpPr/>
            <p:nvPr/>
          </p:nvSpPr>
          <p:spPr bwMode="auto">
            <a:xfrm>
              <a:off x="3970004" y="1271150"/>
              <a:ext cx="2349338" cy="1398485"/>
            </a:xfrm>
            <a:prstGeom prst="diamond">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lang="en-GB" sz="1400" b="1" dirty="0"/>
                <a:t>Is </a:t>
              </a:r>
            </a:p>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lang="en-GB" sz="1400" b="1" dirty="0"/>
                <a:t>Character </a:t>
              </a:r>
            </a:p>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GB" sz="1400" b="1" i="0" u="none" strike="noStrike" cap="none" normalizeH="0" baseline="0" dirty="0">
                  <a:ln>
                    <a:noFill/>
                  </a:ln>
                  <a:solidFill>
                    <a:schemeClr val="tx1"/>
                  </a:solidFill>
                  <a:effectLst/>
                  <a:latin typeface="Times New Roman" panose="02020603050405020304" pitchFamily="18" charset="0"/>
                </a:rPr>
                <a:t>?</a:t>
              </a:r>
              <a:endParaRPr kumimoji="0" lang="en-IN" sz="1400" b="1" i="0" u="none" strike="noStrike" cap="none" normalizeH="0" baseline="0" dirty="0">
                <a:ln>
                  <a:noFill/>
                </a:ln>
                <a:solidFill>
                  <a:schemeClr val="tx1"/>
                </a:solidFill>
                <a:effectLst/>
                <a:latin typeface="Times New Roman" panose="02020603050405020304" pitchFamily="18" charset="0"/>
              </a:endParaRPr>
            </a:p>
          </p:txBody>
        </p:sp>
        <p:sp>
          <p:nvSpPr>
            <p:cNvPr id="13" name="Diamond 12">
              <a:extLst>
                <a:ext uri="{FF2B5EF4-FFF2-40B4-BE49-F238E27FC236}">
                  <a16:creationId xmlns:a16="http://schemas.microsoft.com/office/drawing/2014/main" xmlns="" id="{0EFE9CFD-26F1-4222-89B3-0A3FD45ACE34}"/>
                </a:ext>
              </a:extLst>
            </p:cNvPr>
            <p:cNvSpPr/>
            <p:nvPr/>
          </p:nvSpPr>
          <p:spPr bwMode="auto">
            <a:xfrm>
              <a:off x="3970004" y="2953319"/>
              <a:ext cx="2349338" cy="1369644"/>
            </a:xfrm>
            <a:prstGeom prst="diamond">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lang="en-GB" sz="1400" b="1" dirty="0"/>
                <a:t>Is Character in Template</a:t>
              </a:r>
            </a:p>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GB" sz="1400" b="1" i="0" u="none" strike="noStrike" cap="none" normalizeH="0" baseline="0" dirty="0">
                  <a:ln>
                    <a:noFill/>
                  </a:ln>
                  <a:solidFill>
                    <a:schemeClr val="tx1"/>
                  </a:solidFill>
                  <a:effectLst/>
                  <a:latin typeface="Times New Roman" panose="02020603050405020304" pitchFamily="18" charset="0"/>
                </a:rPr>
                <a:t>?</a:t>
              </a:r>
              <a:endParaRPr kumimoji="0" lang="en-IN" sz="1400" b="1" i="0" u="none" strike="noStrike" cap="none" normalizeH="0" baseline="0" dirty="0">
                <a:ln>
                  <a:noFill/>
                </a:ln>
                <a:solidFill>
                  <a:schemeClr val="tx1"/>
                </a:solidFill>
                <a:effectLst/>
                <a:latin typeface="Times New Roman" panose="02020603050405020304" pitchFamily="18" charset="0"/>
              </a:endParaRPr>
            </a:p>
          </p:txBody>
        </p:sp>
        <p:sp>
          <p:nvSpPr>
            <p:cNvPr id="14" name="Rectangle 13">
              <a:extLst>
                <a:ext uri="{FF2B5EF4-FFF2-40B4-BE49-F238E27FC236}">
                  <a16:creationId xmlns:a16="http://schemas.microsoft.com/office/drawing/2014/main" xmlns="" id="{7D8B8707-6F08-475A-8081-5D4DA3D43506}"/>
                </a:ext>
              </a:extLst>
            </p:cNvPr>
            <p:cNvSpPr/>
            <p:nvPr/>
          </p:nvSpPr>
          <p:spPr bwMode="auto">
            <a:xfrm>
              <a:off x="4275811" y="4714460"/>
              <a:ext cx="1737724" cy="288032"/>
            </a:xfrm>
            <a:prstGeom prst="rect">
              <a:avLst/>
            </a:prstGeom>
            <a:solidFill>
              <a:srgbClr val="FF99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GB" sz="1400" b="1" i="0" u="none" strike="noStrike" cap="none" normalizeH="0" baseline="0" dirty="0">
                  <a:ln>
                    <a:noFill/>
                  </a:ln>
                  <a:solidFill>
                    <a:schemeClr val="tx1"/>
                  </a:solidFill>
                  <a:effectLst/>
                  <a:latin typeface="Times New Roman" panose="02020603050405020304" pitchFamily="18" charset="0"/>
                </a:rPr>
                <a:t>Save  Character</a:t>
              </a:r>
              <a:endParaRPr kumimoji="0" lang="en-IN" sz="1400" b="1" i="0" u="none" strike="noStrike" cap="none" normalizeH="0" baseline="0" dirty="0">
                <a:ln>
                  <a:noFill/>
                </a:ln>
                <a:solidFill>
                  <a:schemeClr val="tx1"/>
                </a:solidFill>
                <a:effectLst/>
                <a:latin typeface="Times New Roman" panose="02020603050405020304" pitchFamily="18" charset="0"/>
              </a:endParaRPr>
            </a:p>
          </p:txBody>
        </p:sp>
        <p:sp>
          <p:nvSpPr>
            <p:cNvPr id="15" name="Rectangle 14">
              <a:extLst>
                <a:ext uri="{FF2B5EF4-FFF2-40B4-BE49-F238E27FC236}">
                  <a16:creationId xmlns:a16="http://schemas.microsoft.com/office/drawing/2014/main" xmlns="" id="{07F5CCD8-654F-4522-BC37-DE1D352352EC}"/>
                </a:ext>
              </a:extLst>
            </p:cNvPr>
            <p:cNvSpPr/>
            <p:nvPr/>
          </p:nvSpPr>
          <p:spPr bwMode="auto">
            <a:xfrm>
              <a:off x="6909694" y="3258780"/>
              <a:ext cx="1622746" cy="457200"/>
            </a:xfrm>
            <a:prstGeom prst="rect">
              <a:avLst/>
            </a:prstGeom>
            <a:solidFill>
              <a:srgbClr val="FF99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GB" sz="1400" b="1" i="0" u="none" strike="noStrike" cap="none" normalizeH="0" baseline="0" dirty="0">
                  <a:ln>
                    <a:noFill/>
                  </a:ln>
                  <a:solidFill>
                    <a:schemeClr val="tx1"/>
                  </a:solidFill>
                  <a:effectLst/>
                  <a:latin typeface="Times New Roman" panose="02020603050405020304" pitchFamily="18" charset="0"/>
                </a:rPr>
                <a:t>Output Vehicle Number</a:t>
              </a:r>
              <a:endParaRPr kumimoji="0" lang="en-IN" sz="1400" b="1" i="0" u="none" strike="noStrike" cap="none" normalizeH="0" baseline="0" dirty="0">
                <a:ln>
                  <a:noFill/>
                </a:ln>
                <a:solidFill>
                  <a:schemeClr val="tx1"/>
                </a:solidFill>
                <a:effectLst/>
                <a:latin typeface="Times New Roman" panose="02020603050405020304" pitchFamily="18" charset="0"/>
              </a:endParaRPr>
            </a:p>
          </p:txBody>
        </p:sp>
        <p:cxnSp>
          <p:nvCxnSpPr>
            <p:cNvPr id="17" name="Straight Arrow Connector 16">
              <a:extLst>
                <a:ext uri="{FF2B5EF4-FFF2-40B4-BE49-F238E27FC236}">
                  <a16:creationId xmlns:a16="http://schemas.microsoft.com/office/drawing/2014/main" xmlns="" id="{8B1BDE92-7610-42C3-9CEA-90D4511DEAFF}"/>
                </a:ext>
              </a:extLst>
            </p:cNvPr>
            <p:cNvCxnSpPr>
              <a:stCxn id="7" idx="2"/>
              <a:endCxn id="8" idx="0"/>
            </p:cNvCxnSpPr>
            <p:nvPr/>
          </p:nvCxnSpPr>
          <p:spPr bwMode="auto">
            <a:xfrm>
              <a:off x="1426189" y="1346882"/>
              <a:ext cx="0" cy="58734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3" name="Straight Arrow Connector 22">
              <a:extLst>
                <a:ext uri="{FF2B5EF4-FFF2-40B4-BE49-F238E27FC236}">
                  <a16:creationId xmlns:a16="http://schemas.microsoft.com/office/drawing/2014/main" xmlns="" id="{ECC51C14-BE30-4B22-B655-1E847856CFA0}"/>
                </a:ext>
              </a:extLst>
            </p:cNvPr>
            <p:cNvCxnSpPr>
              <a:stCxn id="8" idx="2"/>
              <a:endCxn id="9" idx="0"/>
            </p:cNvCxnSpPr>
            <p:nvPr/>
          </p:nvCxnSpPr>
          <p:spPr bwMode="auto">
            <a:xfrm flipH="1">
              <a:off x="1426188" y="2575165"/>
              <a:ext cx="1" cy="44930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7" name="Straight Arrow Connector 26">
              <a:extLst>
                <a:ext uri="{FF2B5EF4-FFF2-40B4-BE49-F238E27FC236}">
                  <a16:creationId xmlns:a16="http://schemas.microsoft.com/office/drawing/2014/main" xmlns="" id="{65217EDE-B072-4DE0-B666-13BDA49E0D0F}"/>
                </a:ext>
              </a:extLst>
            </p:cNvPr>
            <p:cNvCxnSpPr>
              <a:stCxn id="9" idx="2"/>
              <a:endCxn id="11" idx="0"/>
            </p:cNvCxnSpPr>
            <p:nvPr/>
          </p:nvCxnSpPr>
          <p:spPr bwMode="auto">
            <a:xfrm>
              <a:off x="1426188" y="3428999"/>
              <a:ext cx="1" cy="50563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1" name="Connector: Elbow 50">
              <a:extLst>
                <a:ext uri="{FF2B5EF4-FFF2-40B4-BE49-F238E27FC236}">
                  <a16:creationId xmlns:a16="http://schemas.microsoft.com/office/drawing/2014/main" xmlns="" id="{9035795A-E2DE-4346-A3CF-CBCAEDF0095A}"/>
                </a:ext>
              </a:extLst>
            </p:cNvPr>
            <p:cNvCxnSpPr>
              <a:stCxn id="11" idx="2"/>
            </p:cNvCxnSpPr>
            <p:nvPr/>
          </p:nvCxnSpPr>
          <p:spPr bwMode="auto">
            <a:xfrm rot="5400000" flipH="1" flipV="1">
              <a:off x="322076" y="1999856"/>
              <a:ext cx="3679820" cy="1471595"/>
            </a:xfrm>
            <a:prstGeom prst="bentConnector3">
              <a:avLst>
                <a:gd name="adj1" fmla="val -17709"/>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 name="Connector: Elbow 56">
              <a:extLst>
                <a:ext uri="{FF2B5EF4-FFF2-40B4-BE49-F238E27FC236}">
                  <a16:creationId xmlns:a16="http://schemas.microsoft.com/office/drawing/2014/main" xmlns="" id="{F5A878ED-B4E7-4524-BDB1-ECBEC9860753}"/>
                </a:ext>
              </a:extLst>
            </p:cNvPr>
            <p:cNvCxnSpPr>
              <a:endCxn id="12" idx="0"/>
            </p:cNvCxnSpPr>
            <p:nvPr/>
          </p:nvCxnSpPr>
          <p:spPr bwMode="auto">
            <a:xfrm>
              <a:off x="2897782" y="895744"/>
              <a:ext cx="2246891" cy="375406"/>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0" name="Straight Arrow Connector 59">
              <a:extLst>
                <a:ext uri="{FF2B5EF4-FFF2-40B4-BE49-F238E27FC236}">
                  <a16:creationId xmlns:a16="http://schemas.microsoft.com/office/drawing/2014/main" xmlns="" id="{3E29E48E-C13B-4B80-B92B-7E92DCEF3FFD}"/>
                </a:ext>
              </a:extLst>
            </p:cNvPr>
            <p:cNvCxnSpPr>
              <a:stCxn id="12" idx="2"/>
              <a:endCxn id="13" idx="0"/>
            </p:cNvCxnSpPr>
            <p:nvPr/>
          </p:nvCxnSpPr>
          <p:spPr bwMode="auto">
            <a:xfrm>
              <a:off x="5144673" y="2669635"/>
              <a:ext cx="0" cy="28368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3" name="Straight Arrow Connector 62">
              <a:extLst>
                <a:ext uri="{FF2B5EF4-FFF2-40B4-BE49-F238E27FC236}">
                  <a16:creationId xmlns:a16="http://schemas.microsoft.com/office/drawing/2014/main" xmlns="" id="{1D18E896-69F2-40D2-8390-B821B15CC045}"/>
                </a:ext>
              </a:extLst>
            </p:cNvPr>
            <p:cNvCxnSpPr>
              <a:stCxn id="13" idx="2"/>
              <a:endCxn id="14" idx="0"/>
            </p:cNvCxnSpPr>
            <p:nvPr/>
          </p:nvCxnSpPr>
          <p:spPr bwMode="auto">
            <a:xfrm>
              <a:off x="5144673" y="4322963"/>
              <a:ext cx="0" cy="39149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7" name="Connector: Elbow 66">
              <a:extLst>
                <a:ext uri="{FF2B5EF4-FFF2-40B4-BE49-F238E27FC236}">
                  <a16:creationId xmlns:a16="http://schemas.microsoft.com/office/drawing/2014/main" xmlns="" id="{9DB752C6-8AA2-40D8-8C41-AC2BD3802D00}"/>
                </a:ext>
              </a:extLst>
            </p:cNvPr>
            <p:cNvCxnSpPr/>
            <p:nvPr/>
          </p:nvCxnSpPr>
          <p:spPr bwMode="auto">
            <a:xfrm rot="5400000" flipH="1">
              <a:off x="3031417" y="2899108"/>
              <a:ext cx="3032099" cy="1174669"/>
            </a:xfrm>
            <a:prstGeom prst="bentConnector4">
              <a:avLst>
                <a:gd name="adj1" fmla="val -7539"/>
                <a:gd name="adj2" fmla="val 136759"/>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76" name="Straight Arrow Connector 75">
              <a:extLst>
                <a:ext uri="{FF2B5EF4-FFF2-40B4-BE49-F238E27FC236}">
                  <a16:creationId xmlns:a16="http://schemas.microsoft.com/office/drawing/2014/main" xmlns="" id="{20DEDBCA-EF05-47DD-A74B-A27C0641A73C}"/>
                </a:ext>
              </a:extLst>
            </p:cNvPr>
            <p:cNvCxnSpPr>
              <a:stCxn id="13" idx="1"/>
            </p:cNvCxnSpPr>
            <p:nvPr/>
          </p:nvCxnSpPr>
          <p:spPr bwMode="auto">
            <a:xfrm flipH="1">
              <a:off x="3563888" y="3638141"/>
              <a:ext cx="406116"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2" name="Connector: Elbow 81">
              <a:extLst>
                <a:ext uri="{FF2B5EF4-FFF2-40B4-BE49-F238E27FC236}">
                  <a16:creationId xmlns:a16="http://schemas.microsoft.com/office/drawing/2014/main" xmlns="" id="{F2F88078-82E6-435F-9787-2FF065B28AD7}"/>
                </a:ext>
              </a:extLst>
            </p:cNvPr>
            <p:cNvCxnSpPr>
              <a:stCxn id="12" idx="3"/>
              <a:endCxn id="15" idx="0"/>
            </p:cNvCxnSpPr>
            <p:nvPr/>
          </p:nvCxnSpPr>
          <p:spPr bwMode="auto">
            <a:xfrm>
              <a:off x="6319342" y="1970393"/>
              <a:ext cx="1401725" cy="1288387"/>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85" name="Rectangle: Rounded Corners 84">
              <a:extLst>
                <a:ext uri="{FF2B5EF4-FFF2-40B4-BE49-F238E27FC236}">
                  <a16:creationId xmlns:a16="http://schemas.microsoft.com/office/drawing/2014/main" xmlns="" id="{C5244CBE-43D8-4844-B9D5-F3E3FE8F8FD4}"/>
                </a:ext>
              </a:extLst>
            </p:cNvPr>
            <p:cNvSpPr/>
            <p:nvPr/>
          </p:nvSpPr>
          <p:spPr bwMode="auto">
            <a:xfrm>
              <a:off x="7212427" y="4273718"/>
              <a:ext cx="1010769" cy="391497"/>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GB" sz="1400" b="1" i="0" u="none" strike="noStrike" cap="none" normalizeH="0" baseline="0" dirty="0">
                  <a:ln>
                    <a:noFill/>
                  </a:ln>
                  <a:solidFill>
                    <a:schemeClr val="tx1"/>
                  </a:solidFill>
                  <a:effectLst/>
                  <a:latin typeface="Times New Roman" panose="02020603050405020304" pitchFamily="18" charset="0"/>
                </a:rPr>
                <a:t>Stop</a:t>
              </a:r>
              <a:endParaRPr kumimoji="0" lang="en-IN" sz="1400" b="1" i="0" u="none" strike="noStrike" cap="none" normalizeH="0" baseline="0" dirty="0">
                <a:ln>
                  <a:noFill/>
                </a:ln>
                <a:solidFill>
                  <a:schemeClr val="tx1"/>
                </a:solidFill>
                <a:effectLst/>
                <a:latin typeface="Times New Roman" panose="02020603050405020304" pitchFamily="18" charset="0"/>
              </a:endParaRPr>
            </a:p>
          </p:txBody>
        </p:sp>
        <p:cxnSp>
          <p:nvCxnSpPr>
            <p:cNvPr id="87" name="Straight Arrow Connector 86">
              <a:extLst>
                <a:ext uri="{FF2B5EF4-FFF2-40B4-BE49-F238E27FC236}">
                  <a16:creationId xmlns:a16="http://schemas.microsoft.com/office/drawing/2014/main" xmlns="" id="{200EDE6E-4B96-4D10-B870-BD668DA96B78}"/>
                </a:ext>
              </a:extLst>
            </p:cNvPr>
            <p:cNvCxnSpPr>
              <a:stCxn id="15" idx="2"/>
              <a:endCxn id="85" idx="0"/>
            </p:cNvCxnSpPr>
            <p:nvPr/>
          </p:nvCxnSpPr>
          <p:spPr bwMode="auto">
            <a:xfrm flipH="1">
              <a:off x="7717812" y="3715980"/>
              <a:ext cx="3255" cy="55773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xmlns="" val="3812748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a:t>       Results &amp; Discussion</a:t>
            </a:r>
          </a:p>
        </p:txBody>
      </p:sp>
      <p:sp>
        <p:nvSpPr>
          <p:cNvPr id="14339" name="Date Placeholder 1"/>
          <p:cNvSpPr>
            <a:spLocks noGrp="1"/>
          </p:cNvSpPr>
          <p:nvPr>
            <p:ph type="dt" sz="quarter" idx="10"/>
          </p:nvPr>
        </p:nvSpPr>
        <p:spPr>
          <a:xfrm>
            <a:off x="0" y="6400800"/>
            <a:ext cx="1905000" cy="457200"/>
          </a:xfrm>
          <a:noFill/>
          <a:ln>
            <a:miter lim="800000"/>
            <a:headEnd/>
            <a:tailEnd/>
          </a:ln>
        </p:spPr>
        <p:txBody>
          <a:bodyPr/>
          <a:lstStyle/>
          <a:p>
            <a:pPr>
              <a:buFont typeface="Arial" charset="0"/>
              <a:buNone/>
            </a:pPr>
            <a:r>
              <a:rPr lang="en-US" altLang="en-US"/>
              <a:t>14-Mar-2020</a:t>
            </a:r>
          </a:p>
          <a:p>
            <a:pPr>
              <a:buFontTx/>
              <a:buNone/>
            </a:pPr>
            <a:endParaRPr lang="en-US" altLang="en-US"/>
          </a:p>
        </p:txBody>
      </p:sp>
      <p:sp>
        <p:nvSpPr>
          <p:cNvPr id="14340"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929579C8-3FFE-4DB4-AFDD-1DFE783B14B8}" type="slidenum">
              <a:rPr lang="en-US" altLang="en-US" smtClean="0"/>
              <a:pPr>
                <a:buFontTx/>
                <a:buNone/>
              </a:pPr>
              <a:t>12</a:t>
            </a:fld>
            <a:endParaRPr lang="en-US" altLang="en-US"/>
          </a:p>
        </p:txBody>
      </p:sp>
      <p:pic>
        <p:nvPicPr>
          <p:cNvPr id="3" name="Picture 2" descr="A screen shot of a computer&#10;&#10;Description automatically generated">
            <a:extLst>
              <a:ext uri="{FF2B5EF4-FFF2-40B4-BE49-F238E27FC236}">
                <a16:creationId xmlns:a16="http://schemas.microsoft.com/office/drawing/2014/main" xmlns="" id="{5E8E068D-AFBE-45F7-9C8B-F758EE18D63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663788" y="1006041"/>
            <a:ext cx="3816424" cy="2430016"/>
          </a:xfrm>
          <a:prstGeom prst="rect">
            <a:avLst/>
          </a:prstGeom>
        </p:spPr>
      </p:pic>
      <p:sp>
        <p:nvSpPr>
          <p:cNvPr id="2" name="TextBox 1">
            <a:extLst>
              <a:ext uri="{FF2B5EF4-FFF2-40B4-BE49-F238E27FC236}">
                <a16:creationId xmlns:a16="http://schemas.microsoft.com/office/drawing/2014/main" xmlns="" id="{6B8E6526-B76F-43CF-8076-608126D47278}"/>
              </a:ext>
            </a:extLst>
          </p:cNvPr>
          <p:cNvSpPr txBox="1"/>
          <p:nvPr/>
        </p:nvSpPr>
        <p:spPr>
          <a:xfrm>
            <a:off x="450081" y="4365104"/>
            <a:ext cx="8208912" cy="707886"/>
          </a:xfrm>
          <a:prstGeom prst="rect">
            <a:avLst/>
          </a:prstGeom>
          <a:noFill/>
        </p:spPr>
        <p:txBody>
          <a:bodyPr wrap="square" rtlCol="0">
            <a:spAutoFit/>
          </a:bodyPr>
          <a:lstStyle/>
          <a:p>
            <a:r>
              <a:rPr lang="en-GB" sz="2000" dirty="0"/>
              <a:t>As per the objective of  our project the car number plate from the given image that is HR26DK83 is matched with the output of the MATLAB code.</a:t>
            </a:r>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a:t>       Advantages</a:t>
            </a:r>
          </a:p>
        </p:txBody>
      </p:sp>
      <p:sp>
        <p:nvSpPr>
          <p:cNvPr id="15363" name="Date Placeholder 1"/>
          <p:cNvSpPr>
            <a:spLocks noGrp="1"/>
          </p:cNvSpPr>
          <p:nvPr>
            <p:ph type="dt" sz="quarter" idx="10"/>
          </p:nvPr>
        </p:nvSpPr>
        <p:spPr>
          <a:xfrm>
            <a:off x="0" y="6400800"/>
            <a:ext cx="1905000" cy="457200"/>
          </a:xfrm>
          <a:noFill/>
          <a:ln>
            <a:miter lim="800000"/>
            <a:headEnd/>
            <a:tailEnd/>
          </a:ln>
        </p:spPr>
        <p:txBody>
          <a:bodyPr/>
          <a:lstStyle/>
          <a:p>
            <a:pPr>
              <a:buFont typeface="Arial" charset="0"/>
              <a:buNone/>
            </a:pPr>
            <a:r>
              <a:rPr lang="en-US" altLang="en-US"/>
              <a:t>14-Mar-2020</a:t>
            </a:r>
          </a:p>
          <a:p>
            <a:pPr>
              <a:buFontTx/>
              <a:buNone/>
            </a:pPr>
            <a:endParaRPr lang="en-US" altLang="en-US"/>
          </a:p>
        </p:txBody>
      </p:sp>
      <p:sp>
        <p:nvSpPr>
          <p:cNvPr id="15364"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066CF000-2626-439C-9688-E552AC54D137}" type="slidenum">
              <a:rPr lang="en-US" altLang="en-US" smtClean="0"/>
              <a:pPr>
                <a:buFontTx/>
                <a:buNone/>
              </a:pPr>
              <a:t>13</a:t>
            </a:fld>
            <a:endParaRPr lang="en-US" altLang="en-US"/>
          </a:p>
        </p:txBody>
      </p:sp>
      <p:sp>
        <p:nvSpPr>
          <p:cNvPr id="2" name="TextBox 1">
            <a:extLst>
              <a:ext uri="{FF2B5EF4-FFF2-40B4-BE49-F238E27FC236}">
                <a16:creationId xmlns:a16="http://schemas.microsoft.com/office/drawing/2014/main" xmlns="" id="{6A358676-4484-4E3A-80DA-F5722E647E9C}"/>
              </a:ext>
            </a:extLst>
          </p:cNvPr>
          <p:cNvSpPr txBox="1"/>
          <p:nvPr/>
        </p:nvSpPr>
        <p:spPr>
          <a:xfrm>
            <a:off x="467544" y="980728"/>
            <a:ext cx="8208911" cy="3477875"/>
          </a:xfrm>
          <a:prstGeom prst="rect">
            <a:avLst/>
          </a:prstGeom>
          <a:noFill/>
        </p:spPr>
        <p:txBody>
          <a:bodyPr wrap="square" rtlCol="0">
            <a:spAutoFit/>
          </a:bodyPr>
          <a:lstStyle/>
          <a:p>
            <a:pPr marL="342900" indent="-342900">
              <a:buFont typeface="Wingdings" panose="05000000000000000000" pitchFamily="2" charset="2"/>
              <a:buChar char="ü"/>
            </a:pPr>
            <a:r>
              <a:rPr lang="en-GB" sz="2000" dirty="0"/>
              <a:t>Improving road safety.</a:t>
            </a:r>
          </a:p>
          <a:p>
            <a:endParaRPr lang="en-GB" sz="2000" dirty="0"/>
          </a:p>
          <a:p>
            <a:pPr marL="342900" indent="-342900">
              <a:buFont typeface="Wingdings" panose="05000000000000000000" pitchFamily="2" charset="2"/>
              <a:buChar char="ü"/>
            </a:pPr>
            <a:r>
              <a:rPr lang="en-GB" sz="2000" dirty="0"/>
              <a:t>Reduces crime.</a:t>
            </a:r>
          </a:p>
          <a:p>
            <a:endParaRPr lang="en-GB" sz="2000" dirty="0"/>
          </a:p>
          <a:p>
            <a:pPr marL="342900" indent="-342900">
              <a:buFont typeface="Wingdings" panose="05000000000000000000" pitchFamily="2" charset="2"/>
              <a:buChar char="ü"/>
            </a:pPr>
            <a:r>
              <a:rPr lang="en-GB" sz="2000" dirty="0"/>
              <a:t>Gives officers better information to work with.</a:t>
            </a:r>
          </a:p>
          <a:p>
            <a:endParaRPr lang="en-GB" sz="2000" dirty="0"/>
          </a:p>
          <a:p>
            <a:pPr marL="342900" indent="-342900">
              <a:buFont typeface="Wingdings" panose="05000000000000000000" pitchFamily="2" charset="2"/>
              <a:buChar char="ü"/>
            </a:pPr>
            <a:r>
              <a:rPr lang="en-IN" sz="2000" dirty="0"/>
              <a:t>Giving a greater police presence.</a:t>
            </a:r>
          </a:p>
          <a:p>
            <a:endParaRPr lang="en-IN" sz="2000" dirty="0"/>
          </a:p>
          <a:p>
            <a:pPr marL="342900" indent="-342900">
              <a:buFont typeface="Wingdings" panose="05000000000000000000" pitchFamily="2" charset="2"/>
              <a:buChar char="ü"/>
            </a:pPr>
            <a:r>
              <a:rPr lang="en-IN" sz="2000" dirty="0"/>
              <a:t>Increasing the percentage of stop/searches that lead to an arrest.</a:t>
            </a:r>
          </a:p>
          <a:p>
            <a:endParaRPr lang="en-IN" sz="2000" dirty="0"/>
          </a:p>
          <a:p>
            <a:pPr marL="342900" indent="-342900">
              <a:buFont typeface="Wingdings" panose="05000000000000000000" pitchFamily="2" charset="2"/>
              <a:buChar char="ü"/>
            </a:pPr>
            <a:r>
              <a:rPr lang="en-IN" sz="2000" dirty="0"/>
              <a:t>Pre-paid parking members can easily differentiated from non-members.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a:t>       Conclusion &amp; Future Scope</a:t>
            </a:r>
          </a:p>
        </p:txBody>
      </p:sp>
      <p:sp>
        <p:nvSpPr>
          <p:cNvPr id="16387" name="Date Placeholder 1"/>
          <p:cNvSpPr>
            <a:spLocks noGrp="1"/>
          </p:cNvSpPr>
          <p:nvPr>
            <p:ph type="dt" sz="quarter" idx="10"/>
          </p:nvPr>
        </p:nvSpPr>
        <p:spPr>
          <a:xfrm>
            <a:off x="0" y="6400800"/>
            <a:ext cx="1905000" cy="457200"/>
          </a:xfrm>
          <a:noFill/>
          <a:ln>
            <a:miter lim="800000"/>
            <a:headEnd/>
            <a:tailEnd/>
          </a:ln>
        </p:spPr>
        <p:txBody>
          <a:bodyPr/>
          <a:lstStyle/>
          <a:p>
            <a:pPr>
              <a:buFont typeface="Arial" charset="0"/>
              <a:buNone/>
            </a:pPr>
            <a:r>
              <a:rPr lang="en-US" altLang="en-US"/>
              <a:t>14-Mar-2020</a:t>
            </a:r>
          </a:p>
          <a:p>
            <a:pPr>
              <a:buFontTx/>
              <a:buNone/>
            </a:pPr>
            <a:endParaRPr lang="en-US" altLang="en-US"/>
          </a:p>
        </p:txBody>
      </p:sp>
      <p:sp>
        <p:nvSpPr>
          <p:cNvPr id="16388"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9A0F2B59-DBC8-446B-9075-AD23D8C457A0}" type="slidenum">
              <a:rPr lang="en-US" altLang="en-US" smtClean="0"/>
              <a:pPr>
                <a:buFontTx/>
                <a:buNone/>
              </a:pPr>
              <a:t>14</a:t>
            </a:fld>
            <a:endParaRPr lang="en-US" altLang="en-US"/>
          </a:p>
        </p:txBody>
      </p:sp>
      <p:sp>
        <p:nvSpPr>
          <p:cNvPr id="16389" name="TextBox 1"/>
          <p:cNvSpPr txBox="1">
            <a:spLocks noChangeArrowheads="1"/>
          </p:cNvSpPr>
          <p:nvPr/>
        </p:nvSpPr>
        <p:spPr bwMode="auto">
          <a:xfrm>
            <a:off x="611561" y="1143000"/>
            <a:ext cx="7992888" cy="2523768"/>
          </a:xfrm>
          <a:prstGeom prst="rect">
            <a:avLst/>
          </a:prstGeom>
          <a:noFill/>
          <a:ln w="9525">
            <a:noFill/>
            <a:miter lim="800000"/>
            <a:headEnd/>
            <a:tailEnd/>
          </a:ln>
        </p:spPr>
        <p:txBody>
          <a:bodyPr wrap="square">
            <a:spAutoFit/>
          </a:bodyPr>
          <a:lstStyle/>
          <a:p>
            <a:pPr algn="just"/>
            <a:r>
              <a:rPr lang="en-US" altLang="en-US" sz="3200" b="1" dirty="0"/>
              <a:t>Conclusion : </a:t>
            </a:r>
            <a:r>
              <a:rPr lang="en-US" altLang="en-US" sz="1800" dirty="0"/>
              <a:t>Our algorithm successfully detects the number plate region from the image which consists of vehicle number &amp; then character segmentation ,recognition. We have applied our algorithm on many images and found that it successfully recognition. The project was designed keeping in mind the automation of number plate detection system for security reason that could replace the current system of manual entry. This project was a success in recording the number plate of a vehicle although it has got its own limitation of image processing and other hardware requirements. </a:t>
            </a:r>
            <a:endParaRPr lang="en-US" altLang="en-US" sz="2000" dirty="0"/>
          </a:p>
        </p:txBody>
      </p:sp>
      <p:sp>
        <p:nvSpPr>
          <p:cNvPr id="16390" name="TextBox 1"/>
          <p:cNvSpPr txBox="1">
            <a:spLocks noChangeArrowheads="1"/>
          </p:cNvSpPr>
          <p:nvPr/>
        </p:nvSpPr>
        <p:spPr bwMode="auto">
          <a:xfrm>
            <a:off x="611561" y="4005064"/>
            <a:ext cx="7992888" cy="1815882"/>
          </a:xfrm>
          <a:prstGeom prst="rect">
            <a:avLst/>
          </a:prstGeom>
          <a:noFill/>
          <a:ln w="9525">
            <a:noFill/>
            <a:miter lim="800000"/>
            <a:headEnd/>
            <a:tailEnd/>
          </a:ln>
        </p:spPr>
        <p:txBody>
          <a:bodyPr wrap="square">
            <a:spAutoFit/>
          </a:bodyPr>
          <a:lstStyle/>
          <a:p>
            <a:r>
              <a:rPr lang="en-US" altLang="en-US" sz="3200" b="1" dirty="0"/>
              <a:t> Future Scope: </a:t>
            </a:r>
          </a:p>
          <a:p>
            <a:pPr marL="342900" indent="-342900">
              <a:buFont typeface="Arial" panose="020B0604020202020204" pitchFamily="34" charset="0"/>
              <a:buChar char="•"/>
            </a:pPr>
            <a:r>
              <a:rPr lang="en-US" altLang="en-US" sz="2000" dirty="0"/>
              <a:t>The plate number is used to automatically enter pre-paid members and calculate parking fee for non-members. </a:t>
            </a:r>
          </a:p>
          <a:p>
            <a:pPr marL="342900" indent="-342900">
              <a:buFont typeface="Arial" panose="020B0604020202020204" pitchFamily="34" charset="0"/>
              <a:buChar char="•"/>
            </a:pPr>
            <a:r>
              <a:rPr lang="en-US" altLang="en-US" sz="2000" dirty="0"/>
              <a:t>The car number is used to calculate the travel fee in atoll-road ,or  used to double –check the ticket.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1"/>
          <p:cNvSpPr txBox="1">
            <a:spLocks noChangeArrowheads="1"/>
          </p:cNvSpPr>
          <p:nvPr/>
        </p:nvSpPr>
        <p:spPr bwMode="auto">
          <a:xfrm>
            <a:off x="0" y="101600"/>
            <a:ext cx="9109075" cy="584200"/>
          </a:xfrm>
          <a:prstGeom prst="rect">
            <a:avLst/>
          </a:prstGeom>
          <a:noFill/>
          <a:ln w="9525">
            <a:noFill/>
            <a:miter lim="800000"/>
            <a:headEnd/>
            <a:tailEnd/>
          </a:ln>
        </p:spPr>
        <p:txBody>
          <a:bodyPr>
            <a:spAutoFit/>
          </a:bodyPr>
          <a:lstStyle/>
          <a:p>
            <a:pPr algn="ctr"/>
            <a:r>
              <a:rPr lang="en-US" altLang="en-US" sz="3200" b="1"/>
              <a:t>      References</a:t>
            </a:r>
          </a:p>
        </p:txBody>
      </p:sp>
      <p:sp>
        <p:nvSpPr>
          <p:cNvPr id="17411" name="Date Placeholder 1"/>
          <p:cNvSpPr>
            <a:spLocks noGrp="1"/>
          </p:cNvSpPr>
          <p:nvPr>
            <p:ph type="dt" sz="quarter" idx="10"/>
          </p:nvPr>
        </p:nvSpPr>
        <p:spPr>
          <a:xfrm>
            <a:off x="0" y="6400800"/>
            <a:ext cx="1905000" cy="457200"/>
          </a:xfrm>
          <a:noFill/>
          <a:ln>
            <a:miter lim="800000"/>
            <a:headEnd/>
            <a:tailEnd/>
          </a:ln>
        </p:spPr>
        <p:txBody>
          <a:bodyPr/>
          <a:lstStyle/>
          <a:p>
            <a:pPr>
              <a:buFont typeface="Arial" charset="0"/>
              <a:buNone/>
            </a:pPr>
            <a:r>
              <a:rPr lang="en-US" altLang="en-US"/>
              <a:t>14-Mar-2020</a:t>
            </a:r>
          </a:p>
          <a:p>
            <a:pPr>
              <a:buFontTx/>
              <a:buNone/>
            </a:pPr>
            <a:endParaRPr lang="en-US" altLang="en-US"/>
          </a:p>
        </p:txBody>
      </p:sp>
      <p:sp>
        <p:nvSpPr>
          <p:cNvPr id="17412"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F788EB75-F922-4E5D-AC02-76AE13ACFABE}" type="slidenum">
              <a:rPr lang="en-US" altLang="en-US" smtClean="0"/>
              <a:pPr>
                <a:buFontTx/>
                <a:buNone/>
              </a:pPr>
              <a:t>15</a:t>
            </a:fld>
            <a:endParaRPr lang="en-US" altLang="en-US"/>
          </a:p>
        </p:txBody>
      </p:sp>
      <p:sp>
        <p:nvSpPr>
          <p:cNvPr id="2" name="Rectangle 1">
            <a:extLst>
              <a:ext uri="{FF2B5EF4-FFF2-40B4-BE49-F238E27FC236}">
                <a16:creationId xmlns:a16="http://schemas.microsoft.com/office/drawing/2014/main" xmlns="" id="{4BEE974E-9E00-4F60-B80E-4D1A6BD596C4}"/>
              </a:ext>
            </a:extLst>
          </p:cNvPr>
          <p:cNvSpPr/>
          <p:nvPr/>
        </p:nvSpPr>
        <p:spPr>
          <a:xfrm>
            <a:off x="251520" y="980728"/>
            <a:ext cx="8712968" cy="4708981"/>
          </a:xfrm>
          <a:prstGeom prst="rect">
            <a:avLst/>
          </a:prstGeom>
        </p:spPr>
        <p:txBody>
          <a:bodyPr wrap="square">
            <a:spAutoFit/>
          </a:bodyPr>
          <a:lstStyle/>
          <a:p>
            <a:pPr marL="342900" indent="-342900" algn="just">
              <a:buFont typeface="Wingdings" panose="05000000000000000000" pitchFamily="2" charset="2"/>
              <a:buChar char="§"/>
            </a:pPr>
            <a:r>
              <a:rPr lang="en-IN" sz="2000" dirty="0"/>
              <a:t>Saeed Rastegar, Reza Ghaderi, Gholamreza Ardeshipr &amp; Nima Asadi, " An intelligent control system using an efficient License Plate Location and Recognition Approach", International Journal of Image Processing (IJIP) Volume(3), Issue(5) 252, 2009.</a:t>
            </a:r>
          </a:p>
          <a:p>
            <a:pPr algn="just"/>
            <a:endParaRPr lang="en-IN" sz="2000" dirty="0"/>
          </a:p>
          <a:p>
            <a:pPr marL="342900" indent="-342900" algn="just">
              <a:buFont typeface="Wingdings" panose="05000000000000000000" pitchFamily="2" charset="2"/>
              <a:buChar char="§"/>
            </a:pPr>
            <a:r>
              <a:rPr lang="en-IN" sz="2000" dirty="0"/>
              <a:t>Loumos, V.; Kayafas, E.,”License plate recognition from still images and video sequences: A survey” IEEE Transactions on Intelligent Transportation Systems, volume 9, issue 3, pages 377-391, September 2008. </a:t>
            </a:r>
          </a:p>
          <a:p>
            <a:pPr algn="just"/>
            <a:endParaRPr lang="en-IN" sz="2000" dirty="0"/>
          </a:p>
          <a:p>
            <a:pPr marL="342900" indent="-342900" algn="just">
              <a:buFont typeface="Wingdings" panose="05000000000000000000" pitchFamily="2" charset="2"/>
              <a:buChar char="§"/>
            </a:pPr>
            <a:r>
              <a:rPr lang="en-IN" sz="2000" dirty="0"/>
              <a:t>Chirag N. Paunwala, Suprava Patnaik, “A Novel Multiple License Plate Extraction Technique for Complex Background in Indian Traffic Conditions”, In Proceedings of International Journal of Image Processing, vol.4, issue2, 2007</a:t>
            </a:r>
          </a:p>
          <a:p>
            <a:pPr algn="just"/>
            <a:endParaRPr lang="en-IN" sz="2000" dirty="0"/>
          </a:p>
          <a:p>
            <a:pPr marL="342900" indent="-342900" algn="just">
              <a:buFont typeface="Wingdings" panose="05000000000000000000" pitchFamily="2" charset="2"/>
              <a:buChar char="§"/>
            </a:pPr>
            <a:r>
              <a:rPr lang="en-GB" sz="2000" dirty="0"/>
              <a:t>D. Zheng, Y. Zhao, and J. Wang, “An efficient method of License Plate location,” Pattern Recognit. Lett. vol. 26, no. 15, pp. 2431–2438, 2005. </a:t>
            </a:r>
            <a:endParaRPr lang="en-IN"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a:t>     Progress Work  </a:t>
            </a:r>
          </a:p>
        </p:txBody>
      </p:sp>
      <p:sp>
        <p:nvSpPr>
          <p:cNvPr id="18435" name="Date Placeholder 1"/>
          <p:cNvSpPr>
            <a:spLocks noGrp="1"/>
          </p:cNvSpPr>
          <p:nvPr>
            <p:ph type="dt" sz="quarter" idx="10"/>
          </p:nvPr>
        </p:nvSpPr>
        <p:spPr>
          <a:xfrm>
            <a:off x="0" y="6400800"/>
            <a:ext cx="1905000" cy="457200"/>
          </a:xfrm>
          <a:noFill/>
          <a:ln>
            <a:miter lim="800000"/>
            <a:headEnd/>
            <a:tailEnd/>
          </a:ln>
        </p:spPr>
        <p:txBody>
          <a:bodyPr/>
          <a:lstStyle/>
          <a:p>
            <a:pPr>
              <a:buFont typeface="Arial" charset="0"/>
              <a:buNone/>
            </a:pPr>
            <a:r>
              <a:rPr lang="en-US" altLang="en-US"/>
              <a:t>14-Mar-2020</a:t>
            </a:r>
          </a:p>
          <a:p>
            <a:pPr>
              <a:buFontTx/>
              <a:buNone/>
            </a:pPr>
            <a:endParaRPr lang="en-US" altLang="en-US"/>
          </a:p>
        </p:txBody>
      </p:sp>
      <p:sp>
        <p:nvSpPr>
          <p:cNvPr id="18436"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7C3AB795-5B31-4295-9AE7-46BB2401A214}" type="slidenum">
              <a:rPr lang="en-US" altLang="en-US" smtClean="0"/>
              <a:pPr>
                <a:buFontTx/>
                <a:buNone/>
              </a:pPr>
              <a:t>16</a:t>
            </a:fld>
            <a:endParaRPr lang="en-US" altLang="en-US"/>
          </a:p>
        </p:txBody>
      </p:sp>
      <p:sp>
        <p:nvSpPr>
          <p:cNvPr id="2" name="TextBox 1">
            <a:extLst>
              <a:ext uri="{FF2B5EF4-FFF2-40B4-BE49-F238E27FC236}">
                <a16:creationId xmlns:a16="http://schemas.microsoft.com/office/drawing/2014/main" xmlns="" id="{E493AD3F-F387-4A39-8BC4-24DD55E1F99B}"/>
              </a:ext>
            </a:extLst>
          </p:cNvPr>
          <p:cNvSpPr txBox="1"/>
          <p:nvPr/>
        </p:nvSpPr>
        <p:spPr>
          <a:xfrm>
            <a:off x="719572" y="1333009"/>
            <a:ext cx="7704856" cy="419198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000" b="1" dirty="0"/>
              <a:t>20</a:t>
            </a:r>
            <a:r>
              <a:rPr lang="en-GB" sz="2000" b="1" baseline="30000" dirty="0"/>
              <a:t>th</a:t>
            </a:r>
            <a:r>
              <a:rPr lang="en-GB" sz="2000" b="1" dirty="0"/>
              <a:t> February:</a:t>
            </a:r>
            <a:r>
              <a:rPr lang="en-GB" sz="2000" dirty="0"/>
              <a:t> Mini project topic were searched and discussed.</a:t>
            </a:r>
          </a:p>
          <a:p>
            <a:pPr marL="342900" indent="-342900">
              <a:lnSpc>
                <a:spcPct val="150000"/>
              </a:lnSpc>
              <a:buFont typeface="Arial" panose="020B0604020202020204" pitchFamily="34" charset="0"/>
              <a:buChar char="•"/>
            </a:pPr>
            <a:r>
              <a:rPr lang="en-GB" sz="2000" b="1" dirty="0"/>
              <a:t>26</a:t>
            </a:r>
            <a:r>
              <a:rPr lang="en-GB" sz="2000" b="1" baseline="30000" dirty="0"/>
              <a:t>th</a:t>
            </a:r>
            <a:r>
              <a:rPr lang="en-GB" sz="2000" b="1" dirty="0"/>
              <a:t> February</a:t>
            </a:r>
            <a:r>
              <a:rPr lang="en-GB" sz="2000" dirty="0"/>
              <a:t>: Mini project topic was finalised as Car Number Plate Detection using MATLAB.</a:t>
            </a:r>
          </a:p>
          <a:p>
            <a:pPr marL="342900" indent="-342900">
              <a:lnSpc>
                <a:spcPct val="150000"/>
              </a:lnSpc>
              <a:buFont typeface="Arial" panose="020B0604020202020204" pitchFamily="34" charset="0"/>
              <a:buChar char="•"/>
            </a:pPr>
            <a:r>
              <a:rPr lang="en-GB" sz="2000" b="1" dirty="0"/>
              <a:t>06</a:t>
            </a:r>
            <a:r>
              <a:rPr lang="en-GB" sz="2000" b="1" baseline="30000" dirty="0"/>
              <a:t>TH</a:t>
            </a:r>
            <a:r>
              <a:rPr lang="en-GB" sz="2000" b="1" dirty="0"/>
              <a:t> March: </a:t>
            </a:r>
            <a:r>
              <a:rPr lang="en-GB" sz="2000" dirty="0"/>
              <a:t>MATLAB 2016 software installation was done .</a:t>
            </a:r>
          </a:p>
          <a:p>
            <a:pPr marL="342900" indent="-342900">
              <a:lnSpc>
                <a:spcPct val="150000"/>
              </a:lnSpc>
              <a:buFont typeface="Arial" panose="020B0604020202020204" pitchFamily="34" charset="0"/>
              <a:buChar char="•"/>
            </a:pPr>
            <a:r>
              <a:rPr lang="en-GB" sz="2000" b="1" dirty="0"/>
              <a:t>9</a:t>
            </a:r>
            <a:r>
              <a:rPr lang="en-GB" sz="2000" b="1" baseline="30000" dirty="0"/>
              <a:t>th</a:t>
            </a:r>
            <a:r>
              <a:rPr lang="en-GB" sz="2000" b="1" dirty="0"/>
              <a:t> March: </a:t>
            </a:r>
            <a:r>
              <a:rPr lang="en-GB" sz="2000" dirty="0"/>
              <a:t>Collecting the information required for writing  code and worked on writing our project code.</a:t>
            </a:r>
          </a:p>
          <a:p>
            <a:pPr marL="342900" indent="-342900">
              <a:lnSpc>
                <a:spcPct val="150000"/>
              </a:lnSpc>
              <a:buFont typeface="Arial" panose="020B0604020202020204" pitchFamily="34" charset="0"/>
              <a:buChar char="•"/>
            </a:pPr>
            <a:r>
              <a:rPr lang="en-GB" sz="2000" b="1" dirty="0"/>
              <a:t>11</a:t>
            </a:r>
            <a:r>
              <a:rPr lang="en-GB" sz="2000" b="1" baseline="30000" dirty="0"/>
              <a:t>th</a:t>
            </a:r>
            <a:r>
              <a:rPr lang="en-GB" sz="2000" b="1" dirty="0"/>
              <a:t> March: </a:t>
            </a:r>
            <a:r>
              <a:rPr lang="en-GB" sz="2000" dirty="0"/>
              <a:t>50% of project code was complete .</a:t>
            </a:r>
          </a:p>
          <a:p>
            <a:pPr marL="342900" indent="-342900">
              <a:lnSpc>
                <a:spcPct val="150000"/>
              </a:lnSpc>
              <a:buFont typeface="Arial" panose="020B0604020202020204" pitchFamily="34" charset="0"/>
              <a:buChar char="•"/>
            </a:pPr>
            <a:r>
              <a:rPr lang="en-GB" sz="2000" b="1" dirty="0"/>
              <a:t>12</a:t>
            </a:r>
            <a:r>
              <a:rPr lang="en-GB" sz="2000" b="1" baseline="30000" dirty="0"/>
              <a:t>th</a:t>
            </a:r>
            <a:r>
              <a:rPr lang="en-GB" sz="2000" b="1" dirty="0"/>
              <a:t> March: </a:t>
            </a:r>
            <a:r>
              <a:rPr lang="en-GB" sz="2000" dirty="0"/>
              <a:t>started working on power point presentation.</a:t>
            </a:r>
          </a:p>
          <a:p>
            <a:pPr marL="342900" indent="-342900">
              <a:lnSpc>
                <a:spcPct val="150000"/>
              </a:lnSpc>
              <a:buFont typeface="Arial" panose="020B0604020202020204" pitchFamily="34" charset="0"/>
              <a:buChar char="•"/>
            </a:pPr>
            <a:r>
              <a:rPr lang="en-GB" sz="2000" b="1" dirty="0"/>
              <a:t>16</a:t>
            </a:r>
            <a:r>
              <a:rPr lang="en-GB" sz="2000" b="1" baseline="30000" dirty="0"/>
              <a:t>th</a:t>
            </a:r>
            <a:r>
              <a:rPr lang="en-GB" sz="2000" b="1" dirty="0"/>
              <a:t> March: </a:t>
            </a:r>
            <a:r>
              <a:rPr lang="en-GB" sz="2000" dirty="0"/>
              <a:t>started working on report.</a:t>
            </a:r>
            <a:endParaRPr lang="en-IN"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a:t>      Milestones/Schedule</a:t>
            </a:r>
          </a:p>
        </p:txBody>
      </p:sp>
      <p:sp>
        <p:nvSpPr>
          <p:cNvPr id="19459" name="Date Placeholder 1"/>
          <p:cNvSpPr>
            <a:spLocks noGrp="1"/>
          </p:cNvSpPr>
          <p:nvPr>
            <p:ph type="dt" sz="quarter" idx="10"/>
          </p:nvPr>
        </p:nvSpPr>
        <p:spPr>
          <a:xfrm>
            <a:off x="0" y="6400800"/>
            <a:ext cx="1905000" cy="457200"/>
          </a:xfrm>
          <a:noFill/>
          <a:ln>
            <a:miter lim="800000"/>
            <a:headEnd/>
            <a:tailEnd/>
          </a:ln>
        </p:spPr>
        <p:txBody>
          <a:bodyPr/>
          <a:lstStyle/>
          <a:p>
            <a:pPr>
              <a:buFont typeface="Arial" charset="0"/>
              <a:buNone/>
            </a:pPr>
            <a:r>
              <a:rPr lang="en-US" altLang="en-US"/>
              <a:t>14-Mar-2020</a:t>
            </a:r>
          </a:p>
          <a:p>
            <a:pPr>
              <a:buFontTx/>
              <a:buNone/>
            </a:pPr>
            <a:endParaRPr lang="en-US" altLang="en-US"/>
          </a:p>
        </p:txBody>
      </p:sp>
      <p:sp>
        <p:nvSpPr>
          <p:cNvPr id="19460"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F591C0EF-1CE9-4676-AE6E-288AC26D6D47}" type="slidenum">
              <a:rPr lang="en-US" altLang="en-US" smtClean="0"/>
              <a:pPr>
                <a:buFontTx/>
                <a:buNone/>
              </a:pPr>
              <a:t>17</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xmlns="" val="3389082093"/>
              </p:ext>
            </p:extLst>
          </p:nvPr>
        </p:nvGraphicFramePr>
        <p:xfrm>
          <a:off x="517772" y="1268760"/>
          <a:ext cx="8073530" cy="3744414"/>
        </p:xfrm>
        <a:graphic>
          <a:graphicData uri="http://schemas.openxmlformats.org/drawingml/2006/table">
            <a:tbl>
              <a:tblPr firstRow="1" firstCol="1" bandRow="1">
                <a:tableStyleId>{2D5ABB26-0587-4C30-8999-92F81FD0307C}</a:tableStyleId>
              </a:tblPr>
              <a:tblGrid>
                <a:gridCol w="2304256">
                  <a:extLst>
                    <a:ext uri="{9D8B030D-6E8A-4147-A177-3AD203B41FA5}">
                      <a16:colId xmlns:a16="http://schemas.microsoft.com/office/drawing/2014/main" xmlns="" val="20000"/>
                    </a:ext>
                  </a:extLst>
                </a:gridCol>
                <a:gridCol w="2088232">
                  <a:extLst>
                    <a:ext uri="{9D8B030D-6E8A-4147-A177-3AD203B41FA5}">
                      <a16:colId xmlns:a16="http://schemas.microsoft.com/office/drawing/2014/main" xmlns="" val="20001"/>
                    </a:ext>
                  </a:extLst>
                </a:gridCol>
                <a:gridCol w="1696569">
                  <a:extLst>
                    <a:ext uri="{9D8B030D-6E8A-4147-A177-3AD203B41FA5}">
                      <a16:colId xmlns:a16="http://schemas.microsoft.com/office/drawing/2014/main" xmlns="" val="20002"/>
                    </a:ext>
                  </a:extLst>
                </a:gridCol>
                <a:gridCol w="1984473">
                  <a:extLst>
                    <a:ext uri="{9D8B030D-6E8A-4147-A177-3AD203B41FA5}">
                      <a16:colId xmlns:a16="http://schemas.microsoft.com/office/drawing/2014/main" xmlns="" val="20003"/>
                    </a:ext>
                  </a:extLst>
                </a:gridCol>
              </a:tblGrid>
              <a:tr h="556762">
                <a:tc>
                  <a:txBody>
                    <a:bodyPr/>
                    <a:lstStyle/>
                    <a:p>
                      <a:pPr algn="ctr">
                        <a:lnSpc>
                          <a:spcPct val="107000"/>
                        </a:lnSpc>
                        <a:spcBef>
                          <a:spcPts val="300"/>
                        </a:spcBef>
                        <a:spcAft>
                          <a:spcPts val="300"/>
                        </a:spcAft>
                      </a:pPr>
                      <a:r>
                        <a:rPr lang="en-AU" sz="1600" dirty="0">
                          <a:effectLst/>
                        </a:rPr>
                        <a:t>Milestone</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AU" sz="1600" dirty="0">
                          <a:effectLst/>
                        </a:rPr>
                        <a:t>Baseline Date</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AU" sz="1600" dirty="0">
                          <a:effectLst/>
                        </a:rPr>
                        <a:t>Target Date</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AU" sz="1600" dirty="0">
                          <a:effectLst/>
                        </a:rPr>
                        <a:t>Achievement</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796913">
                <a:tc>
                  <a:txBody>
                    <a:bodyPr/>
                    <a:lstStyle/>
                    <a:p>
                      <a:pPr algn="ctr">
                        <a:lnSpc>
                          <a:spcPct val="107000"/>
                        </a:lnSpc>
                        <a:spcBef>
                          <a:spcPts val="300"/>
                        </a:spcBef>
                        <a:spcAft>
                          <a:spcPts val="300"/>
                        </a:spcAft>
                      </a:pPr>
                      <a:r>
                        <a:rPr lang="en-GB"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Software Installation </a:t>
                      </a:r>
                      <a:endPar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GB"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06/03/2020</a:t>
                      </a:r>
                      <a:endPar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GB"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06/03/2020</a:t>
                      </a:r>
                      <a:endPar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GB"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Successful</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796913">
                <a:tc>
                  <a:txBody>
                    <a:bodyPr/>
                    <a:lstStyle/>
                    <a:p>
                      <a:pPr algn="ctr">
                        <a:lnSpc>
                          <a:spcPct val="107000"/>
                        </a:lnSpc>
                        <a:spcBef>
                          <a:spcPts val="300"/>
                        </a:spcBef>
                        <a:spcAft>
                          <a:spcPts val="300"/>
                        </a:spcAft>
                      </a:pPr>
                      <a:r>
                        <a:rPr lang="en-GB"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Project Code</a:t>
                      </a:r>
                      <a:endPar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GB"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09/03/2020</a:t>
                      </a:r>
                      <a:endPar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GB"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11/03//2020</a:t>
                      </a:r>
                      <a:endPar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GB"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Done </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465983178"/>
                  </a:ext>
                </a:extLst>
              </a:tr>
              <a:tr h="796913">
                <a:tc>
                  <a:txBody>
                    <a:bodyPr/>
                    <a:lstStyle/>
                    <a:p>
                      <a:pPr algn="ctr">
                        <a:lnSpc>
                          <a:spcPct val="107000"/>
                        </a:lnSpc>
                        <a:spcBef>
                          <a:spcPts val="300"/>
                        </a:spcBef>
                        <a:spcAft>
                          <a:spcPts val="300"/>
                        </a:spcAft>
                      </a:pPr>
                      <a:r>
                        <a:rPr lang="en-GB"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Power point presentation </a:t>
                      </a:r>
                      <a:endPar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GB"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12/03/2020</a:t>
                      </a:r>
                      <a:endPar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GB"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01/04/2020</a:t>
                      </a:r>
                      <a:endPar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a:t>
                      </a:r>
                      <a:r>
                        <a:rPr lang="en-GB"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one</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22510096"/>
                  </a:ext>
                </a:extLst>
              </a:tr>
              <a:tr h="796913">
                <a:tc>
                  <a:txBody>
                    <a:bodyPr/>
                    <a:lstStyle/>
                    <a:p>
                      <a:pPr algn="ctr">
                        <a:lnSpc>
                          <a:spcPct val="107000"/>
                        </a:lnSpc>
                        <a:spcBef>
                          <a:spcPts val="300"/>
                        </a:spcBef>
                        <a:spcAft>
                          <a:spcPts val="300"/>
                        </a:spcAft>
                      </a:pPr>
                      <a:r>
                        <a:rPr lang="en-GB"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Report</a:t>
                      </a:r>
                      <a:endPar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GB"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16/03/2020</a:t>
                      </a:r>
                      <a:endPar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GB"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28/04/2020</a:t>
                      </a:r>
                      <a:endPar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a:t>
                      </a:r>
                      <a:r>
                        <a:rPr lang="en-GB"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one</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3059485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1"/>
          <p:cNvSpPr>
            <a:spLocks noGrp="1"/>
          </p:cNvSpPr>
          <p:nvPr>
            <p:ph type="dt" sz="quarter" idx="10"/>
          </p:nvPr>
        </p:nvSpPr>
        <p:spPr>
          <a:noFill/>
          <a:ln>
            <a:miter lim="800000"/>
            <a:headEnd/>
            <a:tailEnd/>
          </a:ln>
        </p:spPr>
        <p:txBody>
          <a:bodyPr/>
          <a:lstStyle/>
          <a:p>
            <a:pPr>
              <a:buFont typeface="Arial" charset="0"/>
              <a:buNone/>
            </a:pPr>
            <a:endParaRPr lang="en-US" altLang="en-US"/>
          </a:p>
          <a:p>
            <a:pPr>
              <a:buFont typeface="Arial" charset="0"/>
              <a:buNone/>
            </a:pPr>
            <a:r>
              <a:rPr lang="en-US" altLang="en-US"/>
              <a:t>14-Mar-2020</a:t>
            </a:r>
          </a:p>
          <a:p>
            <a:pPr>
              <a:buFont typeface="Arial" charset="0"/>
              <a:buNone/>
            </a:pPr>
            <a:endParaRPr lang="en-US"/>
          </a:p>
        </p:txBody>
      </p:sp>
      <p:sp>
        <p:nvSpPr>
          <p:cNvPr id="20483" name="Slide Number Placeholder 2"/>
          <p:cNvSpPr>
            <a:spLocks noGrp="1"/>
          </p:cNvSpPr>
          <p:nvPr>
            <p:ph type="sldNum" sz="quarter" idx="12"/>
          </p:nvPr>
        </p:nvSpPr>
        <p:spPr>
          <a:noFill/>
          <a:ln>
            <a:miter lim="800000"/>
            <a:headEnd/>
            <a:tailEnd/>
          </a:ln>
        </p:spPr>
        <p:txBody>
          <a:bodyPr/>
          <a:lstStyle/>
          <a:p>
            <a:fld id="{A130B197-E787-48CC-9952-020D82AC962A}" type="slidenum">
              <a:rPr lang="en-US" altLang="en-US" smtClean="0"/>
              <a:pPr/>
              <a:t>18</a:t>
            </a:fld>
            <a:endParaRPr lang="en-US" altLang="en-US"/>
          </a:p>
        </p:txBody>
      </p:sp>
      <p:sp>
        <p:nvSpPr>
          <p:cNvPr id="4" name="Rectangle 3"/>
          <p:cNvSpPr/>
          <p:nvPr/>
        </p:nvSpPr>
        <p:spPr>
          <a:xfrm>
            <a:off x="2438400" y="2967038"/>
            <a:ext cx="4267200" cy="923925"/>
          </a:xfrm>
          <a:prstGeom prst="rect">
            <a:avLst/>
          </a:prstGeom>
          <a:noFill/>
        </p:spPr>
        <p:txBody>
          <a:bodyPr>
            <a:spAutoFit/>
          </a:bodyPr>
          <a:lstStyle/>
          <a:p>
            <a:pPr algn="ctr">
              <a:defRPr/>
            </a:pPr>
            <a:r>
              <a:rPr lang="en-US" sz="5400" dirty="0">
                <a:ln w="0"/>
                <a:effectLst>
                  <a:outerShdw blurRad="38100" dist="19050" dir="2700000" algn="tl" rotWithShape="0">
                    <a:schemeClr val="dk1">
                      <a:alpha val="40000"/>
                    </a:schemeClr>
                  </a:outerShdw>
                </a:effectLs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a:t>Contents</a:t>
            </a:r>
            <a:endParaRPr lang="en-IN" altLang="en-US" sz="3200" b="1"/>
          </a:p>
        </p:txBody>
      </p:sp>
      <p:sp>
        <p:nvSpPr>
          <p:cNvPr id="4099" name="Rectangle 2"/>
          <p:cNvSpPr>
            <a:spLocks noChangeArrowheads="1"/>
          </p:cNvSpPr>
          <p:nvPr/>
        </p:nvSpPr>
        <p:spPr bwMode="auto">
          <a:xfrm>
            <a:off x="467544" y="692696"/>
            <a:ext cx="8424936" cy="5632311"/>
          </a:xfrm>
          <a:prstGeom prst="rect">
            <a:avLst/>
          </a:prstGeom>
          <a:noFill/>
          <a:ln w="9525">
            <a:noFill/>
            <a:miter lim="800000"/>
            <a:headEnd/>
            <a:tailEnd/>
          </a:ln>
        </p:spPr>
        <p:txBody>
          <a:bodyPr wrap="square">
            <a:spAutoFit/>
          </a:bodyPr>
          <a:lstStyle/>
          <a:p>
            <a:pPr marL="342900" indent="-342900">
              <a:buFont typeface="Courier New" pitchFamily="49" charset="0"/>
              <a:buChar char="o"/>
            </a:pPr>
            <a:r>
              <a:rPr lang="en-US" dirty="0">
                <a:cs typeface="Times New Roman" pitchFamily="18" charset="0"/>
              </a:rPr>
              <a:t>Introduction </a:t>
            </a:r>
          </a:p>
          <a:p>
            <a:pPr marL="342900" indent="-342900">
              <a:buFont typeface="Courier New" pitchFamily="49" charset="0"/>
              <a:buChar char="o"/>
            </a:pPr>
            <a:r>
              <a:rPr lang="en-US" dirty="0">
                <a:cs typeface="Times New Roman" pitchFamily="18" charset="0"/>
              </a:rPr>
              <a:t>Literature Review </a:t>
            </a:r>
          </a:p>
          <a:p>
            <a:pPr marL="342900" indent="-342900">
              <a:buFont typeface="Courier New" pitchFamily="49" charset="0"/>
              <a:buChar char="o"/>
            </a:pPr>
            <a:r>
              <a:rPr lang="en-US" dirty="0">
                <a:cs typeface="Times New Roman" pitchFamily="18" charset="0"/>
              </a:rPr>
              <a:t>Existing System</a:t>
            </a:r>
          </a:p>
          <a:p>
            <a:pPr marL="342900" indent="-342900">
              <a:buFont typeface="Courier New" pitchFamily="49" charset="0"/>
              <a:buChar char="o"/>
            </a:pPr>
            <a:r>
              <a:rPr lang="en-US" dirty="0">
                <a:cs typeface="Times New Roman" pitchFamily="18" charset="0"/>
              </a:rPr>
              <a:t>Problem Statement &amp; Objectives </a:t>
            </a:r>
          </a:p>
          <a:p>
            <a:pPr marL="342900" indent="-342900">
              <a:buFont typeface="Courier New" pitchFamily="49" charset="0"/>
              <a:buChar char="o"/>
            </a:pPr>
            <a:r>
              <a:rPr lang="en-US" dirty="0">
                <a:cs typeface="Times New Roman" pitchFamily="18" charset="0"/>
              </a:rPr>
              <a:t>Circuit Diagram &amp; working </a:t>
            </a:r>
          </a:p>
          <a:p>
            <a:pPr marL="342900" indent="-342900">
              <a:buFont typeface="Courier New" pitchFamily="49" charset="0"/>
              <a:buChar char="o"/>
            </a:pPr>
            <a:r>
              <a:rPr lang="en-US" dirty="0">
                <a:cs typeface="Times New Roman" pitchFamily="18" charset="0"/>
              </a:rPr>
              <a:t>Algorithm / Flow Chart</a:t>
            </a:r>
          </a:p>
          <a:p>
            <a:pPr marL="342900" indent="-342900">
              <a:buFont typeface="Courier New" pitchFamily="49" charset="0"/>
              <a:buChar char="o"/>
            </a:pPr>
            <a:r>
              <a:rPr lang="en-US" dirty="0">
                <a:cs typeface="Times New Roman" pitchFamily="18" charset="0"/>
              </a:rPr>
              <a:t>Block Diagram</a:t>
            </a:r>
          </a:p>
          <a:p>
            <a:pPr marL="342900" indent="-342900">
              <a:buFont typeface="Courier New" pitchFamily="49" charset="0"/>
              <a:buChar char="o"/>
            </a:pPr>
            <a:r>
              <a:rPr lang="en-US" dirty="0">
                <a:cs typeface="Times New Roman" pitchFamily="18" charset="0"/>
              </a:rPr>
              <a:t>Result &amp; Discussion </a:t>
            </a:r>
          </a:p>
          <a:p>
            <a:pPr marL="342900" indent="-342900">
              <a:buFont typeface="Courier New" pitchFamily="49" charset="0"/>
              <a:buChar char="o"/>
            </a:pPr>
            <a:r>
              <a:rPr lang="en-US" dirty="0">
                <a:cs typeface="Times New Roman" pitchFamily="18" charset="0"/>
              </a:rPr>
              <a:t>Advantages</a:t>
            </a:r>
          </a:p>
          <a:p>
            <a:pPr marL="342900" indent="-342900">
              <a:buFont typeface="Courier New" pitchFamily="49" charset="0"/>
              <a:buChar char="o"/>
            </a:pPr>
            <a:r>
              <a:rPr lang="en-US" dirty="0">
                <a:cs typeface="Times New Roman" pitchFamily="18" charset="0"/>
              </a:rPr>
              <a:t>Conclusion / Future Scope</a:t>
            </a:r>
          </a:p>
          <a:p>
            <a:pPr marL="342900" indent="-342900">
              <a:buFont typeface="Courier New" pitchFamily="49" charset="0"/>
              <a:buChar char="o"/>
            </a:pPr>
            <a:r>
              <a:rPr lang="en-US" dirty="0">
                <a:cs typeface="Times New Roman" pitchFamily="18" charset="0"/>
              </a:rPr>
              <a:t>Reference</a:t>
            </a:r>
          </a:p>
          <a:p>
            <a:pPr marL="342900" indent="-342900">
              <a:buFont typeface="Courier New" pitchFamily="49" charset="0"/>
              <a:buChar char="o"/>
            </a:pPr>
            <a:r>
              <a:rPr lang="en-US" dirty="0">
                <a:cs typeface="Times New Roman" pitchFamily="18" charset="0"/>
              </a:rPr>
              <a:t>Progress Work</a:t>
            </a:r>
          </a:p>
          <a:p>
            <a:pPr marL="342900" indent="-342900">
              <a:buFont typeface="Courier New" pitchFamily="49" charset="0"/>
              <a:buChar char="o"/>
            </a:pPr>
            <a:r>
              <a:rPr lang="en-US" dirty="0">
                <a:cs typeface="Times New Roman" pitchFamily="18" charset="0"/>
              </a:rPr>
              <a:t>Milestone/schedule</a:t>
            </a:r>
          </a:p>
          <a:p>
            <a:pPr marL="342900" indent="-342900"/>
            <a:endParaRPr lang="en-US" dirty="0">
              <a:cs typeface="Times New Roman" pitchFamily="18" charset="0"/>
            </a:endParaRPr>
          </a:p>
          <a:p>
            <a:pPr marL="342900" indent="-342900"/>
            <a:r>
              <a:rPr lang="en-US" dirty="0">
                <a:cs typeface="Times New Roman" pitchFamily="18" charset="0"/>
              </a:rPr>
              <a:t> </a:t>
            </a:r>
          </a:p>
        </p:txBody>
      </p:sp>
      <p:sp>
        <p:nvSpPr>
          <p:cNvPr id="4100" name="Date Placeholder 1"/>
          <p:cNvSpPr>
            <a:spLocks noGrp="1"/>
          </p:cNvSpPr>
          <p:nvPr>
            <p:ph type="dt" sz="quarter" idx="10"/>
          </p:nvPr>
        </p:nvSpPr>
        <p:spPr>
          <a:xfrm>
            <a:off x="0" y="6400800"/>
            <a:ext cx="1905000" cy="457200"/>
          </a:xfrm>
          <a:noFill/>
          <a:ln>
            <a:miter lim="800000"/>
            <a:headEnd/>
            <a:tailEnd/>
          </a:ln>
        </p:spPr>
        <p:txBody>
          <a:bodyPr/>
          <a:lstStyle/>
          <a:p>
            <a:pPr>
              <a:buFontTx/>
              <a:buNone/>
            </a:pPr>
            <a:r>
              <a:rPr lang="en-US" altLang="en-US" dirty="0"/>
              <a:t>14-Mar-2020</a:t>
            </a:r>
          </a:p>
        </p:txBody>
      </p:sp>
      <p:sp>
        <p:nvSpPr>
          <p:cNvPr id="4101"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C17B701C-770A-40A1-9088-2D0BC39D5D24}" type="slidenum">
              <a:rPr lang="en-US" altLang="en-US" smtClean="0"/>
              <a:pPr>
                <a:buFontTx/>
                <a:buNone/>
              </a:pPr>
              <a:t>2</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1"/>
          <p:cNvSpPr txBox="1">
            <a:spLocks noChangeArrowheads="1"/>
          </p:cNvSpPr>
          <p:nvPr/>
        </p:nvSpPr>
        <p:spPr bwMode="auto">
          <a:xfrm>
            <a:off x="0" y="76200"/>
            <a:ext cx="9109075" cy="646331"/>
          </a:xfrm>
          <a:prstGeom prst="rect">
            <a:avLst/>
          </a:prstGeom>
          <a:noFill/>
          <a:ln w="9525">
            <a:noFill/>
            <a:miter lim="800000"/>
            <a:headEnd/>
            <a:tailEnd/>
          </a:ln>
        </p:spPr>
        <p:txBody>
          <a:bodyPr>
            <a:spAutoFit/>
          </a:bodyPr>
          <a:lstStyle/>
          <a:p>
            <a:pPr algn="ctr"/>
            <a:r>
              <a:rPr lang="en-US" sz="3600" b="1" dirty="0">
                <a:cs typeface="Times New Roman" pitchFamily="18" charset="0"/>
              </a:rPr>
              <a:t>Introduction</a:t>
            </a:r>
          </a:p>
        </p:txBody>
      </p:sp>
      <p:sp>
        <p:nvSpPr>
          <p:cNvPr id="11" name="Title 10"/>
          <p:cNvSpPr>
            <a:spLocks noGrp="1"/>
          </p:cNvSpPr>
          <p:nvPr>
            <p:ph type="ctrTitle"/>
          </p:nvPr>
        </p:nvSpPr>
        <p:spPr/>
        <p:txBody>
          <a:bodyPr/>
          <a:lstStyle/>
          <a:p>
            <a:r>
              <a:rPr lang="en-IN" dirty="0"/>
              <a:t/>
            </a:r>
            <a:br>
              <a:rPr lang="en-IN" dirty="0"/>
            </a:br>
            <a:r>
              <a:rPr lang="en-IN" dirty="0"/>
              <a:t/>
            </a:r>
            <a:br>
              <a:rPr lang="en-IN" dirty="0"/>
            </a:br>
            <a:r>
              <a:rPr lang="en-IN" dirty="0"/>
              <a:t/>
            </a:r>
            <a:br>
              <a:rPr lang="en-IN" dirty="0"/>
            </a:br>
            <a:r>
              <a:rPr lang="en-IN" dirty="0"/>
              <a:t/>
            </a:r>
            <a:br>
              <a:rPr lang="en-IN" dirty="0"/>
            </a:br>
            <a:endParaRPr lang="en-IN" dirty="0"/>
          </a:p>
        </p:txBody>
      </p:sp>
      <p:sp>
        <p:nvSpPr>
          <p:cNvPr id="5123" name="Date Placeholder 1"/>
          <p:cNvSpPr>
            <a:spLocks noGrp="1"/>
          </p:cNvSpPr>
          <p:nvPr>
            <p:ph type="dt" sz="half" idx="10"/>
          </p:nvPr>
        </p:nvSpPr>
        <p:spPr/>
        <p:txBody>
          <a:bodyPr/>
          <a:lstStyle/>
          <a:p>
            <a:r>
              <a:rPr lang="en-US" altLang="en-US"/>
              <a:t>14-Mar-2020</a:t>
            </a:r>
          </a:p>
        </p:txBody>
      </p:sp>
      <p:sp>
        <p:nvSpPr>
          <p:cNvPr id="5124" name="Slide Number Placeholder 4"/>
          <p:cNvSpPr>
            <a:spLocks noGrp="1"/>
          </p:cNvSpPr>
          <p:nvPr>
            <p:ph type="sldNum" sz="quarter" idx="12"/>
          </p:nvPr>
        </p:nvSpPr>
        <p:spPr/>
        <p:txBody>
          <a:bodyPr/>
          <a:lstStyle/>
          <a:p>
            <a:fld id="{AA58A7E9-A6FD-4927-A316-B678627276D2}" type="slidenum">
              <a:rPr lang="en-US" altLang="en-US" smtClean="0"/>
              <a:pPr/>
              <a:t>3</a:t>
            </a:fld>
            <a:endParaRPr lang="en-US" altLang="en-US"/>
          </a:p>
        </p:txBody>
      </p:sp>
      <p:sp>
        <p:nvSpPr>
          <p:cNvPr id="2" name="TextBox 1">
            <a:extLst>
              <a:ext uri="{FF2B5EF4-FFF2-40B4-BE49-F238E27FC236}">
                <a16:creationId xmlns:a16="http://schemas.microsoft.com/office/drawing/2014/main" xmlns="" id="{2D45C702-9591-4045-8B8A-D712DA73127E}"/>
              </a:ext>
            </a:extLst>
          </p:cNvPr>
          <p:cNvSpPr txBox="1"/>
          <p:nvPr/>
        </p:nvSpPr>
        <p:spPr>
          <a:xfrm>
            <a:off x="359532" y="1351508"/>
            <a:ext cx="8424936" cy="4653646"/>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GB" sz="2000" dirty="0"/>
              <a:t>A vehicle registration plate is a metal or plastic plate attached to a </a:t>
            </a:r>
            <a:r>
              <a:rPr lang="en-GB" sz="2000" dirty="0" err="1"/>
              <a:t>motar</a:t>
            </a:r>
            <a:r>
              <a:rPr lang="en-GB" sz="2000" dirty="0"/>
              <a:t> vehicle or a trailer for official identification purposes.</a:t>
            </a:r>
          </a:p>
          <a:p>
            <a:pPr marL="342900" indent="-342900">
              <a:lnSpc>
                <a:spcPct val="150000"/>
              </a:lnSpc>
              <a:buFont typeface="Wingdings" panose="05000000000000000000" pitchFamily="2" charset="2"/>
              <a:buChar char="§"/>
            </a:pPr>
            <a:r>
              <a:rPr lang="en-GB" sz="2000" dirty="0"/>
              <a:t>The registration number is a numeric or an alphanumeric code that uniquely identifies the vehicle within the issuing region’s database.</a:t>
            </a:r>
          </a:p>
          <a:p>
            <a:pPr marL="342900" indent="-342900">
              <a:lnSpc>
                <a:spcPct val="150000"/>
              </a:lnSpc>
              <a:buFont typeface="Wingdings" panose="05000000000000000000" pitchFamily="2" charset="2"/>
              <a:buChar char="§"/>
            </a:pPr>
            <a:r>
              <a:rPr lang="en-IN" sz="2000" dirty="0"/>
              <a:t>The ANPR(Automatic Number plate Recognition )  system  is based on image processing technology.</a:t>
            </a:r>
          </a:p>
          <a:p>
            <a:pPr marL="342900" indent="-342900">
              <a:lnSpc>
                <a:spcPct val="150000"/>
              </a:lnSpc>
              <a:buFont typeface="Wingdings" panose="05000000000000000000" pitchFamily="2" charset="2"/>
              <a:buChar char="§"/>
            </a:pPr>
            <a:r>
              <a:rPr lang="en-IN" sz="2000" dirty="0"/>
              <a:t>It is one of the necessary systems designed to detect the vehicle number  plate.</a:t>
            </a:r>
          </a:p>
          <a:p>
            <a:pPr marL="342900" indent="-342900">
              <a:lnSpc>
                <a:spcPct val="150000"/>
              </a:lnSpc>
              <a:buFont typeface="Wingdings" panose="05000000000000000000" pitchFamily="2" charset="2"/>
              <a:buChar char="§"/>
            </a:pPr>
            <a:r>
              <a:rPr lang="en-IN" sz="2000" dirty="0"/>
              <a:t>ANPR system is used at many places like Petrol pumps, Shopping Malls, Airports  etc.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5535" y="2841574"/>
            <a:ext cx="8352929" cy="1307506"/>
          </a:xfrm>
        </p:spPr>
        <p:txBody>
          <a:bodyPr/>
          <a:lstStyle/>
          <a:p>
            <a:pPr algn="l"/>
            <a:r>
              <a:rPr lang="en-IN" sz="2000" b="1" dirty="0"/>
              <a:t>Template</a:t>
            </a:r>
            <a:r>
              <a:rPr lang="en-IN" b="1" dirty="0"/>
              <a:t> </a:t>
            </a:r>
            <a:r>
              <a:rPr lang="en-IN" sz="2000" b="1" dirty="0"/>
              <a:t>Creation:</a:t>
            </a:r>
          </a:p>
          <a:p>
            <a:pPr algn="l"/>
            <a:r>
              <a:rPr lang="en-IN" sz="2000" dirty="0"/>
              <a:t>	This is used to call the saved images of alphanumeric and then save them as a new template in MATLAB memory.</a:t>
            </a:r>
          </a:p>
          <a:p>
            <a:pPr algn="l"/>
            <a:endParaRPr lang="en-IN" sz="2000" dirty="0"/>
          </a:p>
        </p:txBody>
      </p:sp>
      <p:sp>
        <p:nvSpPr>
          <p:cNvPr id="4" name="Date Placeholder 3"/>
          <p:cNvSpPr>
            <a:spLocks noGrp="1"/>
          </p:cNvSpPr>
          <p:nvPr>
            <p:ph type="dt" sz="half" idx="10"/>
          </p:nvPr>
        </p:nvSpPr>
        <p:spPr/>
        <p:txBody>
          <a:bodyPr/>
          <a:lstStyle/>
          <a:p>
            <a:pPr>
              <a:defRPr/>
            </a:pPr>
            <a:fld id="{B19F7135-D08F-41A2-8B05-A4CEEB38D978}" type="datetime1">
              <a:rPr lang="en-US" smtClean="0"/>
              <a:pPr>
                <a:defRPr/>
              </a:pPr>
              <a:t>5/20/2021</a:t>
            </a:fld>
            <a:endParaRPr lang="en-US"/>
          </a:p>
        </p:txBody>
      </p:sp>
      <p:sp>
        <p:nvSpPr>
          <p:cNvPr id="5" name="Slide Number Placeholder 4"/>
          <p:cNvSpPr>
            <a:spLocks noGrp="1"/>
          </p:cNvSpPr>
          <p:nvPr>
            <p:ph type="sldNum" sz="quarter" idx="12"/>
          </p:nvPr>
        </p:nvSpPr>
        <p:spPr/>
        <p:txBody>
          <a:bodyPr/>
          <a:lstStyle/>
          <a:p>
            <a:pPr>
              <a:defRPr/>
            </a:pPr>
            <a:fld id="{7B8C1474-E15A-4CFC-922E-AEF239A6D309}" type="slidenum">
              <a:rPr lang="en-US" altLang="en-US" smtClean="0"/>
              <a:pPr>
                <a:defRPr/>
              </a:pPr>
              <a:t>4</a:t>
            </a:fld>
            <a:endParaRPr lang="en-US" altLang="en-US"/>
          </a:p>
        </p:txBody>
      </p:sp>
      <p:pic>
        <p:nvPicPr>
          <p:cNvPr id="1026" name="Picture 2" descr="C:\Users\Dell\Desktop\Number Plate Detection\Alpha\C.bmp"/>
          <p:cNvPicPr>
            <a:picLocks noChangeAspect="1" noChangeArrowheads="1"/>
          </p:cNvPicPr>
          <p:nvPr/>
        </p:nvPicPr>
        <p:blipFill>
          <a:blip r:embed="rId2"/>
          <a:srcRect/>
          <a:stretch>
            <a:fillRect/>
          </a:stretch>
        </p:blipFill>
        <p:spPr bwMode="auto">
          <a:xfrm>
            <a:off x="1749217" y="4337211"/>
            <a:ext cx="1643073" cy="1071570"/>
          </a:xfrm>
          <a:prstGeom prst="rect">
            <a:avLst/>
          </a:prstGeom>
          <a:noFill/>
        </p:spPr>
      </p:pic>
      <p:pic>
        <p:nvPicPr>
          <p:cNvPr id="1027" name="Picture 3" descr="C:\Users\Dell\Desktop\Number Plate Detection\Alpha\3.bmp"/>
          <p:cNvPicPr>
            <a:picLocks noChangeAspect="1" noChangeArrowheads="1"/>
          </p:cNvPicPr>
          <p:nvPr/>
        </p:nvPicPr>
        <p:blipFill>
          <a:blip r:embed="rId3"/>
          <a:srcRect/>
          <a:stretch>
            <a:fillRect/>
          </a:stretch>
        </p:blipFill>
        <p:spPr bwMode="auto">
          <a:xfrm>
            <a:off x="5148064" y="4337211"/>
            <a:ext cx="1785950" cy="1071570"/>
          </a:xfrm>
          <a:prstGeom prst="rect">
            <a:avLst/>
          </a:prstGeom>
          <a:noFill/>
        </p:spPr>
      </p:pic>
      <p:grpSp>
        <p:nvGrpSpPr>
          <p:cNvPr id="10" name="Group 9">
            <a:extLst>
              <a:ext uri="{FF2B5EF4-FFF2-40B4-BE49-F238E27FC236}">
                <a16:creationId xmlns:a16="http://schemas.microsoft.com/office/drawing/2014/main" xmlns="" id="{6AE0146F-7CD8-41B2-9ECA-1098ADEDA52A}"/>
              </a:ext>
            </a:extLst>
          </p:cNvPr>
          <p:cNvGrpSpPr/>
          <p:nvPr/>
        </p:nvGrpSpPr>
        <p:grpSpPr>
          <a:xfrm>
            <a:off x="467544" y="1056105"/>
            <a:ext cx="8208912" cy="1400566"/>
            <a:chOff x="467544" y="1124744"/>
            <a:chExt cx="8208912" cy="1400566"/>
          </a:xfrm>
        </p:grpSpPr>
        <p:sp>
          <p:nvSpPr>
            <p:cNvPr id="8" name="TextBox 7">
              <a:extLst>
                <a:ext uri="{FF2B5EF4-FFF2-40B4-BE49-F238E27FC236}">
                  <a16:creationId xmlns:a16="http://schemas.microsoft.com/office/drawing/2014/main" xmlns="" id="{AEE4B705-1EC2-4EC0-9248-64B974FCA0C6}"/>
                </a:ext>
              </a:extLst>
            </p:cNvPr>
            <p:cNvSpPr txBox="1"/>
            <p:nvPr/>
          </p:nvSpPr>
          <p:spPr>
            <a:xfrm>
              <a:off x="467544" y="1124744"/>
              <a:ext cx="8208912" cy="400110"/>
            </a:xfrm>
            <a:prstGeom prst="rect">
              <a:avLst/>
            </a:prstGeom>
            <a:noFill/>
          </p:spPr>
          <p:txBody>
            <a:bodyPr wrap="square" rtlCol="0">
              <a:spAutoFit/>
            </a:bodyPr>
            <a:lstStyle/>
            <a:p>
              <a:r>
                <a:rPr lang="en-IN" sz="2000" dirty="0"/>
                <a:t>In order to detect the car number plate we require three codes as follows :-</a:t>
              </a:r>
              <a:endParaRPr lang="en-IN" dirty="0"/>
            </a:p>
          </p:txBody>
        </p:sp>
        <p:sp>
          <p:nvSpPr>
            <p:cNvPr id="9" name="TextBox 8">
              <a:extLst>
                <a:ext uri="{FF2B5EF4-FFF2-40B4-BE49-F238E27FC236}">
                  <a16:creationId xmlns:a16="http://schemas.microsoft.com/office/drawing/2014/main" xmlns="" id="{A0D2E999-0E82-4AEC-960E-5ED20F3B31FA}"/>
                </a:ext>
              </a:extLst>
            </p:cNvPr>
            <p:cNvSpPr txBox="1"/>
            <p:nvPr/>
          </p:nvSpPr>
          <p:spPr>
            <a:xfrm>
              <a:off x="478805" y="1509647"/>
              <a:ext cx="2540824" cy="1015663"/>
            </a:xfrm>
            <a:prstGeom prst="rect">
              <a:avLst/>
            </a:prstGeom>
            <a:noFill/>
          </p:spPr>
          <p:txBody>
            <a:bodyPr wrap="none" rtlCol="0">
              <a:spAutoFit/>
            </a:bodyPr>
            <a:lstStyle/>
            <a:p>
              <a:pPr marL="457200" indent="-457200">
                <a:buFont typeface="+mj-lt"/>
                <a:buAutoNum type="arabicPeriod"/>
              </a:pPr>
              <a:r>
                <a:rPr lang="en-IN" sz="2000" dirty="0"/>
                <a:t>Template Creation</a:t>
              </a:r>
            </a:p>
            <a:p>
              <a:pPr marL="457200" indent="-457200">
                <a:buFont typeface="+mj-lt"/>
                <a:buAutoNum type="arabicPeriod"/>
              </a:pPr>
              <a:r>
                <a:rPr lang="en-IN" sz="2000" dirty="0"/>
                <a:t>Letter Detection </a:t>
              </a:r>
            </a:p>
            <a:p>
              <a:pPr marL="457200" indent="-457200">
                <a:buFont typeface="+mj-lt"/>
                <a:buAutoNum type="arabicPeriod"/>
              </a:pPr>
              <a:r>
                <a:rPr lang="en-IN" sz="2000" dirty="0"/>
                <a:t>Plate Detection</a:t>
              </a:r>
              <a:endParaRPr lang="en-IN"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6712"/>
            <a:ext cx="7772400" cy="936104"/>
          </a:xfrm>
        </p:spPr>
        <p:txBody>
          <a:bodyPr/>
          <a:lstStyle/>
          <a:p>
            <a:pPr algn="l"/>
            <a:r>
              <a:rPr lang="en-IN" sz="2000" b="1" dirty="0"/>
              <a:t>Letter Detection: </a:t>
            </a:r>
            <a:br>
              <a:rPr lang="en-IN" sz="2000" b="1" dirty="0"/>
            </a:br>
            <a:r>
              <a:rPr lang="en-IN" sz="2000" b="1" dirty="0"/>
              <a:t>	</a:t>
            </a:r>
            <a:r>
              <a:rPr lang="en-IN" sz="2000" dirty="0"/>
              <a:t>Reads the characters from the input image and find the highest matched corresponding alphanumeric.</a:t>
            </a:r>
          </a:p>
        </p:txBody>
      </p:sp>
      <p:sp>
        <p:nvSpPr>
          <p:cNvPr id="4" name="Date Placeholder 3"/>
          <p:cNvSpPr>
            <a:spLocks noGrp="1"/>
          </p:cNvSpPr>
          <p:nvPr>
            <p:ph type="dt" sz="half" idx="10"/>
          </p:nvPr>
        </p:nvSpPr>
        <p:spPr/>
        <p:txBody>
          <a:bodyPr/>
          <a:lstStyle/>
          <a:p>
            <a:pPr>
              <a:defRPr/>
            </a:pPr>
            <a:fld id="{B19F7135-D08F-41A2-8B05-A4CEEB38D978}" type="datetime1">
              <a:rPr lang="en-US" smtClean="0"/>
              <a:pPr>
                <a:defRPr/>
              </a:pPr>
              <a:t>5/20/2021</a:t>
            </a:fld>
            <a:endParaRPr lang="en-US"/>
          </a:p>
        </p:txBody>
      </p:sp>
      <p:sp>
        <p:nvSpPr>
          <p:cNvPr id="5" name="Slide Number Placeholder 4"/>
          <p:cNvSpPr>
            <a:spLocks noGrp="1"/>
          </p:cNvSpPr>
          <p:nvPr>
            <p:ph type="sldNum" sz="quarter" idx="12"/>
          </p:nvPr>
        </p:nvSpPr>
        <p:spPr/>
        <p:txBody>
          <a:bodyPr/>
          <a:lstStyle/>
          <a:p>
            <a:pPr>
              <a:defRPr/>
            </a:pPr>
            <a:fld id="{7B8C1474-E15A-4CFC-922E-AEF239A6D309}" type="slidenum">
              <a:rPr lang="en-US" altLang="en-US" smtClean="0"/>
              <a:pPr>
                <a:defRPr/>
              </a:pPr>
              <a:t>5</a:t>
            </a:fld>
            <a:endParaRPr lang="en-US" altLang="en-US"/>
          </a:p>
        </p:txBody>
      </p:sp>
      <p:pic>
        <p:nvPicPr>
          <p:cNvPr id="6" name="Picture 5" descr="OIPQ9ZYLXI6.jpg"/>
          <p:cNvPicPr>
            <a:picLocks noChangeAspect="1"/>
          </p:cNvPicPr>
          <p:nvPr/>
        </p:nvPicPr>
        <p:blipFill>
          <a:blip r:embed="rId3"/>
          <a:stretch>
            <a:fillRect/>
          </a:stretch>
        </p:blipFill>
        <p:spPr>
          <a:xfrm>
            <a:off x="1259632" y="2014659"/>
            <a:ext cx="2762250" cy="2500330"/>
          </a:xfrm>
          <a:prstGeom prst="rect">
            <a:avLst/>
          </a:prstGeom>
        </p:spPr>
      </p:pic>
      <p:pic>
        <p:nvPicPr>
          <p:cNvPr id="1027" name="Picture 3"/>
          <p:cNvPicPr>
            <a:picLocks noChangeAspect="1" noChangeArrowheads="1"/>
          </p:cNvPicPr>
          <p:nvPr/>
        </p:nvPicPr>
        <p:blipFill>
          <a:blip r:embed="rId4"/>
          <a:srcRect/>
          <a:stretch>
            <a:fillRect/>
          </a:stretch>
        </p:blipFill>
        <p:spPr bwMode="auto">
          <a:xfrm>
            <a:off x="4283968" y="2008352"/>
            <a:ext cx="3417890" cy="2500330"/>
          </a:xfrm>
          <a:prstGeom prst="rect">
            <a:avLst/>
          </a:prstGeom>
          <a:noFill/>
          <a:ln w="9525">
            <a:noFill/>
            <a:miter lim="800000"/>
            <a:headEnd/>
            <a:tailEnd/>
          </a:ln>
          <a:effectLst/>
        </p:spPr>
      </p:pic>
      <p:sp>
        <p:nvSpPr>
          <p:cNvPr id="8" name="Title 1">
            <a:extLst>
              <a:ext uri="{FF2B5EF4-FFF2-40B4-BE49-F238E27FC236}">
                <a16:creationId xmlns:a16="http://schemas.microsoft.com/office/drawing/2014/main" xmlns="" id="{BDD2B4F6-454D-4C4C-8F62-0E94F419624E}"/>
              </a:ext>
            </a:extLst>
          </p:cNvPr>
          <p:cNvSpPr txBox="1">
            <a:spLocks/>
          </p:cNvSpPr>
          <p:nvPr/>
        </p:nvSpPr>
        <p:spPr bwMode="auto">
          <a:xfrm>
            <a:off x="685800" y="4967639"/>
            <a:ext cx="7772400" cy="9361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en-GB" sz="2000" b="1" dirty="0"/>
              <a:t>Plate Detection:</a:t>
            </a:r>
          </a:p>
          <a:p>
            <a:pPr algn="l"/>
            <a:r>
              <a:rPr lang="en-GB" sz="2000" dirty="0"/>
              <a:t>	Process the image and then call the above two m-files to detect the number.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sz="3200" b="1">
                <a:cs typeface="Times New Roman" pitchFamily="18" charset="0"/>
              </a:rPr>
              <a:t>Literature Review </a:t>
            </a:r>
          </a:p>
        </p:txBody>
      </p:sp>
      <p:sp>
        <p:nvSpPr>
          <p:cNvPr id="6147" name="Date Placeholder 1"/>
          <p:cNvSpPr>
            <a:spLocks noGrp="1"/>
          </p:cNvSpPr>
          <p:nvPr>
            <p:ph type="dt" sz="quarter" idx="10"/>
          </p:nvPr>
        </p:nvSpPr>
        <p:spPr>
          <a:xfrm>
            <a:off x="0" y="6400800"/>
            <a:ext cx="1905000" cy="457200"/>
          </a:xfrm>
          <a:noFill/>
          <a:ln>
            <a:miter lim="800000"/>
            <a:headEnd/>
            <a:tailEnd/>
          </a:ln>
        </p:spPr>
        <p:txBody>
          <a:bodyPr/>
          <a:lstStyle/>
          <a:p>
            <a:pPr>
              <a:buFont typeface="Arial" charset="0"/>
              <a:buNone/>
            </a:pPr>
            <a:r>
              <a:rPr lang="en-US" altLang="en-US"/>
              <a:t>14-Mar-2020</a:t>
            </a:r>
          </a:p>
          <a:p>
            <a:pPr>
              <a:buFontTx/>
              <a:buNone/>
            </a:pPr>
            <a:endParaRPr lang="en-US" altLang="en-US"/>
          </a:p>
        </p:txBody>
      </p:sp>
      <p:sp>
        <p:nvSpPr>
          <p:cNvPr id="6148"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F62581EF-0176-436D-B71A-0140DD47846A}" type="slidenum">
              <a:rPr lang="en-US" altLang="en-US" smtClean="0"/>
              <a:pPr>
                <a:buFontTx/>
                <a:buNone/>
              </a:pPr>
              <a:t>6</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xmlns="" val="2165061129"/>
              </p:ext>
            </p:extLst>
          </p:nvPr>
        </p:nvGraphicFramePr>
        <p:xfrm>
          <a:off x="539552" y="980728"/>
          <a:ext cx="8208914" cy="5371539"/>
        </p:xfrm>
        <a:graphic>
          <a:graphicData uri="http://schemas.openxmlformats.org/drawingml/2006/table">
            <a:tbl>
              <a:tblPr firstRow="1" firstCol="1" bandRow="1">
                <a:tableStyleId>{616DA210-FB5B-4158-B5E0-FEB733F419BA}</a:tableStyleId>
              </a:tblPr>
              <a:tblGrid>
                <a:gridCol w="2486891">
                  <a:extLst>
                    <a:ext uri="{9D8B030D-6E8A-4147-A177-3AD203B41FA5}">
                      <a16:colId xmlns:a16="http://schemas.microsoft.com/office/drawing/2014/main" xmlns="" val="20000"/>
                    </a:ext>
                  </a:extLst>
                </a:gridCol>
                <a:gridCol w="2007044">
                  <a:extLst>
                    <a:ext uri="{9D8B030D-6E8A-4147-A177-3AD203B41FA5}">
                      <a16:colId xmlns:a16="http://schemas.microsoft.com/office/drawing/2014/main" xmlns="" val="20001"/>
                    </a:ext>
                  </a:extLst>
                </a:gridCol>
                <a:gridCol w="1997215">
                  <a:extLst>
                    <a:ext uri="{9D8B030D-6E8A-4147-A177-3AD203B41FA5}">
                      <a16:colId xmlns:a16="http://schemas.microsoft.com/office/drawing/2014/main" xmlns="" val="20002"/>
                    </a:ext>
                  </a:extLst>
                </a:gridCol>
                <a:gridCol w="1717764">
                  <a:extLst>
                    <a:ext uri="{9D8B030D-6E8A-4147-A177-3AD203B41FA5}">
                      <a16:colId xmlns:a16="http://schemas.microsoft.com/office/drawing/2014/main" xmlns="" val="20003"/>
                    </a:ext>
                  </a:extLst>
                </a:gridCol>
              </a:tblGrid>
              <a:tr h="612024">
                <a:tc>
                  <a:txBody>
                    <a:bodyPr/>
                    <a:lstStyle/>
                    <a:p>
                      <a:pPr algn="ctr">
                        <a:lnSpc>
                          <a:spcPct val="107000"/>
                        </a:lnSpc>
                        <a:spcAft>
                          <a:spcPts val="0"/>
                        </a:spcAft>
                      </a:pPr>
                      <a:r>
                        <a:rPr lang="en-IN" sz="1400" dirty="0">
                          <a:effectLst/>
                        </a:rPr>
                        <a:t>Title</a:t>
                      </a:r>
                      <a:r>
                        <a:rPr lang="en-IN" sz="1400" baseline="0" dirty="0">
                          <a:effectLst/>
                        </a:rPr>
                        <a:t> of the paper</a:t>
                      </a:r>
                      <a:r>
                        <a:rPr lang="en-IN" sz="1400" dirty="0">
                          <a:effectLst/>
                        </a:rPr>
                        <a:t> </a:t>
                      </a:r>
                      <a:endParaRPr lang="en-IN" sz="1400" dirty="0">
                        <a:effectLst/>
                        <a:latin typeface="+mj-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IN" sz="1400" kern="1200" dirty="0">
                          <a:effectLst/>
                        </a:rPr>
                        <a:t>Author &amp; Year of Publication </a:t>
                      </a:r>
                      <a:endParaRPr lang="en-IN" sz="1400" b="1" kern="1200" dirty="0">
                        <a:solidFill>
                          <a:schemeClr val="tx1"/>
                        </a:solidFill>
                        <a:effectLst/>
                        <a:latin typeface="+mn-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kern="1200" dirty="0">
                          <a:effectLst/>
                        </a:rPr>
                        <a:t>Outcome</a:t>
                      </a:r>
                      <a:endParaRPr lang="en-IN" sz="1400" b="1" kern="1200" dirty="0">
                        <a:solidFill>
                          <a:schemeClr val="tx1"/>
                        </a:solidFill>
                        <a:effectLst/>
                        <a:latin typeface="+mn-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kern="1200" dirty="0">
                          <a:effectLst/>
                        </a:rPr>
                        <a:t>Limitation</a:t>
                      </a:r>
                      <a:endParaRPr lang="en-IN" sz="1400" kern="1200" dirty="0">
                        <a:effectLst/>
                      </a:endParaRPr>
                    </a:p>
                    <a:p>
                      <a:pPr algn="ctr">
                        <a:lnSpc>
                          <a:spcPct val="107000"/>
                        </a:lnSpc>
                        <a:spcAft>
                          <a:spcPts val="0"/>
                        </a:spcAft>
                      </a:pPr>
                      <a:endParaRPr lang="en-IN" sz="1400" dirty="0">
                        <a:effectLst/>
                        <a:latin typeface="+mj-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1176836">
                <a:tc>
                  <a:txBody>
                    <a:bodyPr/>
                    <a:lstStyle/>
                    <a:p>
                      <a:pPr algn="l">
                        <a:lnSpc>
                          <a:spcPct val="107000"/>
                        </a:lnSpc>
                        <a:spcAft>
                          <a:spcPts val="0"/>
                        </a:spcAft>
                      </a:pPr>
                      <a:r>
                        <a:rPr lang="en-GB" sz="1400" dirty="0">
                          <a:solidFill>
                            <a:schemeClr val="tx1"/>
                          </a:solidFill>
                          <a:effectLst/>
                          <a:latin typeface="+mj-lt"/>
                          <a:ea typeface="Calibri" panose="020F0502020204030204" pitchFamily="34" charset="0"/>
                          <a:cs typeface="Times New Roman" panose="02020603050405020304" pitchFamily="18" charset="0"/>
                        </a:rPr>
                        <a:t>An intelligent control system using an efficient license plate location and recognition approach</a:t>
                      </a:r>
                      <a:endParaRPr lang="en-IN" sz="1400" dirty="0">
                        <a:solidFill>
                          <a:schemeClr val="tx1"/>
                        </a:solidFill>
                        <a:effectLst/>
                        <a:latin typeface="+mj-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GB" sz="1400" dirty="0">
                          <a:effectLst/>
                          <a:latin typeface="+mj-lt"/>
                          <a:ea typeface="Calibri" panose="020F0502020204030204" pitchFamily="34" charset="0"/>
                          <a:cs typeface="Times New Roman" panose="02020603050405020304" pitchFamily="18" charset="0"/>
                        </a:rPr>
                        <a:t>Saeed Rastegar , Reza Ghaderi, Gholamreza Ardeshipr &amp; Nima Asadi  ,2009.</a:t>
                      </a:r>
                      <a:endParaRPr lang="en-IN" sz="1400" dirty="0">
                        <a:effectLst/>
                        <a:latin typeface="+mj-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IN" sz="1400" dirty="0">
                          <a:effectLst/>
                          <a:latin typeface="+mj-lt"/>
                          <a:ea typeface="Calibri" panose="020F0502020204030204" pitchFamily="34" charset="0"/>
                          <a:cs typeface="Times New Roman" panose="02020603050405020304" pitchFamily="18" charset="0"/>
                        </a:rPr>
                        <a:t>Location of the Number plate</a:t>
                      </a: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IN" sz="1400" dirty="0">
                          <a:effectLst/>
                          <a:latin typeface="+mj-lt"/>
                          <a:ea typeface="Calibri" panose="020F0502020204030204" pitchFamily="34" charset="0"/>
                          <a:cs typeface="Times New Roman" panose="02020603050405020304" pitchFamily="18" charset="0"/>
                        </a:rPr>
                        <a:t>Failed to recognise characters</a:t>
                      </a: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1019452">
                <a:tc>
                  <a:txBody>
                    <a:bodyPr/>
                    <a:lstStyle/>
                    <a:p>
                      <a:pPr algn="l">
                        <a:lnSpc>
                          <a:spcPct val="107000"/>
                        </a:lnSpc>
                        <a:spcAft>
                          <a:spcPts val="0"/>
                        </a:spcAft>
                      </a:pPr>
                      <a:r>
                        <a:rPr lang="en-GB" sz="1400" dirty="0">
                          <a:solidFill>
                            <a:schemeClr val="tx1"/>
                          </a:solidFill>
                          <a:effectLst/>
                          <a:latin typeface="+mj-lt"/>
                          <a:ea typeface="Calibri" panose="020F0502020204030204" pitchFamily="34" charset="0"/>
                          <a:cs typeface="Times New Roman" panose="02020603050405020304" pitchFamily="18" charset="0"/>
                        </a:rPr>
                        <a:t>License plate recognition from still images and video sequences : A survey</a:t>
                      </a:r>
                      <a:endParaRPr lang="en-IN" sz="1400" dirty="0">
                        <a:solidFill>
                          <a:schemeClr val="tx1"/>
                        </a:solidFill>
                        <a:effectLst/>
                        <a:latin typeface="+mj-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GB" sz="1400" dirty="0">
                          <a:effectLst/>
                          <a:latin typeface="+mj-lt"/>
                          <a:ea typeface="Calibri" panose="020F0502020204030204" pitchFamily="34" charset="0"/>
                          <a:cs typeface="Times New Roman" panose="02020603050405020304" pitchFamily="18" charset="0"/>
                        </a:rPr>
                        <a:t>Loumos, V.Kayafas</a:t>
                      </a:r>
                    </a:p>
                    <a:p>
                      <a:pPr algn="ctr">
                        <a:lnSpc>
                          <a:spcPct val="107000"/>
                        </a:lnSpc>
                        <a:spcAft>
                          <a:spcPts val="0"/>
                        </a:spcAft>
                      </a:pPr>
                      <a:r>
                        <a:rPr lang="en-GB" sz="1400" dirty="0">
                          <a:effectLst/>
                          <a:latin typeface="+mj-lt"/>
                          <a:ea typeface="Calibri" panose="020F0502020204030204" pitchFamily="34" charset="0"/>
                          <a:cs typeface="Times New Roman" panose="02020603050405020304" pitchFamily="18" charset="0"/>
                        </a:rPr>
                        <a:t>September 2008.</a:t>
                      </a: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IN" sz="1400" dirty="0">
                          <a:effectLst/>
                          <a:latin typeface="+mj-lt"/>
                          <a:ea typeface="Calibri" panose="020F0502020204030204" pitchFamily="34" charset="0"/>
                          <a:cs typeface="Times New Roman" panose="02020603050405020304" pitchFamily="18" charset="0"/>
                        </a:rPr>
                        <a:t>Trying Different images and processing from the video sequence</a:t>
                      </a: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IN" sz="1400" dirty="0">
                          <a:effectLst/>
                          <a:latin typeface="+mj-lt"/>
                          <a:ea typeface="Calibri" panose="020F0502020204030204" pitchFamily="34" charset="0"/>
                          <a:cs typeface="Times New Roman" panose="02020603050405020304" pitchFamily="18" charset="0"/>
                        </a:rPr>
                        <a:t>Little complex to implement</a:t>
                      </a: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1293968">
                <a:tc>
                  <a:txBody>
                    <a:bodyPr/>
                    <a:lstStyle/>
                    <a:p>
                      <a:pPr algn="l">
                        <a:lnSpc>
                          <a:spcPct val="107000"/>
                        </a:lnSpc>
                        <a:spcAft>
                          <a:spcPts val="0"/>
                        </a:spcAft>
                      </a:pPr>
                      <a:r>
                        <a:rPr lang="en-GB" sz="1400" dirty="0">
                          <a:solidFill>
                            <a:schemeClr val="tx1"/>
                          </a:solidFill>
                          <a:effectLst/>
                          <a:latin typeface="+mj-lt"/>
                          <a:ea typeface="Calibri" panose="020F0502020204030204" pitchFamily="34" charset="0"/>
                          <a:cs typeface="Times New Roman" panose="02020603050405020304" pitchFamily="18" charset="0"/>
                        </a:rPr>
                        <a:t>A Novel multiple license plate extraction technique for complex background in Indian traffic condition</a:t>
                      </a:r>
                      <a:endParaRPr lang="en-IN" sz="1400" dirty="0">
                        <a:solidFill>
                          <a:schemeClr val="tx1"/>
                        </a:solidFill>
                        <a:effectLst/>
                        <a:latin typeface="+mj-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GB" sz="1400" dirty="0">
                          <a:effectLst/>
                          <a:latin typeface="+mj-lt"/>
                          <a:ea typeface="Calibri" panose="020F0502020204030204" pitchFamily="34" charset="0"/>
                          <a:cs typeface="Times New Roman" panose="02020603050405020304" pitchFamily="18" charset="0"/>
                        </a:rPr>
                        <a:t>Chirag N. Paunwala, Suprava Patnaik.</a:t>
                      </a:r>
                    </a:p>
                    <a:p>
                      <a:pPr algn="ctr">
                        <a:lnSpc>
                          <a:spcPct val="107000"/>
                        </a:lnSpc>
                        <a:spcAft>
                          <a:spcPts val="0"/>
                        </a:spcAft>
                      </a:pPr>
                      <a:r>
                        <a:rPr lang="en-GB" sz="1400" dirty="0">
                          <a:effectLst/>
                          <a:latin typeface="+mj-lt"/>
                          <a:ea typeface="Calibri" panose="020F0502020204030204" pitchFamily="34" charset="0"/>
                          <a:cs typeface="Times New Roman" panose="02020603050405020304" pitchFamily="18" charset="0"/>
                        </a:rPr>
                        <a:t>2007.</a:t>
                      </a:r>
                      <a:endParaRPr lang="en-IN" sz="1400" dirty="0">
                        <a:effectLst/>
                        <a:latin typeface="+mj-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IN" sz="1400" dirty="0">
                          <a:effectLst/>
                          <a:latin typeface="+mj-lt"/>
                          <a:ea typeface="Calibri" panose="020F0502020204030204" pitchFamily="34" charset="0"/>
                          <a:cs typeface="Times New Roman" panose="02020603050405020304" pitchFamily="18" charset="0"/>
                        </a:rPr>
                        <a:t>License plate extraction techniques</a:t>
                      </a: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IN" sz="1400" dirty="0">
                          <a:effectLst/>
                          <a:latin typeface="+mj-lt"/>
                          <a:ea typeface="Calibri" panose="020F0502020204030204" pitchFamily="34" charset="0"/>
                          <a:cs typeface="Times New Roman" panose="02020603050405020304" pitchFamily="18" charset="0"/>
                        </a:rPr>
                        <a:t>Segmentation of character is not done</a:t>
                      </a: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1269259">
                <a:tc>
                  <a:txBody>
                    <a:bodyPr/>
                    <a:lstStyle/>
                    <a:p>
                      <a:pPr algn="l">
                        <a:lnSpc>
                          <a:spcPct val="107000"/>
                        </a:lnSpc>
                        <a:spcAft>
                          <a:spcPts val="0"/>
                        </a:spcAft>
                      </a:pPr>
                      <a:r>
                        <a:rPr lang="en-GB" sz="1400" dirty="0">
                          <a:solidFill>
                            <a:schemeClr val="tx1"/>
                          </a:solidFill>
                          <a:effectLst/>
                          <a:latin typeface="+mj-lt"/>
                          <a:ea typeface="Calibri" panose="020F0502020204030204" pitchFamily="34" charset="0"/>
                          <a:cs typeface="Times New Roman" panose="02020603050405020304" pitchFamily="18" charset="0"/>
                        </a:rPr>
                        <a:t>An efficient method of license plate location</a:t>
                      </a:r>
                      <a:endParaRPr lang="en-IN" sz="1400" dirty="0">
                        <a:solidFill>
                          <a:schemeClr val="tx1"/>
                        </a:solidFill>
                        <a:effectLst/>
                        <a:latin typeface="+mj-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GB" sz="1400" dirty="0">
                          <a:effectLst/>
                          <a:latin typeface="+mj-lt"/>
                          <a:ea typeface="Calibri" panose="020F0502020204030204" pitchFamily="34" charset="0"/>
                          <a:cs typeface="Times New Roman" panose="02020603050405020304" pitchFamily="18" charset="0"/>
                        </a:rPr>
                        <a:t>D. Zheng, Y. Zhao, J.Wang</a:t>
                      </a:r>
                    </a:p>
                    <a:p>
                      <a:pPr algn="ctr">
                        <a:lnSpc>
                          <a:spcPct val="107000"/>
                        </a:lnSpc>
                        <a:spcAft>
                          <a:spcPts val="0"/>
                        </a:spcAft>
                      </a:pPr>
                      <a:r>
                        <a:rPr lang="en-GB" sz="1400" dirty="0">
                          <a:effectLst/>
                          <a:latin typeface="+mj-lt"/>
                          <a:ea typeface="Calibri" panose="020F0502020204030204" pitchFamily="34" charset="0"/>
                          <a:cs typeface="Times New Roman" panose="02020603050405020304" pitchFamily="18" charset="0"/>
                        </a:rPr>
                        <a:t>2005.</a:t>
                      </a:r>
                      <a:endParaRPr lang="en-IN" sz="1400" dirty="0">
                        <a:effectLst/>
                        <a:latin typeface="+mj-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IN" sz="1400" dirty="0">
                          <a:effectLst/>
                          <a:latin typeface="+mj-lt"/>
                          <a:ea typeface="Calibri" panose="020F0502020204030204" pitchFamily="34" charset="0"/>
                          <a:cs typeface="Times New Roman" panose="02020603050405020304" pitchFamily="18" charset="0"/>
                        </a:rPr>
                        <a:t>Different methods for extraction of license plate</a:t>
                      </a: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IN" sz="1400" dirty="0">
                          <a:effectLst/>
                          <a:latin typeface="+mj-lt"/>
                          <a:ea typeface="Calibri" panose="020F0502020204030204" pitchFamily="34" charset="0"/>
                          <a:cs typeface="Times New Roman" panose="02020603050405020304" pitchFamily="18" charset="0"/>
                        </a:rPr>
                        <a:t>Failed to detect the characters from the number plate</a:t>
                      </a: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sz="3200" b="1">
                <a:cs typeface="Times New Roman" pitchFamily="18" charset="0"/>
              </a:rPr>
              <a:t>Existing System</a:t>
            </a:r>
          </a:p>
        </p:txBody>
      </p:sp>
      <p:sp>
        <p:nvSpPr>
          <p:cNvPr id="7171" name="Date Placeholder 1"/>
          <p:cNvSpPr>
            <a:spLocks noGrp="1"/>
          </p:cNvSpPr>
          <p:nvPr>
            <p:ph type="dt" sz="half" idx="10"/>
          </p:nvPr>
        </p:nvSpPr>
        <p:spPr>
          <a:noFill/>
          <a:ln>
            <a:miter lim="800000"/>
            <a:headEnd/>
            <a:tailEnd/>
          </a:ln>
        </p:spPr>
        <p:txBody>
          <a:bodyPr/>
          <a:lstStyle/>
          <a:p>
            <a:pPr>
              <a:buFont typeface="Arial" charset="0"/>
              <a:buNone/>
            </a:pPr>
            <a:r>
              <a:rPr lang="en-US" altLang="en-US"/>
              <a:t>14-Mar-2020</a:t>
            </a:r>
          </a:p>
          <a:p>
            <a:pPr>
              <a:buFontTx/>
              <a:buNone/>
            </a:pPr>
            <a:endParaRPr lang="en-US" altLang="en-US"/>
          </a:p>
        </p:txBody>
      </p:sp>
      <p:sp>
        <p:nvSpPr>
          <p:cNvPr id="7172" name="Slide Number Placeholder 4"/>
          <p:cNvSpPr>
            <a:spLocks noGrp="1"/>
          </p:cNvSpPr>
          <p:nvPr>
            <p:ph type="sldNum" sz="quarter" idx="12"/>
          </p:nvPr>
        </p:nvSpPr>
        <p:spPr>
          <a:noFill/>
          <a:ln>
            <a:miter lim="800000"/>
            <a:headEnd/>
            <a:tailEnd/>
          </a:ln>
        </p:spPr>
        <p:txBody>
          <a:bodyPr/>
          <a:lstStyle/>
          <a:p>
            <a:pPr>
              <a:buFontTx/>
              <a:buNone/>
            </a:pPr>
            <a:fld id="{F114E8E0-3309-4100-A70A-1E6464B35C60}" type="slidenum">
              <a:rPr lang="en-US" altLang="en-US" smtClean="0"/>
              <a:pPr>
                <a:buFontTx/>
                <a:buNone/>
              </a:pPr>
              <a:t>7</a:t>
            </a:fld>
            <a:endParaRPr lang="en-US" altLang="en-US"/>
          </a:p>
        </p:txBody>
      </p:sp>
      <p:pic>
        <p:nvPicPr>
          <p:cNvPr id="1026" name="Picture 2" descr="C:\Users\Dell\Desktop\offer-systems-anpr-systemy-wazenia[1].png"/>
          <p:cNvPicPr>
            <a:picLocks noChangeAspect="1" noChangeArrowheads="1"/>
          </p:cNvPicPr>
          <p:nvPr/>
        </p:nvPicPr>
        <p:blipFill>
          <a:blip r:embed="rId2"/>
          <a:srcRect/>
          <a:stretch>
            <a:fillRect/>
          </a:stretch>
        </p:blipFill>
        <p:spPr bwMode="auto">
          <a:xfrm>
            <a:off x="434661" y="3143248"/>
            <a:ext cx="3714776" cy="2714644"/>
          </a:xfrm>
          <a:prstGeom prst="rect">
            <a:avLst/>
          </a:prstGeom>
          <a:noFill/>
        </p:spPr>
      </p:pic>
      <p:pic>
        <p:nvPicPr>
          <p:cNvPr id="1027" name="Picture 3" descr="C:\Users\Dell\Desktop\Reconocimiento-de-matrículas-con-Raspberry-Pi-y-OpenCV[1].jpg"/>
          <p:cNvPicPr>
            <a:picLocks noChangeAspect="1" noChangeArrowheads="1"/>
          </p:cNvPicPr>
          <p:nvPr/>
        </p:nvPicPr>
        <p:blipFill>
          <a:blip r:embed="rId3"/>
          <a:srcRect/>
          <a:stretch>
            <a:fillRect/>
          </a:stretch>
        </p:blipFill>
        <p:spPr bwMode="auto">
          <a:xfrm>
            <a:off x="4572000" y="3287507"/>
            <a:ext cx="4143378" cy="2357454"/>
          </a:xfrm>
          <a:prstGeom prst="rect">
            <a:avLst/>
          </a:prstGeom>
          <a:noFill/>
        </p:spPr>
      </p:pic>
      <p:sp>
        <p:nvSpPr>
          <p:cNvPr id="2" name="TextBox 1">
            <a:extLst>
              <a:ext uri="{FF2B5EF4-FFF2-40B4-BE49-F238E27FC236}">
                <a16:creationId xmlns:a16="http://schemas.microsoft.com/office/drawing/2014/main" xmlns="" id="{620D0F2B-109F-457B-B087-394474B0A6D0}"/>
              </a:ext>
            </a:extLst>
          </p:cNvPr>
          <p:cNvSpPr txBox="1"/>
          <p:nvPr/>
        </p:nvSpPr>
        <p:spPr>
          <a:xfrm>
            <a:off x="720704" y="1000108"/>
            <a:ext cx="7344816" cy="1569660"/>
          </a:xfrm>
          <a:prstGeom prst="rect">
            <a:avLst/>
          </a:prstGeom>
          <a:noFill/>
        </p:spPr>
        <p:txBody>
          <a:bodyPr wrap="square" rtlCol="0">
            <a:spAutoFit/>
          </a:bodyPr>
          <a:lstStyle/>
          <a:p>
            <a:pPr marL="342900" indent="-342900">
              <a:buFont typeface="Arial" panose="020B0604020202020204" pitchFamily="34" charset="0"/>
              <a:buChar char="•"/>
            </a:pPr>
            <a:r>
              <a:rPr lang="en-IN" b="1" dirty="0"/>
              <a:t>ANPR</a:t>
            </a:r>
            <a:r>
              <a:rPr lang="en-IN" dirty="0"/>
              <a:t>(Automatic Number Plate Recognition)</a:t>
            </a:r>
          </a:p>
          <a:p>
            <a:pPr marL="342900" indent="-342900">
              <a:buFont typeface="Arial" panose="020B0604020202020204" pitchFamily="34" charset="0"/>
              <a:buChar char="•"/>
            </a:pPr>
            <a:r>
              <a:rPr lang="en-IN" b="1" dirty="0"/>
              <a:t>CRS</a:t>
            </a:r>
            <a:r>
              <a:rPr lang="en-IN" dirty="0"/>
              <a:t>(Computer Recognition System)</a:t>
            </a:r>
          </a:p>
          <a:p>
            <a:pPr marL="342900" indent="-342900">
              <a:buFont typeface="Arial" panose="020B0604020202020204" pitchFamily="34" charset="0"/>
              <a:buChar char="•"/>
            </a:pPr>
            <a:r>
              <a:rPr lang="en-IN" b="1" dirty="0"/>
              <a:t>OCR</a:t>
            </a:r>
            <a:r>
              <a:rPr lang="en-IN" dirty="0"/>
              <a:t>(Optical Character Recognition)</a:t>
            </a:r>
          </a:p>
          <a:p>
            <a:pPr marL="342900" indent="-342900">
              <a:buFont typeface="Arial" panose="020B0604020202020204" pitchFamily="34" charset="0"/>
              <a:buChar char="•"/>
            </a:pPr>
            <a:r>
              <a:rPr lang="en-IN" dirty="0"/>
              <a:t>Vehicle Number Plate Detection, MATLAB</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a:t>       Problem Statement &amp; Objectives</a:t>
            </a:r>
            <a:endParaRPr lang="en-IN" altLang="en-US" sz="3200" b="1"/>
          </a:p>
        </p:txBody>
      </p:sp>
      <p:sp>
        <p:nvSpPr>
          <p:cNvPr id="8195" name="Rectangle 2"/>
          <p:cNvSpPr>
            <a:spLocks noChangeArrowheads="1"/>
          </p:cNvSpPr>
          <p:nvPr/>
        </p:nvSpPr>
        <p:spPr bwMode="auto">
          <a:xfrm>
            <a:off x="214282" y="922512"/>
            <a:ext cx="8715436" cy="2077492"/>
          </a:xfrm>
          <a:prstGeom prst="rect">
            <a:avLst/>
          </a:prstGeom>
          <a:noFill/>
          <a:ln w="9525">
            <a:noFill/>
            <a:miter lim="800000"/>
            <a:headEnd/>
            <a:tailEnd/>
          </a:ln>
        </p:spPr>
        <p:txBody>
          <a:bodyPr wrap="square" anchor="ctr">
            <a:spAutoFit/>
          </a:bodyPr>
          <a:lstStyle/>
          <a:p>
            <a:r>
              <a:rPr lang="en-US" b="1" dirty="0">
                <a:cs typeface="Times New Roman" pitchFamily="18" charset="0"/>
              </a:rPr>
              <a:t>Problem Statement</a:t>
            </a:r>
            <a:r>
              <a:rPr lang="en-US" sz="1800" b="1" dirty="0">
                <a:cs typeface="Times New Roman" pitchFamily="18" charset="0"/>
              </a:rPr>
              <a:t>:</a:t>
            </a:r>
            <a:r>
              <a:rPr lang="en-US" sz="1800" dirty="0">
                <a:cs typeface="Times New Roman" pitchFamily="18" charset="0"/>
              </a:rPr>
              <a:t> </a:t>
            </a:r>
          </a:p>
          <a:p>
            <a:pPr>
              <a:lnSpc>
                <a:spcPct val="150000"/>
              </a:lnSpc>
            </a:pPr>
            <a:r>
              <a:rPr lang="en-US" sz="1800" dirty="0">
                <a:cs typeface="Times New Roman" pitchFamily="18" charset="0"/>
              </a:rPr>
              <a:t>	In today’s world with the increasing number of vehicles day by day it’s not possible to manually keep a record of  vehicles. So we need a system which keeps a record and provides whenever required.</a:t>
            </a:r>
            <a:endParaRPr lang="en-US" b="1" dirty="0">
              <a:cs typeface="Times New Roman" pitchFamily="18" charset="0"/>
            </a:endParaRPr>
          </a:p>
          <a:p>
            <a:endParaRPr lang="en-US" b="1" dirty="0">
              <a:cs typeface="Times New Roman" pitchFamily="18" charset="0"/>
            </a:endParaRPr>
          </a:p>
        </p:txBody>
      </p:sp>
      <p:sp>
        <p:nvSpPr>
          <p:cNvPr id="8196" name="Date Placeholder 1"/>
          <p:cNvSpPr>
            <a:spLocks noGrp="1"/>
          </p:cNvSpPr>
          <p:nvPr>
            <p:ph type="dt" sz="quarter" idx="10"/>
          </p:nvPr>
        </p:nvSpPr>
        <p:spPr>
          <a:xfrm>
            <a:off x="0" y="6400800"/>
            <a:ext cx="1905000" cy="457200"/>
          </a:xfrm>
          <a:noFill/>
          <a:ln>
            <a:miter lim="800000"/>
            <a:headEnd/>
            <a:tailEnd/>
          </a:ln>
        </p:spPr>
        <p:txBody>
          <a:bodyPr/>
          <a:lstStyle/>
          <a:p>
            <a:pPr>
              <a:buFont typeface="Arial" charset="0"/>
              <a:buNone/>
            </a:pPr>
            <a:r>
              <a:rPr lang="en-US" altLang="en-US"/>
              <a:t>14-Mar-2020</a:t>
            </a:r>
          </a:p>
          <a:p>
            <a:pPr>
              <a:buFontTx/>
              <a:buNone/>
            </a:pPr>
            <a:endParaRPr lang="en-US" altLang="en-US"/>
          </a:p>
        </p:txBody>
      </p:sp>
      <p:sp>
        <p:nvSpPr>
          <p:cNvPr id="8197"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0476E3F5-8EA4-4A9B-AB4E-2FE14D6F27E2}" type="slidenum">
              <a:rPr lang="en-US" altLang="en-US" smtClean="0"/>
              <a:pPr>
                <a:buFontTx/>
                <a:buNone/>
              </a:pPr>
              <a:t>8</a:t>
            </a:fld>
            <a:endParaRPr lang="en-US" altLang="en-US"/>
          </a:p>
        </p:txBody>
      </p:sp>
      <p:sp>
        <p:nvSpPr>
          <p:cNvPr id="3" name="TextBox 2">
            <a:extLst>
              <a:ext uri="{FF2B5EF4-FFF2-40B4-BE49-F238E27FC236}">
                <a16:creationId xmlns:a16="http://schemas.microsoft.com/office/drawing/2014/main" xmlns="" id="{5291900B-197F-477F-AFA2-0BB02CB86BFA}"/>
              </a:ext>
            </a:extLst>
          </p:cNvPr>
          <p:cNvSpPr txBox="1"/>
          <p:nvPr/>
        </p:nvSpPr>
        <p:spPr>
          <a:xfrm>
            <a:off x="214282" y="2861370"/>
            <a:ext cx="8715436" cy="3505062"/>
          </a:xfrm>
          <a:prstGeom prst="rect">
            <a:avLst/>
          </a:prstGeom>
          <a:noFill/>
        </p:spPr>
        <p:txBody>
          <a:bodyPr wrap="square" rtlCol="0">
            <a:spAutoFit/>
          </a:bodyPr>
          <a:lstStyle/>
          <a:p>
            <a:pPr marL="0" indent="0">
              <a:lnSpc>
                <a:spcPct val="150000"/>
              </a:lnSpc>
              <a:buNone/>
            </a:pPr>
            <a:r>
              <a:rPr lang="en-GB" b="1" dirty="0"/>
              <a:t>Objectives:</a:t>
            </a:r>
          </a:p>
          <a:p>
            <a:pPr marL="0" indent="0" algn="just">
              <a:lnSpc>
                <a:spcPct val="150000"/>
              </a:lnSpc>
              <a:buNone/>
            </a:pPr>
            <a:r>
              <a:rPr lang="en-GB" sz="1800" dirty="0"/>
              <a:t>	The main objective of this project is to design an efficient automatic vehicle identification system by detecting vehicle number plate. The system first would capture the vehicles image as soon as the vehicle reaches the security checking area. The captured images are then extracted by using the segmentation process. Optical character recognition is used to identify the characters. The obtained data is then compared with the data stored in their database. The system is implemented and simulated on MATLAB and performance is tested on real images.</a:t>
            </a:r>
            <a:endParaRPr lang="en-IN"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dirty="0"/>
              <a:t>       Block Diagram</a:t>
            </a:r>
            <a:endParaRPr lang="en-IN" altLang="en-US" sz="3200" b="1" dirty="0"/>
          </a:p>
        </p:txBody>
      </p:sp>
      <p:sp>
        <p:nvSpPr>
          <p:cNvPr id="10243" name="Date Placeholder 1"/>
          <p:cNvSpPr>
            <a:spLocks noGrp="1"/>
          </p:cNvSpPr>
          <p:nvPr>
            <p:ph type="dt" sz="half" idx="10"/>
          </p:nvPr>
        </p:nvSpPr>
        <p:spPr>
          <a:noFill/>
          <a:ln>
            <a:miter lim="800000"/>
            <a:headEnd/>
            <a:tailEnd/>
          </a:ln>
        </p:spPr>
        <p:txBody>
          <a:bodyPr/>
          <a:lstStyle/>
          <a:p>
            <a:pPr>
              <a:buFont typeface="Arial" charset="0"/>
              <a:buNone/>
            </a:pPr>
            <a:r>
              <a:rPr lang="en-US" altLang="en-US"/>
              <a:t>14-Mar-2020</a:t>
            </a:r>
          </a:p>
        </p:txBody>
      </p:sp>
      <p:sp>
        <p:nvSpPr>
          <p:cNvPr id="10244" name="Slide Number Placeholder 4"/>
          <p:cNvSpPr>
            <a:spLocks noGrp="1"/>
          </p:cNvSpPr>
          <p:nvPr>
            <p:ph type="sldNum" sz="quarter" idx="12"/>
          </p:nvPr>
        </p:nvSpPr>
        <p:spPr>
          <a:noFill/>
          <a:ln>
            <a:miter lim="800000"/>
            <a:headEnd/>
            <a:tailEnd/>
          </a:ln>
        </p:spPr>
        <p:txBody>
          <a:bodyPr/>
          <a:lstStyle/>
          <a:p>
            <a:pPr>
              <a:buFontTx/>
              <a:buNone/>
            </a:pPr>
            <a:fld id="{1B34C47C-AC9F-41C4-BE0A-20FF4FB45451}" type="slidenum">
              <a:rPr lang="en-US" altLang="en-US" smtClean="0"/>
              <a:pPr>
                <a:buFontTx/>
                <a:buNone/>
              </a:pPr>
              <a:t>9</a:t>
            </a:fld>
            <a:endParaRPr lang="en-US" altLang="en-US"/>
          </a:p>
        </p:txBody>
      </p:sp>
      <p:grpSp>
        <p:nvGrpSpPr>
          <p:cNvPr id="16" name="Group 15">
            <a:extLst>
              <a:ext uri="{FF2B5EF4-FFF2-40B4-BE49-F238E27FC236}">
                <a16:creationId xmlns:a16="http://schemas.microsoft.com/office/drawing/2014/main" xmlns="" id="{24C5BCDE-070F-484A-BA81-B74044BD49AD}"/>
              </a:ext>
            </a:extLst>
          </p:cNvPr>
          <p:cNvGrpSpPr/>
          <p:nvPr/>
        </p:nvGrpSpPr>
        <p:grpSpPr>
          <a:xfrm>
            <a:off x="1833562" y="1033463"/>
            <a:ext cx="5370512" cy="4791071"/>
            <a:chOff x="0" y="0"/>
            <a:chExt cx="4142010" cy="6367690"/>
          </a:xfrm>
        </p:grpSpPr>
        <p:sp>
          <p:nvSpPr>
            <p:cNvPr id="17" name="Rectangle 16">
              <a:extLst>
                <a:ext uri="{FF2B5EF4-FFF2-40B4-BE49-F238E27FC236}">
                  <a16:creationId xmlns:a16="http://schemas.microsoft.com/office/drawing/2014/main" xmlns="" id="{237DB947-8378-4740-BFDF-4A42EFDA7EAA}"/>
                </a:ext>
              </a:extLst>
            </p:cNvPr>
            <p:cNvSpPr/>
            <p:nvPr/>
          </p:nvSpPr>
          <p:spPr>
            <a:xfrm>
              <a:off x="164354" y="974036"/>
              <a:ext cx="1686339" cy="596349"/>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400" kern="1200" dirty="0">
                  <a:solidFill>
                    <a:srgbClr val="000000"/>
                  </a:solidFill>
                  <a:effectLst/>
                  <a:ea typeface="Calibri" panose="020F0502020204030204" pitchFamily="34" charset="0"/>
                  <a:cs typeface="Times New Roman" panose="02020603050405020304" pitchFamily="18" charset="0"/>
                </a:rPr>
                <a:t>Pre-processing of image</a:t>
              </a:r>
              <a:endParaRPr lang="en-GB" sz="1100" dirty="0">
                <a:effectLst/>
                <a:ea typeface="Calibri" panose="020F0502020204030204" pitchFamily="34" charset="0"/>
                <a:cs typeface="Times New Roman" panose="02020603050405020304" pitchFamily="18" charset="0"/>
              </a:endParaRPr>
            </a:p>
          </p:txBody>
        </p:sp>
        <p:sp>
          <p:nvSpPr>
            <p:cNvPr id="18" name="Rectangle 17">
              <a:extLst>
                <a:ext uri="{FF2B5EF4-FFF2-40B4-BE49-F238E27FC236}">
                  <a16:creationId xmlns:a16="http://schemas.microsoft.com/office/drawing/2014/main" xmlns="" id="{07EB2A62-E333-46CD-9657-079973C7DFD6}"/>
                </a:ext>
              </a:extLst>
            </p:cNvPr>
            <p:cNvSpPr/>
            <p:nvPr/>
          </p:nvSpPr>
          <p:spPr>
            <a:xfrm>
              <a:off x="0" y="2054089"/>
              <a:ext cx="1991138" cy="730984"/>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400" kern="1200">
                  <a:solidFill>
                    <a:srgbClr val="000000"/>
                  </a:solidFill>
                  <a:effectLst/>
                  <a:ea typeface="Calibri" panose="020F0502020204030204" pitchFamily="34" charset="0"/>
                  <a:cs typeface="Times New Roman" panose="02020603050405020304" pitchFamily="18" charset="0"/>
                </a:rPr>
                <a:t>Localization of Plate region and character segmentation</a:t>
              </a:r>
              <a:endParaRPr lang="en-GB" sz="1100">
                <a:effectLst/>
                <a:ea typeface="Calibri" panose="020F0502020204030204" pitchFamily="34" charset="0"/>
                <a:cs typeface="Times New Roman" panose="02020603050405020304" pitchFamily="18" charset="0"/>
              </a:endParaRPr>
            </a:p>
          </p:txBody>
        </p:sp>
        <p:sp>
          <p:nvSpPr>
            <p:cNvPr id="19" name="Rectangle 18">
              <a:extLst>
                <a:ext uri="{FF2B5EF4-FFF2-40B4-BE49-F238E27FC236}">
                  <a16:creationId xmlns:a16="http://schemas.microsoft.com/office/drawing/2014/main" xmlns="" id="{25DB24BF-16B2-4EA3-882C-196E05C5B294}"/>
                </a:ext>
              </a:extLst>
            </p:cNvPr>
            <p:cNvSpPr/>
            <p:nvPr/>
          </p:nvSpPr>
          <p:spPr>
            <a:xfrm>
              <a:off x="115071" y="3269492"/>
              <a:ext cx="1828800" cy="728870"/>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400" kern="1200">
                  <a:solidFill>
                    <a:srgbClr val="000000"/>
                  </a:solidFill>
                  <a:effectLst/>
                  <a:ea typeface="Calibri" panose="020F0502020204030204" pitchFamily="34" charset="0"/>
                  <a:cs typeface="Times New Roman" panose="02020603050405020304" pitchFamily="18" charset="0"/>
                </a:rPr>
                <a:t>Comparison with Templates</a:t>
              </a:r>
              <a:endParaRPr lang="en-GB" sz="1100">
                <a:effectLst/>
                <a:ea typeface="Calibri" panose="020F0502020204030204" pitchFamily="34" charset="0"/>
                <a:cs typeface="Times New Roman" panose="02020603050405020304" pitchFamily="18" charset="0"/>
              </a:endParaRPr>
            </a:p>
          </p:txBody>
        </p:sp>
        <p:sp>
          <p:nvSpPr>
            <p:cNvPr id="20" name="Rectangle 19">
              <a:extLst>
                <a:ext uri="{FF2B5EF4-FFF2-40B4-BE49-F238E27FC236}">
                  <a16:creationId xmlns:a16="http://schemas.microsoft.com/office/drawing/2014/main" xmlns="" id="{75BA5B1C-B316-4277-B3BF-9F2520801130}"/>
                </a:ext>
              </a:extLst>
            </p:cNvPr>
            <p:cNvSpPr/>
            <p:nvPr/>
          </p:nvSpPr>
          <p:spPr>
            <a:xfrm>
              <a:off x="164354" y="4316908"/>
              <a:ext cx="1730235" cy="781879"/>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400" kern="1200">
                  <a:solidFill>
                    <a:srgbClr val="000000"/>
                  </a:solidFill>
                  <a:effectLst/>
                  <a:ea typeface="Calibri" panose="020F0502020204030204" pitchFamily="34" charset="0"/>
                  <a:cs typeface="Times New Roman" panose="02020603050405020304" pitchFamily="18" charset="0"/>
                </a:rPr>
                <a:t>Maximum correlated Template</a:t>
              </a:r>
              <a:endParaRPr lang="en-GB" sz="1100">
                <a:effectLst/>
                <a:ea typeface="Calibri" panose="020F0502020204030204" pitchFamily="34" charset="0"/>
                <a:cs typeface="Times New Roman" panose="02020603050405020304" pitchFamily="18" charset="0"/>
              </a:endParaRPr>
            </a:p>
          </p:txBody>
        </p:sp>
        <p:sp>
          <p:nvSpPr>
            <p:cNvPr id="21" name="Rectangle 20">
              <a:extLst>
                <a:ext uri="{FF2B5EF4-FFF2-40B4-BE49-F238E27FC236}">
                  <a16:creationId xmlns:a16="http://schemas.microsoft.com/office/drawing/2014/main" xmlns="" id="{9D283BAD-05F4-416F-9F11-438E4244D674}"/>
                </a:ext>
              </a:extLst>
            </p:cNvPr>
            <p:cNvSpPr/>
            <p:nvPr/>
          </p:nvSpPr>
          <p:spPr>
            <a:xfrm>
              <a:off x="205765" y="5585811"/>
              <a:ext cx="1603513" cy="781879"/>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400" kern="1200">
                  <a:solidFill>
                    <a:srgbClr val="0D0D0D"/>
                  </a:solidFill>
                  <a:effectLst/>
                  <a:ea typeface="Calibri" panose="020F0502020204030204" pitchFamily="34" charset="0"/>
                  <a:cs typeface="Times New Roman" panose="02020603050405020304" pitchFamily="18" charset="0"/>
                </a:rPr>
                <a:t>Output Vehicle number</a:t>
              </a:r>
              <a:endParaRPr lang="en-GB" sz="1100">
                <a:effectLst/>
                <a:ea typeface="Calibri" panose="020F0502020204030204" pitchFamily="34" charset="0"/>
                <a:cs typeface="Times New Roman" panose="02020603050405020304" pitchFamily="18" charset="0"/>
              </a:endParaRPr>
            </a:p>
          </p:txBody>
        </p:sp>
        <p:sp>
          <p:nvSpPr>
            <p:cNvPr id="22" name="Rectangle 21">
              <a:extLst>
                <a:ext uri="{FF2B5EF4-FFF2-40B4-BE49-F238E27FC236}">
                  <a16:creationId xmlns:a16="http://schemas.microsoft.com/office/drawing/2014/main" xmlns="" id="{C0D689AC-4C44-4152-8726-B44B4701DF8B}"/>
                </a:ext>
              </a:extLst>
            </p:cNvPr>
            <p:cNvSpPr/>
            <p:nvPr/>
          </p:nvSpPr>
          <p:spPr>
            <a:xfrm>
              <a:off x="244221" y="0"/>
              <a:ext cx="1441172" cy="490331"/>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400" kern="1200">
                  <a:solidFill>
                    <a:srgbClr val="000000"/>
                  </a:solidFill>
                  <a:effectLst/>
                  <a:ea typeface="Calibri" panose="020F0502020204030204" pitchFamily="34" charset="0"/>
                  <a:cs typeface="Times New Roman" panose="02020603050405020304" pitchFamily="18" charset="0"/>
                </a:rPr>
                <a:t>Input Image</a:t>
              </a:r>
              <a:endParaRPr lang="en-GB" sz="1100">
                <a:effectLst/>
                <a:ea typeface="Calibri" panose="020F0502020204030204" pitchFamily="34" charset="0"/>
                <a:cs typeface="Times New Roman" panose="02020603050405020304" pitchFamily="18" charset="0"/>
              </a:endParaRPr>
            </a:p>
          </p:txBody>
        </p:sp>
        <p:sp>
          <p:nvSpPr>
            <p:cNvPr id="23" name="Rectangle 22">
              <a:extLst>
                <a:ext uri="{FF2B5EF4-FFF2-40B4-BE49-F238E27FC236}">
                  <a16:creationId xmlns:a16="http://schemas.microsoft.com/office/drawing/2014/main" xmlns="" id="{81358BB8-6920-4759-A226-2211D6F7178B}"/>
                </a:ext>
              </a:extLst>
            </p:cNvPr>
            <p:cNvSpPr/>
            <p:nvPr/>
          </p:nvSpPr>
          <p:spPr>
            <a:xfrm>
              <a:off x="2405975" y="3121614"/>
              <a:ext cx="1736035" cy="1024625"/>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400" kern="1200" dirty="0">
                  <a:solidFill>
                    <a:srgbClr val="0D0D0D"/>
                  </a:solidFill>
                  <a:effectLst/>
                  <a:ea typeface="Calibri" panose="020F0502020204030204" pitchFamily="34" charset="0"/>
                  <a:cs typeface="Times New Roman" panose="02020603050405020304" pitchFamily="18" charset="0"/>
                </a:rPr>
                <a:t>Database of Template</a:t>
              </a:r>
              <a:endParaRPr lang="en-GB" sz="1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IN" sz="1400" kern="1200" dirty="0">
                  <a:solidFill>
                    <a:srgbClr val="0D0D0D"/>
                  </a:solidFill>
                  <a:effectLst/>
                  <a:ea typeface="Calibri" panose="020F0502020204030204" pitchFamily="34" charset="0"/>
                  <a:cs typeface="Times New Roman" panose="02020603050405020304" pitchFamily="18" charset="0"/>
                </a:rPr>
                <a:t>A – Z &amp; 0-9</a:t>
              </a:r>
              <a:endParaRPr lang="en-GB" sz="1100" dirty="0">
                <a:effectLst/>
                <a:ea typeface="Calibri" panose="020F0502020204030204" pitchFamily="34" charset="0"/>
                <a:cs typeface="Times New Roman" panose="02020603050405020304" pitchFamily="18" charset="0"/>
              </a:endParaRPr>
            </a:p>
          </p:txBody>
        </p:sp>
        <p:sp>
          <p:nvSpPr>
            <p:cNvPr id="24" name="Arrow: Down 23">
              <a:extLst>
                <a:ext uri="{FF2B5EF4-FFF2-40B4-BE49-F238E27FC236}">
                  <a16:creationId xmlns:a16="http://schemas.microsoft.com/office/drawing/2014/main" xmlns="" id="{023E6FA3-507E-43FF-AEC2-18D5A2C36D13}"/>
                </a:ext>
              </a:extLst>
            </p:cNvPr>
            <p:cNvSpPr/>
            <p:nvPr/>
          </p:nvSpPr>
          <p:spPr>
            <a:xfrm>
              <a:off x="886937" y="5115352"/>
              <a:ext cx="220954" cy="470459"/>
            </a:xfrm>
            <a:prstGeom prst="downArrow">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5" name="Arrow: Down 24">
              <a:extLst>
                <a:ext uri="{FF2B5EF4-FFF2-40B4-BE49-F238E27FC236}">
                  <a16:creationId xmlns:a16="http://schemas.microsoft.com/office/drawing/2014/main" xmlns="" id="{CA527145-7FB8-494F-9C41-682A36257E0D}"/>
                </a:ext>
              </a:extLst>
            </p:cNvPr>
            <p:cNvSpPr/>
            <p:nvPr/>
          </p:nvSpPr>
          <p:spPr>
            <a:xfrm>
              <a:off x="894285" y="3998363"/>
              <a:ext cx="213609" cy="335110"/>
            </a:xfrm>
            <a:prstGeom prst="downArrow">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6" name="Arrow: Down 25">
              <a:extLst>
                <a:ext uri="{FF2B5EF4-FFF2-40B4-BE49-F238E27FC236}">
                  <a16:creationId xmlns:a16="http://schemas.microsoft.com/office/drawing/2014/main" xmlns="" id="{6DA6B33F-C7E8-4FE2-8499-F573BEB56FEE}"/>
                </a:ext>
              </a:extLst>
            </p:cNvPr>
            <p:cNvSpPr/>
            <p:nvPr/>
          </p:nvSpPr>
          <p:spPr>
            <a:xfrm>
              <a:off x="894285" y="2785073"/>
              <a:ext cx="192947" cy="470459"/>
            </a:xfrm>
            <a:prstGeom prst="downArrow">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7" name="Arrow: Down 26">
              <a:extLst>
                <a:ext uri="{FF2B5EF4-FFF2-40B4-BE49-F238E27FC236}">
                  <a16:creationId xmlns:a16="http://schemas.microsoft.com/office/drawing/2014/main" xmlns="" id="{17246CA7-21DE-4B15-BDC8-944344FA20E3}"/>
                </a:ext>
              </a:extLst>
            </p:cNvPr>
            <p:cNvSpPr/>
            <p:nvPr/>
          </p:nvSpPr>
          <p:spPr>
            <a:xfrm>
              <a:off x="886937" y="1567067"/>
              <a:ext cx="192947" cy="470459"/>
            </a:xfrm>
            <a:prstGeom prst="downArrow">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8" name="Arrow: Down 27">
              <a:extLst>
                <a:ext uri="{FF2B5EF4-FFF2-40B4-BE49-F238E27FC236}">
                  <a16:creationId xmlns:a16="http://schemas.microsoft.com/office/drawing/2014/main" xmlns="" id="{8C88924D-02F5-456B-94FF-477A368F06D7}"/>
                </a:ext>
              </a:extLst>
            </p:cNvPr>
            <p:cNvSpPr/>
            <p:nvPr/>
          </p:nvSpPr>
          <p:spPr>
            <a:xfrm>
              <a:off x="886937" y="503578"/>
              <a:ext cx="156218" cy="470459"/>
            </a:xfrm>
            <a:prstGeom prst="downArrow">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grpSp>
      <p:sp>
        <p:nvSpPr>
          <p:cNvPr id="5" name="Arrow: Left 4">
            <a:extLst>
              <a:ext uri="{FF2B5EF4-FFF2-40B4-BE49-F238E27FC236}">
                <a16:creationId xmlns:a16="http://schemas.microsoft.com/office/drawing/2014/main" xmlns="" id="{DB542EEC-D17E-4A6B-BC58-1D19A89F81D4}"/>
              </a:ext>
            </a:extLst>
          </p:cNvPr>
          <p:cNvSpPr/>
          <p:nvPr/>
        </p:nvSpPr>
        <p:spPr bwMode="auto">
          <a:xfrm>
            <a:off x="4353977" y="3605234"/>
            <a:ext cx="599162" cy="327821"/>
          </a:xfrm>
          <a:prstGeom prst="leftArrow">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GB" sz="2400" b="0" i="0" u="none" strike="noStrike" cap="none" normalizeH="0" baseline="0">
              <a:ln>
                <a:noFill/>
              </a:ln>
              <a:solidFill>
                <a:schemeClr val="tx1"/>
              </a:solidFill>
              <a:effectLst/>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2_Default Design">
  <a:themeElements>
    <a:clrScheme name="2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_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2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3712</TotalTime>
  <Pages>0</Pages>
  <Words>1048</Words>
  <Characters>0</Characters>
  <Application>Microsoft Office PowerPoint</Application>
  <DocSecurity>0</DocSecurity>
  <PresentationFormat>On-screen Show (4:3)</PresentationFormat>
  <Lines>0</Lines>
  <Paragraphs>202</Paragraphs>
  <Slides>18</Slides>
  <Notes>4</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2_Default Design</vt:lpstr>
      <vt:lpstr>“CAR  NUMBER  PLATE DETECTION USING MATLAB”</vt:lpstr>
      <vt:lpstr>Slide 2</vt:lpstr>
      <vt:lpstr>    </vt:lpstr>
      <vt:lpstr>Slide 4</vt:lpstr>
      <vt:lpstr>Letter Detection:   Reads the characters from the input image and find the highest matched corresponding alphanumeric.</vt:lpstr>
      <vt:lpstr>Slide 6</vt:lpstr>
      <vt:lpstr>Slide 7</vt:lpstr>
      <vt:lpstr>Slide 8</vt:lpstr>
      <vt:lpstr>Slide 9</vt:lpstr>
      <vt:lpstr>As before mentioned we require 3 codes are template creation, letter detection , plate detection.            </vt:lpstr>
      <vt:lpstr>Slide 11</vt:lpstr>
      <vt:lpstr>Slide 12</vt:lpstr>
      <vt:lpstr>Slide 13</vt:lpstr>
      <vt:lpstr>Slide 14</vt:lpstr>
      <vt:lpstr>Slide 15</vt:lpstr>
      <vt:lpstr>Slide 16</vt:lpstr>
      <vt:lpstr>Slide 17</vt:lpstr>
      <vt:lpstr>Slide 18</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asic implementation of Viterbi Decoder for Wireless applications</dc:title>
  <dc:subject>VLSI System Design - Pre Project Presentation Slides</dc:subject>
  <dc:creator>Phani.S</dc:creator>
  <cp:lastModifiedBy>Dell</cp:lastModifiedBy>
  <cp:revision>1489</cp:revision>
  <dcterms:created xsi:type="dcterms:W3CDTF">2006-03-21T10:54:45Z</dcterms:created>
  <dcterms:modified xsi:type="dcterms:W3CDTF">2021-05-20T08:30:23Z</dcterms:modified>
  <cp:category>VLSI - FT07</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1033-9.1.0.4058</vt:lpwstr>
  </property>
</Properties>
</file>