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3"/>
  </p:notesMasterIdLst>
  <p:sldIdLst>
    <p:sldId id="256" r:id="rId5"/>
    <p:sldId id="299" r:id="rId6"/>
    <p:sldId id="257" r:id="rId7"/>
    <p:sldId id="258" r:id="rId8"/>
    <p:sldId id="301" r:id="rId9"/>
    <p:sldId id="300" r:id="rId10"/>
    <p:sldId id="304" r:id="rId11"/>
    <p:sldId id="303" r:id="rId12"/>
    <p:sldId id="305" r:id="rId13"/>
    <p:sldId id="306" r:id="rId14"/>
    <p:sldId id="307" r:id="rId15"/>
    <p:sldId id="308" r:id="rId16"/>
    <p:sldId id="310" r:id="rId17"/>
    <p:sldId id="311" r:id="rId18"/>
    <p:sldId id="309" r:id="rId19"/>
    <p:sldId id="312"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8598D"/>
    <a:srgbClr val="646C92"/>
    <a:srgbClr val="5A6B76"/>
    <a:srgbClr val="5A6E6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5934"/>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a:lstStyle/>
        <a:p>
          <a:endParaRPr lang="en-US"/>
        </a:p>
      </dgm:t>
    </dgm:pt>
    <dgm:pt modelId="{BEA549D7-4274-48CC-BC1A-D3534675573B}">
      <dgm:prSet/>
      <dgm:spPr>
        <a:solidFill>
          <a:schemeClr val="accent2">
            <a:lumMod val="75000"/>
          </a:schemeClr>
        </a:solidFill>
      </dgm:spPr>
      <dgm:t>
        <a:bodyPr/>
        <a:lstStyle/>
        <a:p>
          <a:r>
            <a:rPr lang="en-US" dirty="0"/>
            <a:t>Collect the Dataset.</a:t>
          </a:r>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1" phldr="0"/>
      <dgm:spPr/>
      <dgm:t>
        <a:bodyPr/>
        <a:lstStyle/>
        <a:p>
          <a:r>
            <a:rPr lang="en-US"/>
            <a:t>01</a:t>
          </a:r>
          <a:endParaRPr lang="en-US" dirty="0"/>
        </a:p>
      </dgm:t>
    </dgm:pt>
    <dgm:pt modelId="{BBEA2B22-7A9C-4946-B437-2C636ADC7313}">
      <dgm:prSet/>
      <dgm:spPr>
        <a:solidFill>
          <a:srgbClr val="68598D"/>
        </a:solidFill>
      </dgm:spPr>
      <dgm:t>
        <a:bodyPr/>
        <a:lstStyle/>
        <a:p>
          <a:r>
            <a:rPr lang="en-US" dirty="0"/>
            <a:t>Built the model by training and testing the dataset by using Random Forest Classifier.</a:t>
          </a:r>
        </a:p>
      </dgm:t>
    </dgm:pt>
    <dgm:pt modelId="{BFF29A81-E8C9-4AFB-BE4A-A8582D8FB3FD}" type="parTrans" cxnId="{85394E1A-F95A-4761-94B8-F865AE01D8D0}">
      <dgm:prSet/>
      <dgm:spPr/>
      <dgm:t>
        <a:bodyPr/>
        <a:lstStyle/>
        <a:p>
          <a:endParaRPr lang="en-US"/>
        </a:p>
      </dgm:t>
    </dgm:pt>
    <dgm:pt modelId="{C2E1395A-B275-47E8-BC9B-288AF8DC30EC}" type="sibTrans" cxnId="{85394E1A-F95A-4761-94B8-F865AE01D8D0}">
      <dgm:prSet phldrT="02" phldr="0"/>
      <dgm:spPr/>
      <dgm:t>
        <a:bodyPr/>
        <a:lstStyle/>
        <a:p>
          <a:r>
            <a:rPr lang="en-US"/>
            <a:t>02</a:t>
          </a:r>
          <a:endParaRPr lang="en-US" dirty="0"/>
        </a:p>
      </dgm:t>
    </dgm:pt>
    <dgm:pt modelId="{12CAEDC4-5365-4F15-A687-1F4A58F8BE4E}">
      <dgm:prSet/>
      <dgm:spPr>
        <a:solidFill>
          <a:srgbClr val="646C92"/>
        </a:solidFill>
      </dgm:spPr>
      <dgm:t>
        <a:bodyPr/>
        <a:lstStyle/>
        <a:p>
          <a:r>
            <a:rPr lang="en-US" dirty="0"/>
            <a:t>Integrate the model built with flask in python file.</a:t>
          </a:r>
        </a:p>
      </dgm:t>
    </dgm:pt>
    <dgm:pt modelId="{4ECBC469-E2DF-46BC-920F-C88FDE12CD72}" type="parTrans" cxnId="{A1E87F8B-8223-4F32-B81C-0E19BB0F0EEA}">
      <dgm:prSet/>
      <dgm:spPr/>
      <dgm:t>
        <a:bodyPr/>
        <a:lstStyle/>
        <a:p>
          <a:endParaRPr lang="en-US"/>
        </a:p>
      </dgm:t>
    </dgm:pt>
    <dgm:pt modelId="{AFCE8FBA-6EAC-44A8-B55F-FDF49470A574}" type="sibTrans" cxnId="{A1E87F8B-8223-4F32-B81C-0E19BB0F0EEA}">
      <dgm:prSet phldrT="03" phldr="0"/>
      <dgm:spPr/>
      <dgm:t>
        <a:bodyPr/>
        <a:lstStyle/>
        <a:p>
          <a:r>
            <a:rPr lang="en-US"/>
            <a:t>03</a:t>
          </a:r>
          <a:endParaRPr lang="en-US" dirty="0"/>
        </a:p>
      </dgm:t>
    </dgm:pt>
    <dgm:pt modelId="{63001359-C113-45EA-885E-B54D5542D44F}">
      <dgm:prSet/>
      <dgm:spPr>
        <a:solidFill>
          <a:srgbClr val="5A6B76"/>
        </a:solidFill>
      </dgm:spPr>
      <dgm:t>
        <a:bodyPr/>
        <a:lstStyle/>
        <a:p>
          <a:r>
            <a:rPr lang="en-US" dirty="0"/>
            <a:t>Create the HTML and CSS for developing the webpage.</a:t>
          </a:r>
        </a:p>
      </dgm:t>
    </dgm:pt>
    <dgm:pt modelId="{EFCC96FC-1076-4A0E-B119-B94924371A87}" type="parTrans" cxnId="{BD5B04DF-8F64-4DB3-95ED-039D9AE7B75A}">
      <dgm:prSet/>
      <dgm:spPr/>
      <dgm:t>
        <a:bodyPr/>
        <a:lstStyle/>
        <a:p>
          <a:endParaRPr lang="en-US"/>
        </a:p>
      </dgm:t>
    </dgm:pt>
    <dgm:pt modelId="{60BC2331-F690-4E3C-ABD6-DFF22BBDF151}" type="sibTrans" cxnId="{BD5B04DF-8F64-4DB3-95ED-039D9AE7B75A}">
      <dgm:prSet phldrT="04" phldr="0"/>
      <dgm:spPr/>
      <dgm:t>
        <a:bodyPr/>
        <a:lstStyle/>
        <a:p>
          <a:r>
            <a:rPr lang="en-US"/>
            <a:t>04</a:t>
          </a:r>
          <a:endParaRPr lang="en-US" dirty="0"/>
        </a:p>
      </dgm:t>
    </dgm:pt>
    <dgm:pt modelId="{4373C676-42B5-4BD7-A8E2-1057AE88F257}">
      <dgm:prSet/>
      <dgm:spPr>
        <a:solidFill>
          <a:srgbClr val="5A6E6E"/>
        </a:solidFill>
      </dgm:spPr>
      <dgm:t>
        <a:bodyPr/>
        <a:lstStyle/>
        <a:p>
          <a:r>
            <a:rPr lang="en-US" b="0" i="0" u="none" dirty="0"/>
            <a:t>Display the output which predicts the employee attrition for the data entered into the form of a webpage. </a:t>
          </a:r>
          <a:endParaRPr lang="en-US" dirty="0"/>
        </a:p>
      </dgm:t>
    </dgm:pt>
    <dgm:pt modelId="{24DA0AE2-01E1-4D40-B562-7A89F8842997}" type="parTrans" cxnId="{AD175329-5799-428D-9CF7-F64C802D8A39}">
      <dgm:prSet/>
      <dgm:spPr/>
      <dgm:t>
        <a:bodyPr/>
        <a:lstStyle/>
        <a:p>
          <a:endParaRPr lang="en-US"/>
        </a:p>
      </dgm:t>
    </dgm:pt>
    <dgm:pt modelId="{D3ED181F-E4C0-46DF-BFC2-990CA6573396}" type="sibTrans" cxnId="{AD175329-5799-428D-9CF7-F64C802D8A39}">
      <dgm:prSet phldrT="05" phldr="0"/>
      <dgm:spPr/>
      <dgm:t>
        <a:bodyPr/>
        <a:lstStyle/>
        <a:p>
          <a:r>
            <a:rPr lang="en-US"/>
            <a:t>05</a:t>
          </a:r>
          <a:endParaRPr lang="en-US" dirty="0"/>
        </a:p>
      </dgm:t>
    </dgm:pt>
    <dgm:pt modelId="{E37A2EB9-BB4F-4C26-8F2C-50128B41FAD0}" type="pres">
      <dgm:prSet presAssocID="{938AD652-A6FC-48C1-8F8D-64A55245C12B}" presName="Name0" presStyleCnt="0">
        <dgm:presLayoutVars>
          <dgm:animLvl val="lvl"/>
          <dgm:resizeHandles val="exact"/>
        </dgm:presLayoutVars>
      </dgm:prSet>
      <dgm:spPr/>
      <dgm:t>
        <a:bodyPr/>
        <a:lstStyle/>
        <a:p>
          <a:endParaRPr lang="en-US"/>
        </a:p>
      </dgm:t>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t>
        <a:bodyPr/>
        <a:lstStyle/>
        <a:p>
          <a:endParaRPr lang="en-US"/>
        </a:p>
      </dgm:t>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t>
        <a:bodyPr/>
        <a:lstStyle/>
        <a:p>
          <a:endParaRPr lang="en-US"/>
        </a:p>
      </dgm:t>
    </dgm:pt>
    <dgm:pt modelId="{B9E45448-7C4D-4E80-A4A1-E7463BD574F2}" type="pres">
      <dgm:prSet presAssocID="{BEA549D7-4274-48CC-BC1A-D3534675573B}" presName="nodeRect" presStyleLbl="alignNode1" presStyleIdx="0" presStyleCnt="5">
        <dgm:presLayoutVars>
          <dgm:bulletEnabled val="1"/>
        </dgm:presLayoutVars>
      </dgm:prSet>
      <dgm:spPr/>
      <dgm:t>
        <a:bodyPr/>
        <a:lstStyle/>
        <a:p>
          <a:endParaRPr lang="en-US"/>
        </a:p>
      </dgm:t>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t>
        <a:bodyPr/>
        <a:lstStyle/>
        <a:p>
          <a:endParaRPr lang="en-US"/>
        </a:p>
      </dgm:t>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t>
        <a:bodyPr/>
        <a:lstStyle/>
        <a:p>
          <a:endParaRPr lang="en-US"/>
        </a:p>
      </dgm:t>
    </dgm:pt>
    <dgm:pt modelId="{543071B3-E5D6-443C-A81F-37E1D656CB4E}" type="pres">
      <dgm:prSet presAssocID="{BBEA2B22-7A9C-4946-B437-2C636ADC7313}" presName="nodeRect" presStyleLbl="alignNode1" presStyleIdx="1" presStyleCnt="5">
        <dgm:presLayoutVars>
          <dgm:bulletEnabled val="1"/>
        </dgm:presLayoutVars>
      </dgm:prSet>
      <dgm:spPr/>
      <dgm:t>
        <a:bodyPr/>
        <a:lstStyle/>
        <a:p>
          <a:endParaRPr lang="en-US"/>
        </a:p>
      </dgm:t>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t>
        <a:bodyPr/>
        <a:lstStyle/>
        <a:p>
          <a:endParaRPr lang="en-US"/>
        </a:p>
      </dgm:t>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t>
        <a:bodyPr/>
        <a:lstStyle/>
        <a:p>
          <a:endParaRPr lang="en-US"/>
        </a:p>
      </dgm:t>
    </dgm:pt>
    <dgm:pt modelId="{18D54E00-AFEE-40AE-B281-81A7314844C1}" type="pres">
      <dgm:prSet presAssocID="{12CAEDC4-5365-4F15-A687-1F4A58F8BE4E}" presName="nodeRect" presStyleLbl="alignNode1" presStyleIdx="2" presStyleCnt="5">
        <dgm:presLayoutVars>
          <dgm:bulletEnabled val="1"/>
        </dgm:presLayoutVars>
      </dgm:prSet>
      <dgm:spPr/>
      <dgm:t>
        <a:bodyPr/>
        <a:lstStyle/>
        <a:p>
          <a:endParaRPr lang="en-US"/>
        </a:p>
      </dgm:t>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t>
        <a:bodyPr/>
        <a:lstStyle/>
        <a:p>
          <a:endParaRPr lang="en-US"/>
        </a:p>
      </dgm:t>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t>
        <a:bodyPr/>
        <a:lstStyle/>
        <a:p>
          <a:endParaRPr lang="en-US"/>
        </a:p>
      </dgm:t>
    </dgm:pt>
    <dgm:pt modelId="{DC4A7395-AC2E-4FCE-A336-5E27128E9ACD}" type="pres">
      <dgm:prSet presAssocID="{63001359-C113-45EA-885E-B54D5542D44F}" presName="nodeRect" presStyleLbl="alignNode1" presStyleIdx="3" presStyleCnt="5">
        <dgm:presLayoutVars>
          <dgm:bulletEnabled val="1"/>
        </dgm:presLayoutVars>
      </dgm:prSet>
      <dgm:spPr/>
      <dgm:t>
        <a:bodyPr/>
        <a:lstStyle/>
        <a:p>
          <a:endParaRPr lang="en-US"/>
        </a:p>
      </dgm:t>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custLinFactNeighborX="-903" custLinFactNeighborY="663"/>
      <dgm:spPr/>
      <dgm:t>
        <a:bodyPr/>
        <a:lstStyle/>
        <a:p>
          <a:endParaRPr lang="en-US"/>
        </a:p>
      </dgm:t>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t>
        <a:bodyPr/>
        <a:lstStyle/>
        <a:p>
          <a:endParaRPr lang="en-US"/>
        </a:p>
      </dgm:t>
    </dgm:pt>
    <dgm:pt modelId="{64AB7F31-F76B-4F96-9751-D932C530FF63}" type="pres">
      <dgm:prSet presAssocID="{4373C676-42B5-4BD7-A8E2-1057AE88F257}" presName="nodeRect" presStyleLbl="alignNode1" presStyleIdx="4" presStyleCnt="5">
        <dgm:presLayoutVars>
          <dgm:bulletEnabled val="1"/>
        </dgm:presLayoutVars>
      </dgm:prSet>
      <dgm:spPr/>
      <dgm:t>
        <a:bodyPr/>
        <a:lstStyle/>
        <a:p>
          <a:endParaRPr lang="en-US"/>
        </a:p>
      </dgm:t>
    </dgm:pt>
  </dgm:ptLst>
  <dgm:cxnLst>
    <dgm:cxn modelId="{E6C9638B-7A0A-44B0-8C61-07332C02209A}" type="presOf" srcId="{60BC2331-F690-4E3C-ABD6-DFF22BBDF151}" destId="{2E5232D0-3F31-49B4-BA6C-474069EA24CC}"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C6BF250C-4DE4-422B-AEB6-BE86CFA83567}" type="presOf" srcId="{4373C676-42B5-4BD7-A8E2-1057AE88F257}" destId="{64AB7F31-F76B-4F96-9751-D932C530FF63}" srcOrd="1" destOrd="0" presId="urn:microsoft.com/office/officeart/2016/7/layout/LinearBlockProcessNumbered#1"/>
    <dgm:cxn modelId="{966DC93C-57E0-4A6C-AFBD-31DEC422EDBA}" type="presOf" srcId="{D3ED181F-E4C0-46DF-BFC2-990CA6573396}" destId="{A40C415F-DA13-447A-B354-BC1A77B99C4F}" srcOrd="0"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85394E1A-F95A-4761-94B8-F865AE01D8D0}" srcId="{938AD652-A6FC-48C1-8F8D-64A55245C12B}" destId="{BBEA2B22-7A9C-4946-B437-2C636ADC7313}" srcOrd="1" destOrd="0" parTransId="{BFF29A81-E8C9-4AFB-BE4A-A8582D8FB3FD}" sibTransId="{C2E1395A-B275-47E8-BC9B-288AF8DC30EC}"/>
    <dgm:cxn modelId="{B1E5DAA5-4A6A-4998-BB97-C8197EC069AB}" type="presOf" srcId="{4373C676-42B5-4BD7-A8E2-1057AE88F257}" destId="{9E9AD039-2CB1-40B0-88CA-F094B81B2B6F}" srcOrd="0" destOrd="0" presId="urn:microsoft.com/office/officeart/2016/7/layout/LinearBlockProcessNumbered#1"/>
    <dgm:cxn modelId="{B25EADE2-659C-4238-838F-5D47061B4647}" type="presOf" srcId="{BBEA2B22-7A9C-4946-B437-2C636ADC7313}" destId="{543071B3-E5D6-443C-A81F-37E1D656CB4E}" srcOrd="1" destOrd="0" presId="urn:microsoft.com/office/officeart/2016/7/layout/LinearBlockProcessNumbered#1"/>
    <dgm:cxn modelId="{AD175329-5799-428D-9CF7-F64C802D8A39}" srcId="{938AD652-A6FC-48C1-8F8D-64A55245C12B}" destId="{4373C676-42B5-4BD7-A8E2-1057AE88F257}" srcOrd="4" destOrd="0" parTransId="{24DA0AE2-01E1-4D40-B562-7A89F8842997}" sibTransId="{D3ED181F-E4C0-46DF-BFC2-990CA6573396}"/>
    <dgm:cxn modelId="{F4C5A246-F01C-4A30-8E74-2AC918FB6CAB}" type="presOf" srcId="{C2E1395A-B275-47E8-BC9B-288AF8DC30EC}" destId="{7577D577-9D15-4AB8-AF3E-C171BC77B812}" srcOrd="0"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D03F1881-12CC-4A4D-BBAF-0251BFA0E0AD}" type="presOf" srcId="{63001359-C113-45EA-885E-B54D5542D44F}" destId="{DC4A7395-AC2E-4FCE-A336-5E27128E9ACD}"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529BA309-02A5-4E50-B377-6EA5794B5484}" type="presOf" srcId="{938AD652-A6FC-48C1-8F8D-64A55245C12B}" destId="{E37A2EB9-BB4F-4C26-8F2C-50128B41FAD0}"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Collect the Dataset.</a:t>
          </a:r>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endParaRPr lang="en-US" sz="4400" kern="1200" dirty="0"/>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Built the model by training and testing the dataset by using Random Forest Classifier.</a:t>
          </a:r>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endParaRPr lang="en-US" sz="4400" kern="1200" dirty="0"/>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Integrate the model built with flask in python file.</a:t>
          </a:r>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endParaRPr lang="en-US" sz="4400" kern="1200" dirty="0"/>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Create the HTML and CSS for developing the webpage.</a:t>
          </a:r>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endParaRPr lang="en-US" sz="4400" kern="1200" dirty="0"/>
        </a:p>
      </dsp:txBody>
      <dsp:txXfrm>
        <a:off x="6402860" y="892698"/>
        <a:ext cx="1974242" cy="947636"/>
      </dsp:txXfrm>
    </dsp:sp>
    <dsp:sp modelId="{9E9AD039-2CB1-40B0-88CA-F094B81B2B6F}">
      <dsp:nvSpPr>
        <dsp:cNvPr id="0" name=""/>
        <dsp:cNvSpPr/>
      </dsp:nvSpPr>
      <dsp:spPr>
        <a:xfrm>
          <a:off x="8517214" y="908405"/>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b="0" i="0" u="none" kern="1200" dirty="0"/>
            <a:t>Display the output which predicts the employee attrition for the data entered into the form of a webpage. </a:t>
          </a:r>
          <a:endParaRPr lang="en-US" sz="1300" kern="1200" dirty="0"/>
        </a:p>
      </dsp:txBody>
      <dsp:txXfrm>
        <a:off x="8517214" y="1856041"/>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endParaRPr lang="en-US" sz="4400" kern="1200" dirty="0"/>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a:lstStyle/>
            <a:p>
              <a:r>
                <a:t>01</a:t>
              </a:r>
            </a:p>
          </dgm:t>
        </dgm:pt>
        <dgm:pt modelId="201" type="sibTrans" cxnId="{340D76C1-8591-4798-9880-F12278AC4D6B}">
          <dgm:prSet phldrT="2"/>
          <dgm:t>
            <a:bodyPr/>
            <a:lstStyle/>
            <a:p>
              <a:r>
                <a:t>02</a:t>
              </a:r>
            </a:p>
          </dgm:t>
        </dgm:pt>
        <dgm:pt modelId="301" type="sibTrans" cxnId="{D281ABD3-FC67-48E0-88EA-42BEC08734FF}">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pPr/>
              <a:t>7/28/2021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pPr/>
              <a:t>‹#›</a:t>
            </a:fld>
            <a:endParaRPr lang="en-US" dirty="0"/>
          </a:p>
        </p:txBody>
      </p:sp>
    </p:spTree>
    <p:extLst>
      <p:ext uri="{BB962C8B-B14F-4D97-AF65-F5344CB8AC3E}">
        <p14:creationId xmlns:p14="http://schemas.microsoft.com/office/powerpoint/2010/main" xmlns=""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pPr/>
              <a:t>2</a:t>
            </a:fld>
            <a:endParaRPr lang="en-US" dirty="0"/>
          </a:p>
        </p:txBody>
      </p:sp>
    </p:spTree>
    <p:extLst>
      <p:ext uri="{BB962C8B-B14F-4D97-AF65-F5344CB8AC3E}">
        <p14:creationId xmlns:p14="http://schemas.microsoft.com/office/powerpoint/2010/main" xmlns="" val="119840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xmlns="" id="{F44A4473-D4D4-4E24-B542-C5D63C28DA75}"/>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14CA4A32-A016-460F-8B99-22A5D265B4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84DB1BC2-B158-4DA5-9164-843E6B566C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751FDE2E-D749-401E-B3BA-66B2F5231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49546377-E2EE-4854-AA84-5575789BAF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04FCC465-42B8-456F-951F-8C51A42F97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3D7F8A9A-8A53-4FD3-855C-C49B035CE8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AC347F99-AC7C-4DB2-8AAF-9E2A7AE629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89B06C37-E219-479D-B324-0DC7D0565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29A1D878-CEA2-41DC-8638-A852316726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99394209-57ED-4126-A8DC-0862D1FA11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A48B0004-4618-4D71-88D1-A2FEE4F0A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4D1C172B-2446-428A-A518-FE1B5FCE0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E359C795-FCC1-401F-B0B6-F722AE632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8260D102-71BB-497E-A5CF-743FB5987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811E3D98-A5FB-4BDE-A07D-A03EB898C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9E48CE7F-B4EF-4629-8706-6838C171E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C8EBC77A-0887-4128-A73B-2C0165C6F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7AF3D400-AAAA-47BD-922E-AA3A2AFA3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A3E6A0-609D-427D-9D34-E7CF184B4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DDE08965-A3F4-426A-924B-102A6F6FE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13FA8E6E-7F53-47E9-9BF8-1CD3130F4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7A8A9991-EF8F-4128-9DB7-A2FA8CF2F6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41E966B6-186E-4D17-B570-969B6951A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918B08AD-5F3C-4FC5-8998-8524763C75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EDF72260-B0A1-47A1-9459-FDF4600ACA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C6A7FA58-53F7-4C2F-96D5-E97BB3CC6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1B986617-481E-450F-8FAD-CA3086A3E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4D24CAEB-B2FE-4796-8E6E-DB5148C380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3D577B03-E6D9-4FFA-A799-E504CBF8D7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43509C13-FDEE-45B0-B954-D80D6F38F0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21FF647D-8D8A-43E8-A2E2-46D1117839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87B8728B-0A45-4551-99F0-CF33B850DA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CFAA15D-9EFC-4A70-AC98-CB3EF00C3A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AD80CCBD-3F02-48A0-A24E-5971D22951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AB5B7D34-5A4E-48DE-8893-0F022E4CC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2341ADC6-0CC2-46C0-BA6F-9D99136698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A93316DB-546B-41BA-AD1B-94D5C46702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35105C82-44C4-41C2-96AE-ADE6DD1D71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A7A634F2-054C-4614-9ECB-96BE809893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1764AB7F-1912-4909-A04A-C8D125467E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6B93639B-DE1C-4A46-A4B5-B88FD6FC2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6C5D17F-13E7-4861-A839-3C56ABD56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1C343C91-0F9E-4530-939D-2D9F15DF4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2109E9F-E572-4202-B7A6-630155DD5B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B4FF54B2-44F5-42F7-8353-111D80A8D2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19A2BBF4-4F54-4179-B672-AD4C8D58A3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2F2D95CF-DAE2-4601-B9A6-233F4F2F3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3CD52B72-C30B-4570-A8AB-78CB884F8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696A9FBF-C89D-4CF9-A1DC-C0275A3B3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C50B0ACE-17B4-4F11-BA43-0159796B83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F0346B01-7019-48B2-9BE7-3E90F590F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5C186E4B-7559-4E95-9BDD-7DA75E0873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FFE117A-211E-4BD5-AB76-05026DEC6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5CC0C412-2859-4E97-924F-291318E6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AECE441C-0FBF-4F02-9781-35F2487E3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951A4317-3E34-41B4-BCD9-E6E0627C18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CE2D40E4-274B-4D43-801B-7B3BAF03E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2D939FC8-6395-4DCB-B28C-2342BFB72F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620FEEF2-AE91-48CA-8FE7-B50F83E1C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27050D75-D26B-4BD3-A4A5-68DF13E9C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37668160-F5BE-4756-B84F-C68992BC7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E7F90261-4A5A-4C39-B4B3-FEBED04E34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71681E7C-A7E8-4F01-9001-3FD1105E1B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901B0597-C838-4481-A49D-E8D85B631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23C2B0BF-A329-4A97-B3D5-545BC6813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DBCCCA80-4FEE-4C79-8AF3-66B97054C8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4B9AD13F-808D-4464-989B-F40B3E77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076473B5-E30F-4635-8789-51368A971B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EF568995-35CF-4C80-A63C-82B47F1BA1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99432608-19E2-4A3E-A68B-45C8E5DD47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127A2810-84DE-450A-986B-DE8AF8AE6F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A56ED6A-BBD4-4005-A99D-65BCF8047CC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CFC0629C-AFCE-4D39-87D5-36EF1FE5CF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1F3517A-93AD-4DF3-BEC7-E607A73E5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4CBBC251-E8DD-438C-8733-7D65F461A4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6A94A4D4-EFFA-4AE2-B533-75F01F0F0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1F4B0E1D-2F9C-444A-ADBA-BDE9F01D8D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5F5ACA0E-A5DF-4015-8FD4-FA7A53E9D1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5A4DCFFD-FD3C-42EA-862E-5B792D9020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0089A8F3-7530-4C17-848C-580015C3ED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61D8EA0C-1521-4C6D-8C09-DD6D8F1F2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517033B6-6B8A-4BD6-9A52-BF9E9EFBD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xmlns="" id="{88D7A558-4107-4032-8E5F-99B445369147}"/>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xmlns=""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xmlns=""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xmlns=""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xmlns=""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4910FDC-FCA3-4F39-AC3F-821172639127}"/>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xmlns=""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xmlns=""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6CA9855B-4072-4D45-821E-549FDF548137}"/>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xmlns="" id="{CD707C0C-4086-4F35-A8FC-A45D727AA61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xmlns="" id="{3D21528F-9013-4CD7-9F7C-D3F3624881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xmlns="" id="{06A8F5A2-62EC-4CDC-945A-E6C50C86CA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xmlns="" id="{9625C8AA-1597-4CED-8301-18D382EF0DF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xmlns="" id="{5DF95B35-23E9-4724-A4F8-8ED718B5DE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xmlns="" id="{26C6754B-5776-451D-95ED-62AA4D0BAE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xmlns="" id="{A345A289-8D6C-4886-B54C-3E0D26D17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xmlns="" id="{5690D981-545B-4A73-A22E-6E701024A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xmlns="" id="{FCB89D53-605D-4497-A82E-C5CB7B9AB10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xmlns="" id="{4200751B-2483-40F5-8C14-EF64034D453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xmlns="" id="{A9677C6B-C435-43E3-BF18-DC35709C97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xmlns="" id="{56E374F1-3376-4D82-B66C-A0588A30F0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xmlns="" id="{979B4E97-34CE-4034-8523-F1584A0344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xmlns="" id="{F4C4EFFF-E30B-4F0B-9ED4-FF63047DCB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xmlns="" id="{173FDB7E-F5CA-497D-95CF-7A00D6789C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xmlns="" id="{42266BB1-5605-4F64-B071-80A97BAD9C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xmlns="" id="{90D15A2A-0F2D-4AB8-8252-303BA5DB3B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xmlns="" id="{E676282C-5FCF-4E29-AE15-2545F1A685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xmlns="" id="{AF7EC2A1-EAFC-4851-A4E3-47811C4456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xmlns="" id="{6F9BD94B-F299-45D3-B66E-F20FBC9246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xmlns="" id="{50E616C9-EAB1-4990-B569-17C6CB0889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xmlns="" id="{2F983FB0-2CC2-4D5F-A331-4130F138E9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xmlns="" id="{B1ABC269-0802-4C4A-9E57-6F876F122C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xmlns="" id="{233153AF-C5CF-40DD-9E5E-9B84272F46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xmlns="" id="{95E220B7-17F2-4748-A337-3B8D588603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xmlns="" id="{63DC02CB-E162-45FD-AF68-0A1DB537F4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xmlns="" id="{4D9CBADA-7016-4987-B723-F7AE8E2E57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xmlns="" id="{1DCEDCA0-F979-4B3C-A0CA-F98F2DEE8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xmlns="" id="{1B701ADB-B6EB-4BED-8D15-F358A67EC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xmlns="" id="{239EB39D-EF7A-4284-83B8-904957045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xmlns="" id="{59413AC3-6F9D-431E-8136-F15C0FCA62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xmlns="" id="{987DF8D6-E53D-4C41-B339-1E5094638F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xmlns="" id="{66036562-1199-405F-B95A-C3A543B5DB4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xmlns="" id="{C4C4997E-6944-4940-8B33-92DB90BCE3A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xmlns="" id="{0A44DA53-5DA1-44E2-8EB4-F53CC84C9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072B3FF-FEA5-46BC-8627-9B46C5F396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xmlns="" id="{FB18587D-1BDA-4D28-9B48-3C37C764B6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xmlns="" id="{8CFE033B-F34F-4836-B6F3-93E6C7D9C5C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xmlns="" id="{07F79761-CFAA-4330-8067-31EC1DC3E16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xmlns="" id="{8A0BC496-427B-4836-B989-97B0673D8F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xmlns="" id="{A0D554E1-33ED-415C-BF15-FC38D2E33C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xmlns="" id="{D1F1EE7D-C5FF-46EA-AB9C-94E1F2D9B73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xmlns="" id="{2AC2FE37-AED7-4C81-A52E-FD105C1BDA8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xmlns="" id="{AB34FC05-3259-4BE2-8DA9-91435FAFCE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xmlns="" id="{AC11598E-3FD2-47F3-8E57-D5D6130DBC3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xmlns="" id="{37D098FA-73CF-44E6-B612-7DE664E5DE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xmlns="" id="{66672930-1A30-4508-A9D2-FA4271C6B1E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xmlns="" id="{174F3D5B-9943-4A8B-8699-ABB2B7991B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xmlns="" id="{6834DCA2-951C-4A9B-8490-5C7BD0FFBB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xmlns="" id="{316B6CF4-BCF3-4765-B744-A1EB5A76D3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xmlns="" id="{BAD99054-FC47-4391-9369-B309A0AA258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xmlns="" id="{1A1CDB94-FE6F-4AAC-94D9-DDCEC703B126}"/>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xmlns="" id="{99B22DCB-54E6-4769-9DD7-3736B4041B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xmlns="" id="{67DA3C33-5733-4571-AD7C-F9D7447D18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xmlns="" id="{DEACDE3F-3571-479B-8545-A0EB157DFB7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xmlns="" id="{0EBC688C-242B-4AF8-9A28-74C5D3A7DD7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xmlns="" id="{C4C8C45C-CEB8-4DEA-A7C9-8028747D4C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xmlns="" id="{7FC624AF-D992-41C1-A403-A0A4731BE0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xmlns="" id="{F63171A4-E846-4A64-8292-3ED3583B6DE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xmlns="" id="{E59C66F3-BAB8-46AB-849B-0BC14A74B8A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xmlns="" id="{68CD087B-52FF-4F11-A251-6F6A6B9093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xmlns="" id="{7FD7CD23-A1FC-41E8-A563-0B0A87A8FC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xmlns="" id="{A3A34481-695D-470B-9A01-A047EAA615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xmlns="" id="{5B26EEFA-6CAA-4BF6-B4BD-7C083D59BF3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xmlns="" id="{61976329-310A-4F70-B22C-F032D4BF7E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xmlns="" id="{0A0DA1ED-70C5-4D8F-B61F-F6E9E07D59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xmlns="" id="{EDF58541-8ECC-487F-96C7-3267D0F9C8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xmlns="" id="{D1DAAA62-5552-4436-97D9-353F629E8AB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xmlns="" id="{EBA1BB6B-72EF-4525-89A1-FC5BE70D71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xmlns="" id="{D3BD4012-93F7-424A-9146-8E7E831D9E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xmlns="" id="{A2E36983-6A8E-4C78-AA27-363C0D676C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xmlns="" id="{AB2380FC-F201-44F0-A531-1402201E4E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xmlns="" id="{737C3A27-BD47-4E93-A1E3-33B902DD06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xmlns="" id="{C257BCC6-B88D-4C3B-BEFD-25D320F39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xmlns="" id="{0519964D-597A-4E0C-B66C-89D30B8582B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xmlns="" id="{A31BADE6-3732-4787-8841-96E8F05C0A9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xmlns="" id="{447ED593-61E3-4BD7-8984-7FE5621549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xmlns="" id="{6AD98272-0FC0-49AC-9877-8D2BAA514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xmlns="" id="{D54770D9-48C7-4C76-9F40-65C9B9C05C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xmlns="" id="{4B9C1A3A-3DED-4CC1-820C-16B358DF9E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xmlns="" id="{2404A56E-8A81-48CB-9AC4-2CB6EA55DD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xmlns="" id="{6D6A743B-85A5-41A8-9664-D654620D25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xmlns="" id="{23DAD9FD-AF99-4D89-9BC8-E6739BD17ACA}"/>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xmlns="" id="{D7170781-0173-4FAB-8358-42C469FC51A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xmlns="" id="{03C55E22-B879-4AE0-BC46-BA8A4E950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A07E073-1978-4DCC-9E5C-FF89EF524B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xmlns="" id="{5691F80E-D2E0-4E78-AA76-8D827AE410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xmlns="" id="{E34C55D1-5C55-44D3-9C26-E1951DA393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xmlns="" id="{4C9CB0E6-07EF-4140-926D-D380C1A88EB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xmlns="" id="{263BBD78-504D-435B-8933-2C460DC38E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xmlns="" id="{1AD78D29-1FCF-4E88-A958-924F701D5E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xmlns="" id="{EA551A3F-69EF-45CC-87F7-867808A3FAD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xmlns="" id="{12724B09-E74E-49FA-BB5D-583BB89B798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xmlns="" id="{DA2788BF-64AD-4328-8CB9-8C2C98CF54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xmlns="" id="{D9591CB5-16C9-44FC-B125-529D33F91B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xmlns="" id="{4F82A945-38F0-45AF-A28A-C6A0E6A2E7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xmlns="" id="{80FA6744-F48F-4652-86E5-BA3ABEF3227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xmlns="" id="{FAC3DEAD-5797-4CA1-A8F2-3F487AAC6B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xmlns="" id="{F9AF9D64-C9FB-4D32-993D-3423A2E55E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xmlns="" id="{9097AC72-422F-4CE0-A772-A63E2294A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xmlns="" id="{1A6B3F4D-48A0-4FC2-8720-2606D6AA04C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xmlns="" id="{67E4FA26-563D-4D19-BAEB-A370818E51A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xmlns="" id="{03B51AAC-6B1D-43D1-8885-402653BA90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xmlns="" id="{CF4180FB-7FBD-421F-A284-4C2CC61B384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xmlns="" id="{28E615C5-6A2E-4BF3-A3A8-9061C5B1B84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xmlns="" id="{B15A4CEB-6B8D-48C3-8484-3EC282A34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xmlns="" id="{38F7FD7D-E582-4214-B1B3-D289130553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xmlns="" id="{B74D1DAC-C0D4-447E-8665-EAFF34F4E3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xmlns=""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xmlns=""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xmlns=""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xmlns=""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xmlns=""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6" name="Group 5">
            <a:extLst>
              <a:ext uri="{FF2B5EF4-FFF2-40B4-BE49-F238E27FC236}">
                <a16:creationId xmlns:a16="http://schemas.microsoft.com/office/drawing/2014/main" xmlns="" id="{4DF41F26-BFC3-471C-AEBF-8D613043F8A1}"/>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xmlns="" id="{CD3F709F-F0BC-4149-B83C-D6E0B13F9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xmlns="" id="{5C5EF830-776D-4D9D-B2AD-E2EF27FE2B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24555386-DD07-47B5-8731-6188F04409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98AACD5A-587D-4523-8687-E39554A9E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056E6FE3-AE0B-4665-BDC4-C43B088EA3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3341E111-158B-46EB-85CF-76ACE2E6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B6BAC346-F465-42C1-B326-511CDAAF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1EFAE7C-FB00-406B-B543-258ECBA85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7B8E44F7-B4B5-407F-8CBF-2EF396585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E5CB4BB7-46DD-4D14-AF85-0E13EFBA6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F7F8EDDC-B124-4CF0-9C0B-036D7E9203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F9979D20-23CA-44BF-94E4-277FAA877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64DA53E4-1E27-44B2-9EA5-375E3D20A7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AF41DBD5-F7CA-43C7-B477-6E93D8DC0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8DE355CC-A733-4109-AC9E-4E5E96E355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C60E99C1-AC1B-4267-A404-07CA28EA1AA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46BA754B-AF8C-4E32-B5D4-BD2CA1341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AA7154F4-DAA9-42B8-9C79-E7D89EB926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CFCCE002-4181-4663-B8B4-5B5CC711B8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B3C1286A-A92F-45A8-A144-C4EBF3B8B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31993490-8FCD-4048-A2E8-0A217FF65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33AF3440-700A-44B0-A0D1-1E6301F18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F17E7CAB-5E29-47AC-91E8-B488D357FB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xmlns="" id="{D713AE0B-3A03-4CCB-B15E-CAF75D8558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xmlns="" id="{94CC0330-760F-4B4E-BE37-D345B5B2E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8B6C8306-3715-4107-BA99-68EB308CA19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A4B3797-F2A4-43E3-B8F8-8BC4B0FBDE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BB27766D-84D5-4D02-AE36-3149427B22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F1C8A62-8495-422A-9A73-9C59C603F6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B1CEBFBC-BC6E-4C5F-BEC4-DD2079D8E2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969A298F-AA6C-4139-992B-E27C085461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972AA363-33A2-4979-9DE5-9FA8ACADE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xmlns="" id="{A3822750-6B8C-4F83-9CAD-F924EF4937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xmlns="" id="{58523E1A-71CD-4B09-A4F4-07F86003B4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xmlns="" id="{169972B1-6443-4F74-80F9-BB4943CD30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xmlns="" id="{EB69F32F-40CA-458E-B833-E909ADFDD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xmlns="" id="{5B2FEC36-803B-49C9-8313-D558457B25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xmlns="" id="{5178F1E3-F49B-4E7A-BA5C-B2BFD9A636E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xmlns="" id="{9F18055A-6D8B-4373-A010-59AE8C813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xmlns="" id="{2612E838-0F14-4DE7-AD23-6A83078511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xmlns="" id="{AF3F8EED-B567-43E0-8B31-5A5E7AFB2D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xmlns="" id="{952B8C31-9649-4E69-B31C-D77394EE2339}"/>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xmlns="" id="{269D1249-EDCC-41AC-BA08-E670FB4E33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xmlns="" id="{EA5EA6EB-846A-4897-AE83-5BDD96A4F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xmlns="" id="{185EF0DB-BE87-4CDD-823B-E665113797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xmlns="" id="{9AC9E234-4400-46EB-92D7-9B53A68B91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xmlns="" id="{A0C06F74-3085-4BB3-9758-D97415975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xmlns="" id="{9EA54D9F-32B0-4B48-B93A-B5A9E3DC6B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xmlns="" id="{3858A715-B583-4779-A1D2-86822F2CB8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xmlns="" id="{ECAE61B9-0396-4F89-85E9-EB174D639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xmlns="" id="{46E4F030-726A-40ED-810F-C9F2379183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xmlns="" id="{B3148C64-AE70-4F9D-B6CE-5C92B9922B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xmlns="" id="{78C97992-BC56-40D7-A639-3D314871C8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xmlns="" id="{469CAD99-0EFE-4B8E-922B-0C2BCFFD5D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xmlns="" id="{1D00B441-E5A3-4411-9B05-8E09BFF62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xmlns="" id="{3FFE4E0B-A703-4655-B55F-44B3A3902F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xmlns="" id="{F19632C2-B953-4CD1-9EAA-5C1FEA3EFD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xmlns="" id="{DBDC3951-9E4C-4062-9B43-3038D9058A6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xmlns="" id="{2764EF0E-A104-46C9-B242-778009E49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xmlns="" id="{D0A8B652-41E0-456C-9C9F-1F0EC0089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xmlns="" id="{802E547A-C876-460C-B6A4-BCE8D39DA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xmlns="" id="{00363E6C-7B8D-4E1D-A93E-E73306E130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xmlns="" id="{206E174F-B8D0-4FFD-A1B5-56BFC5CCE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xmlns="" id="{3A10191E-76B5-4841-B32D-0DF6EAB639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xmlns="" id="{CF67EF0B-5FE7-4D99-8B38-95B1706F07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0B39CF0F-2997-4D96-8F17-211C97D87D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xmlns="" id="{6408937D-7FFE-4D6C-AF79-1F60035CC7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xmlns="" id="{749AA60A-BD5D-4647-AE8A-DF411C654B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3F335D2B-768D-4700-A35C-F54A7BD352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xmlns="" id="{B6F1EDEE-EDB1-4759-9339-8F60B631A3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xmlns="" id="{305D4D3B-BD5E-44BE-BE6A-4C91845930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xmlns="" id="{30748E9E-1F8D-4FB9-89D6-F5B35B5049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xmlns="" id="{B56CFFBA-D942-451F-B4E0-133DEA264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xmlns="" id="{1B25F38B-03B2-435D-82ED-142D2AB4D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E1A0A593-F414-4B02-A355-AC7A50A7E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xmlns="" id="{1BA06E81-194E-43F2-B418-BF8101EAAE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xmlns="" id="{ABE6BF78-8FF2-4595-9072-48ACEBE20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xmlns="" id="{E182745B-1C12-49AC-97AD-501D806E9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xmlns="" id="{56B38515-A1C4-46D9-AEC6-E55E1CB733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xmlns="" id="{C9A4424F-2DA0-4E5A-9291-0A5FCE5575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xmlns="" id="{8609BA22-8E70-41AA-BACA-C9F8A789B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C2F49FC5-EFC3-4A02-9782-EC06564A9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xmlns="" id="{782187F0-090B-4C65-B604-5DD33B4FF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07C0FA93-7C0D-4CC0-BB42-DF569688ED82}"/>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xmlns=""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xmlns=""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xmlns=""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xmlns="" id="{36D3DA45-FD99-405B-8BF9-260DD97C0D4F}"/>
              </a:ext>
              <a:ext uri="{C183D7F6-B498-43B3-948B-1728B52AA6E4}">
                <adec:decorative xmlns:adec="http://schemas.microsoft.com/office/drawing/2017/decorative" xmlns="" val="1"/>
              </a:ext>
            </a:extLst>
          </p:cNvPr>
          <p:cNvGrpSpPr/>
          <p:nvPr userDrawn="1">
            <p:extLst>
              <p:ext uri="{386F3935-93C4-4BCD-93E2-E3B085C9AB24}">
                <p16:designElem xmlns:p16="http://schemas.microsoft.com/office/powerpoint/2015/main" xmlns=""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xmlns="" id="{C5C2A03C-F372-4C6D-929D-FD97AD439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E8FEDBB3-0BD6-41BC-BB57-9FEC2E96C0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xmlns="" id="{7D12B81D-3F14-4DA1-BECA-669824832A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xmlns="" id="{EA11E57D-88DD-4899-907A-2A5772002F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xmlns="" id="{7A5AEE18-30A4-4777-975F-02D107A171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xmlns="" id="{39EA21FB-AE36-478E-9770-CB842814390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BC45D5C4-2D3A-4F84-BED1-D9B75234B07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xmlns="" id="{259762E8-7432-4501-9FE5-92B04D37C7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xmlns="" id="{FF91FD3E-0148-4B50-8906-7D9CD382A3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xmlns="" id="{506FA1AD-488A-4FD4-A79F-4343698EA734}"/>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xmlns=""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xmlns=""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xmlns=""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xmlns=""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xmlns=""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xmlns=""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xmlns="" id="{D7ED9792-4CB9-419E-9961-050A9E00E2FA}"/>
              </a:ext>
              <a:ext uri="{C183D7F6-B498-43B3-948B-1728B52AA6E4}">
                <adec:decorative xmlns:adec="http://schemas.microsoft.com/office/drawing/2017/decorative" xmlns=""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1EC9E08-1228-4409-88CC-9D1927E83943}"/>
              </a:ext>
              <a:ext uri="{C183D7F6-B498-43B3-948B-1728B52AA6E4}">
                <adec:decorative xmlns:adec="http://schemas.microsoft.com/office/drawing/2017/decorative" xmlns=""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xmlns=""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xmlns=""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xmlns=""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xmlns=""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xmlns=""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xmlns=""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xmlns=""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xmlns=""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xmlns=""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xmlns="" id="{615108B9-F897-467F-809F-6A4A2AE7EA20}"/>
              </a:ext>
              <a:ext uri="{C183D7F6-B498-43B3-948B-1728B52AA6E4}">
                <adec:decorative xmlns:adec="http://schemas.microsoft.com/office/drawing/2017/decorative" xmlns=""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xmlns=""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xmlns=""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xmlns=""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xmlns=""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xmlns=""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xmlns=""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xmlns=""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xmlns=""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xmlns=""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xmlns=""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xmlns=""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xmlns=""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xmlns=""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xmlns=""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xmlns=""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xmlns="" id="{CDA79604-04BA-44C3-8188-694F8E9C2360}"/>
              </a:ext>
              <a:ext uri="{C183D7F6-B498-43B3-948B-1728B52AA6E4}">
                <adec:decorative xmlns:adec="http://schemas.microsoft.com/office/drawing/2017/decorative" xmlns=""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xmlns=""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xmlns=""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xmlns=""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xmlns=""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xmlns=""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xmlns=""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xmlns=""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xmlns=""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xmlns=""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xmlns=""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xmlns=""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xmlns=""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525415" y="2554313"/>
            <a:ext cx="5436578" cy="2334637"/>
          </a:xfrm>
        </p:spPr>
        <p:txBody>
          <a:bodyPr>
            <a:noAutofit/>
          </a:bodyPr>
          <a:lstStyle/>
          <a:p>
            <a:r>
              <a:rPr lang="en-US" sz="3200" dirty="0">
                <a:latin typeface="Calisto MT" pitchFamily="18" charset="0"/>
                <a:cs typeface="Lucida Sans Unicode" pitchFamily="34" charset="0"/>
              </a:rPr>
              <a:t/>
            </a:r>
            <a:br>
              <a:rPr lang="en-US" sz="3200" dirty="0">
                <a:latin typeface="Calisto MT" pitchFamily="18" charset="0"/>
                <a:cs typeface="Lucida Sans Unicode" pitchFamily="34" charset="0"/>
              </a:rPr>
            </a:br>
            <a:r>
              <a:rPr lang="en-US" sz="3200" dirty="0">
                <a:latin typeface="Calisto MT" pitchFamily="18" charset="0"/>
                <a:cs typeface="Lucida Sans Unicode" pitchFamily="34" charset="0"/>
              </a:rPr>
              <a:t/>
            </a:r>
            <a:br>
              <a:rPr lang="en-US" sz="3200" dirty="0">
                <a:latin typeface="Calisto MT" pitchFamily="18" charset="0"/>
                <a:cs typeface="Lucida Sans Unicode" pitchFamily="34" charset="0"/>
              </a:rPr>
            </a:br>
            <a:r>
              <a:rPr lang="en-US" sz="3200" b="0" dirty="0">
                <a:solidFill>
                  <a:schemeClr val="tx1"/>
                </a:solidFill>
                <a:latin typeface="Calisto MT" pitchFamily="18" charset="0"/>
              </a:rPr>
              <a:t>Predicting Employee Attrition Using Random Forest</a:t>
            </a:r>
            <a:endParaRPr lang="en-US" sz="3200"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350659" y="3926119"/>
            <a:ext cx="4636800" cy="1655762"/>
          </a:xfrm>
        </p:spPr>
        <p:txBody>
          <a:bodyPr>
            <a:noAutofit/>
          </a:bodyPr>
          <a:lstStyle/>
          <a:p>
            <a:pPr algn="l">
              <a:lnSpc>
                <a:spcPct val="100000"/>
              </a:lnSpc>
            </a:pPr>
            <a:r>
              <a:rPr lang="en-US" sz="1800" b="1" dirty="0">
                <a:solidFill>
                  <a:schemeClr val="tx1">
                    <a:lumMod val="95000"/>
                    <a:lumOff val="5000"/>
                    <a:alpha val="60000"/>
                  </a:schemeClr>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xmlns="" id="{4B3BB003-E2C9-4167-BD4B-7CA47E118F1B}"/>
              </a:ext>
            </a:extLst>
          </p:cNvPr>
          <p:cNvSpPr txBox="1"/>
          <p:nvPr/>
        </p:nvSpPr>
        <p:spPr>
          <a:xfrm>
            <a:off x="4453914" y="6116980"/>
            <a:ext cx="457679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Guided By:</a:t>
            </a:r>
          </a:p>
          <a:p>
            <a:r>
              <a:rPr lang="en-US" sz="2000" dirty="0">
                <a:latin typeface="Times New Roman" panose="02020603050405020304" pitchFamily="18" charset="0"/>
                <a:cs typeface="Times New Roman" panose="02020603050405020304" pitchFamily="18" charset="0"/>
              </a:rPr>
              <a:t>Pradeepthi Mam, Senior AI Developer</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85A78C87-89B6-4E1A-8F0B-3D12864328FA}"/>
              </a:ext>
            </a:extLst>
          </p:cNvPr>
          <p:cNvPicPr>
            <a:picLocks noChangeAspect="1"/>
          </p:cNvPicPr>
          <p:nvPr/>
        </p:nvPicPr>
        <p:blipFill>
          <a:blip r:embed="rId2"/>
          <a:stretch>
            <a:fillRect/>
          </a:stretch>
        </p:blipFill>
        <p:spPr>
          <a:xfrm>
            <a:off x="350659" y="359728"/>
            <a:ext cx="2211238" cy="2572153"/>
          </a:xfrm>
          <a:prstGeom prst="rect">
            <a:avLst/>
          </a:prstGeom>
        </p:spPr>
      </p:pic>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xmlns="" id="{8D38CDB1-FA78-46D4-85A6-3B1D123A7B2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0849" y="893852"/>
            <a:ext cx="9452225" cy="5732979"/>
          </a:xfrm>
        </p:spPr>
      </p:pic>
    </p:spTree>
    <p:extLst>
      <p:ext uri="{BB962C8B-B14F-4D97-AF65-F5344CB8AC3E}">
        <p14:creationId xmlns:p14="http://schemas.microsoft.com/office/powerpoint/2010/main" xmlns="" val="22118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xmlns="" id="{2A0576F2-0A94-4C41-B1B1-2964BBBB7AB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95236" y="421240"/>
            <a:ext cx="9195371" cy="6267235"/>
          </a:xfrm>
        </p:spPr>
      </p:pic>
    </p:spTree>
    <p:extLst>
      <p:ext uri="{BB962C8B-B14F-4D97-AF65-F5344CB8AC3E}">
        <p14:creationId xmlns:p14="http://schemas.microsoft.com/office/powerpoint/2010/main" xmlns="" val="2055288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xmlns="" id="{398D4306-76B3-4312-AE1A-C74A4E33342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53248" y="730426"/>
            <a:ext cx="11085504" cy="5701196"/>
          </a:xfrm>
        </p:spPr>
      </p:pic>
    </p:spTree>
    <p:extLst>
      <p:ext uri="{BB962C8B-B14F-4D97-AF65-F5344CB8AC3E}">
        <p14:creationId xmlns:p14="http://schemas.microsoft.com/office/powerpoint/2010/main" xmlns="" val="229406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9E69B-C0E4-4443-B8C7-131CB17D0687}"/>
              </a:ext>
            </a:extLst>
          </p:cNvPr>
          <p:cNvSpPr>
            <a:spLocks noGrp="1"/>
          </p:cNvSpPr>
          <p:nvPr>
            <p:ph type="title"/>
          </p:nvPr>
        </p:nvSpPr>
        <p:spPr>
          <a:xfrm>
            <a:off x="1212352" y="369870"/>
            <a:ext cx="10308747" cy="762017"/>
          </a:xfrm>
        </p:spPr>
        <p:txBody>
          <a:bodyPr>
            <a:normAutofit/>
          </a:bodyPr>
          <a:lstStyle/>
          <a:p>
            <a:r>
              <a:rPr lang="en-IN" sz="2000" dirty="0">
                <a:effectLst/>
                <a:latin typeface="Times New Roman" panose="02020603050405020304" pitchFamily="18" charset="0"/>
                <a:ea typeface="Times New Roman" panose="02020603050405020304" pitchFamily="18" charset="0"/>
              </a:rPr>
              <a:t>Employee Attrition YES: Chance of Leaving the company</a:t>
            </a:r>
            <a:endParaRPr lang="en-IN" sz="3600" dirty="0"/>
          </a:p>
        </p:txBody>
      </p:sp>
      <p:pic>
        <p:nvPicPr>
          <p:cNvPr id="4" name="Content Placeholder 3">
            <a:extLst>
              <a:ext uri="{FF2B5EF4-FFF2-40B4-BE49-F238E27FC236}">
                <a16:creationId xmlns:a16="http://schemas.microsoft.com/office/drawing/2014/main" xmlns="" id="{01633D38-28C1-457B-9AB7-2CEF3C6C89A2}"/>
              </a:ext>
            </a:extLst>
          </p:cNvPr>
          <p:cNvPicPr>
            <a:picLocks noGrp="1"/>
          </p:cNvPicPr>
          <p:nvPr>
            <p:ph idx="1"/>
          </p:nvPr>
        </p:nvPicPr>
        <p:blipFill>
          <a:blip r:embed="rId2"/>
          <a:stretch>
            <a:fillRect/>
          </a:stretch>
        </p:blipFill>
        <p:spPr>
          <a:xfrm>
            <a:off x="1212352" y="1325366"/>
            <a:ext cx="9894012" cy="5250096"/>
          </a:xfrm>
          <a:prstGeom prst="rect">
            <a:avLst/>
          </a:prstGeom>
        </p:spPr>
      </p:pic>
    </p:spTree>
    <p:extLst>
      <p:ext uri="{BB962C8B-B14F-4D97-AF65-F5344CB8AC3E}">
        <p14:creationId xmlns:p14="http://schemas.microsoft.com/office/powerpoint/2010/main" xmlns="" val="623191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0E3FEC2-B3A3-4029-8DD2-8E247A8F2ACD}"/>
              </a:ext>
            </a:extLst>
          </p:cNvPr>
          <p:cNvPicPr>
            <a:picLocks noGrp="1"/>
          </p:cNvPicPr>
          <p:nvPr>
            <p:ph idx="1"/>
          </p:nvPr>
        </p:nvPicPr>
        <p:blipFill>
          <a:blip r:embed="rId2"/>
          <a:stretch>
            <a:fillRect/>
          </a:stretch>
        </p:blipFill>
        <p:spPr>
          <a:xfrm>
            <a:off x="1068512" y="729465"/>
            <a:ext cx="10304980" cy="5774077"/>
          </a:xfrm>
          <a:prstGeom prst="rect">
            <a:avLst/>
          </a:prstGeom>
        </p:spPr>
      </p:pic>
    </p:spTree>
    <p:extLst>
      <p:ext uri="{BB962C8B-B14F-4D97-AF65-F5344CB8AC3E}">
        <p14:creationId xmlns:p14="http://schemas.microsoft.com/office/powerpoint/2010/main" xmlns="" val="2245279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3B30E2F-5920-48F0-8752-5AF29A587D7C}"/>
              </a:ext>
            </a:extLst>
          </p:cNvPr>
          <p:cNvPicPr>
            <a:picLocks noGrp="1"/>
          </p:cNvPicPr>
          <p:nvPr>
            <p:ph idx="1"/>
          </p:nvPr>
        </p:nvPicPr>
        <p:blipFill>
          <a:blip r:embed="rId2"/>
          <a:stretch>
            <a:fillRect/>
          </a:stretch>
        </p:blipFill>
        <p:spPr>
          <a:xfrm>
            <a:off x="821933" y="410966"/>
            <a:ext cx="10541285" cy="6102849"/>
          </a:xfrm>
          <a:prstGeom prst="rect">
            <a:avLst/>
          </a:prstGeom>
        </p:spPr>
      </p:pic>
    </p:spTree>
    <p:extLst>
      <p:ext uri="{BB962C8B-B14F-4D97-AF65-F5344CB8AC3E}">
        <p14:creationId xmlns:p14="http://schemas.microsoft.com/office/powerpoint/2010/main" xmlns="" val="140545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8F1339C-BDDE-495D-B8EF-40A3F09DCCCE}"/>
              </a:ext>
            </a:extLst>
          </p:cNvPr>
          <p:cNvPicPr>
            <a:picLocks noGrp="1"/>
          </p:cNvPicPr>
          <p:nvPr>
            <p:ph idx="1"/>
          </p:nvPr>
        </p:nvPicPr>
        <p:blipFill>
          <a:blip r:embed="rId2"/>
          <a:stretch>
            <a:fillRect/>
          </a:stretch>
        </p:blipFill>
        <p:spPr>
          <a:xfrm>
            <a:off x="647272" y="821934"/>
            <a:ext cx="10911155" cy="5548044"/>
          </a:xfrm>
          <a:prstGeom prst="rect">
            <a:avLst/>
          </a:prstGeom>
        </p:spPr>
      </p:pic>
    </p:spTree>
    <p:extLst>
      <p:ext uri="{BB962C8B-B14F-4D97-AF65-F5344CB8AC3E}">
        <p14:creationId xmlns:p14="http://schemas.microsoft.com/office/powerpoint/2010/main" xmlns="" val="659688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Summary </a:t>
            </a:r>
          </a:p>
        </p:txBody>
      </p:sp>
      <p:pic>
        <p:nvPicPr>
          <p:cNvPr id="10" name="Picture Placeholder 9" descr="A picture containing outdoor crops">
            <a:extLst>
              <a:ext uri="{FF2B5EF4-FFF2-40B4-BE49-F238E27FC236}">
                <a16:creationId xmlns:a16="http://schemas.microsoft.com/office/drawing/2014/main" xmlns=""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xmlns=""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xmlns=""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xmlns=""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xmlns=""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xmlns=""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sz="quarter" idx="17"/>
          </p:nvPr>
        </p:nvSpPr>
        <p:spPr>
          <a:xfrm>
            <a:off x="4508938" y="2876550"/>
            <a:ext cx="7149662" cy="3219450"/>
          </a:xfrm>
          <a:ln>
            <a:noFill/>
          </a:ln>
        </p:spPr>
        <p:txBody>
          <a:bodyPr>
            <a:normAutofit/>
          </a:bodyPr>
          <a:lstStyle/>
          <a:p>
            <a:r>
              <a:rPr lang="en-US" sz="1800" dirty="0"/>
              <a:t>We have a problem that employee attrition so to overcome this problem we are using Random Forest classifier to predict employee attrition. First we collect the data and build the model by training and testing using Random Forest classifier. Next, we are using Flask application to integrate the Model. We design a webpage by using HTML and CSS. Finally we see our output in the browser which predicts employee attrition.</a:t>
            </a:r>
          </a:p>
        </p:txBody>
      </p:sp>
      <p:sp>
        <p:nvSpPr>
          <p:cNvPr id="38" name="Slide Number Placeholder 49">
            <a:extLst>
              <a:ext uri="{FF2B5EF4-FFF2-40B4-BE49-F238E27FC236}">
                <a16:creationId xmlns:a16="http://schemas.microsoft.com/office/drawing/2014/main" xmlns=""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17</a:t>
            </a:fld>
            <a:endParaRPr lang="en-US" dirty="0"/>
          </a:p>
        </p:txBody>
      </p:sp>
    </p:spTree>
    <p:extLst>
      <p:ext uri="{BB962C8B-B14F-4D97-AF65-F5344CB8AC3E}">
        <p14:creationId xmlns:p14="http://schemas.microsoft.com/office/powerpoint/2010/main" xmlns="" val="445070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7886271" y="2702498"/>
            <a:ext cx="3856679" cy="1453003"/>
          </a:xfrm>
        </p:spPr>
        <p:txBody>
          <a:bodyPr wrap="square" anchor="b">
            <a:normAutofit/>
          </a:bodyPr>
          <a:lstStyle/>
          <a:p>
            <a:r>
              <a:rPr lang="en-US" sz="5400" dirty="0"/>
              <a:t>Thank you…</a:t>
            </a:r>
          </a:p>
        </p:txBody>
      </p:sp>
      <p:sp>
        <p:nvSpPr>
          <p:cNvPr id="126" name="Slide Number Placeholder 49">
            <a:extLst>
              <a:ext uri="{FF2B5EF4-FFF2-40B4-BE49-F238E27FC236}">
                <a16:creationId xmlns:a16="http://schemas.microsoft.com/office/drawing/2014/main" xmlns=""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18</a:t>
            </a:fld>
            <a:endParaRPr lang="en-US" dirty="0"/>
          </a:p>
        </p:txBody>
      </p:sp>
    </p:spTree>
    <p:extLst>
      <p:ext uri="{BB962C8B-B14F-4D97-AF65-F5344CB8AC3E}">
        <p14:creationId xmlns:p14="http://schemas.microsoft.com/office/powerpoint/2010/main" xmlns=""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xmlns="" id="{CD5E908A-501A-4558-A678-42BF2D8FCDC1}"/>
              </a:ext>
            </a:extLst>
          </p:cNvPr>
          <p:cNvSpPr>
            <a:spLocks noGrp="1"/>
          </p:cNvSpPr>
          <p:nvPr>
            <p:ph type="title"/>
          </p:nvPr>
        </p:nvSpPr>
        <p:spPr>
          <a:xfrm>
            <a:off x="851338" y="756745"/>
            <a:ext cx="10264552" cy="778646"/>
          </a:xfrm>
        </p:spPr>
        <p:txBody>
          <a:bodyPr/>
          <a:lstStyle/>
          <a:p>
            <a:r>
              <a:rPr lang="en-US" dirty="0"/>
              <a:t>Team</a:t>
            </a:r>
          </a:p>
        </p:txBody>
      </p:sp>
      <p:sp>
        <p:nvSpPr>
          <p:cNvPr id="54" name="Text Placeholder 53">
            <a:extLst>
              <a:ext uri="{FF2B5EF4-FFF2-40B4-BE49-F238E27FC236}">
                <a16:creationId xmlns:a16="http://schemas.microsoft.com/office/drawing/2014/main" xmlns="" id="{E99206D5-9697-4725-A5A8-879EE5CCE83E}"/>
              </a:ext>
            </a:extLst>
          </p:cNvPr>
          <p:cNvSpPr>
            <a:spLocks noGrp="1"/>
          </p:cNvSpPr>
          <p:nvPr>
            <p:ph type="body" sz="quarter" idx="18"/>
          </p:nvPr>
        </p:nvSpPr>
        <p:spPr>
          <a:xfrm>
            <a:off x="1166813" y="5094555"/>
            <a:ext cx="1587499" cy="350292"/>
          </a:xfrm>
        </p:spPr>
        <p:txBody>
          <a:bodyPr/>
          <a:lstStyle/>
          <a:p>
            <a:r>
              <a:rPr lang="en-US" dirty="0"/>
              <a:t> Sri Harshitha</a:t>
            </a:r>
          </a:p>
        </p:txBody>
      </p:sp>
      <p:sp>
        <p:nvSpPr>
          <p:cNvPr id="56" name="Text Placeholder 55">
            <a:extLst>
              <a:ext uri="{FF2B5EF4-FFF2-40B4-BE49-F238E27FC236}">
                <a16:creationId xmlns:a16="http://schemas.microsoft.com/office/drawing/2014/main" xmlns="" id="{FC0A64F4-87E9-46A8-BCC4-6F1DFE8A3E6D}"/>
              </a:ext>
            </a:extLst>
          </p:cNvPr>
          <p:cNvSpPr>
            <a:spLocks noGrp="1"/>
          </p:cNvSpPr>
          <p:nvPr>
            <p:ph type="body" sz="quarter" idx="20"/>
          </p:nvPr>
        </p:nvSpPr>
        <p:spPr>
          <a:xfrm>
            <a:off x="3228885" y="5094555"/>
            <a:ext cx="1587499" cy="350292"/>
          </a:xfrm>
        </p:spPr>
        <p:txBody>
          <a:bodyPr/>
          <a:lstStyle/>
          <a:p>
            <a:r>
              <a:rPr lang="en-US" dirty="0"/>
              <a:t>Chandana </a:t>
            </a:r>
          </a:p>
        </p:txBody>
      </p:sp>
      <p:sp>
        <p:nvSpPr>
          <p:cNvPr id="58" name="Text Placeholder 57">
            <a:extLst>
              <a:ext uri="{FF2B5EF4-FFF2-40B4-BE49-F238E27FC236}">
                <a16:creationId xmlns:a16="http://schemas.microsoft.com/office/drawing/2014/main" xmlns="" id="{51E437D6-831B-4C6D-8A0F-B4D300E2C6B8}"/>
              </a:ext>
            </a:extLst>
          </p:cNvPr>
          <p:cNvSpPr>
            <a:spLocks noGrp="1"/>
          </p:cNvSpPr>
          <p:nvPr>
            <p:ph type="body" sz="quarter" idx="22"/>
          </p:nvPr>
        </p:nvSpPr>
        <p:spPr>
          <a:xfrm>
            <a:off x="5302249" y="5094555"/>
            <a:ext cx="1587499" cy="350292"/>
          </a:xfrm>
        </p:spPr>
        <p:txBody>
          <a:bodyPr/>
          <a:lstStyle/>
          <a:p>
            <a:r>
              <a:rPr lang="en-US" dirty="0"/>
              <a:t>Sowmya</a:t>
            </a:r>
          </a:p>
        </p:txBody>
      </p:sp>
      <p:sp>
        <p:nvSpPr>
          <p:cNvPr id="60" name="Text Placeholder 59">
            <a:extLst>
              <a:ext uri="{FF2B5EF4-FFF2-40B4-BE49-F238E27FC236}">
                <a16:creationId xmlns:a16="http://schemas.microsoft.com/office/drawing/2014/main" xmlns="" id="{19060954-5CBF-46C3-AF76-911B1F83EA76}"/>
              </a:ext>
            </a:extLst>
          </p:cNvPr>
          <p:cNvSpPr>
            <a:spLocks noGrp="1"/>
          </p:cNvSpPr>
          <p:nvPr>
            <p:ph type="body" sz="quarter" idx="24"/>
          </p:nvPr>
        </p:nvSpPr>
        <p:spPr>
          <a:xfrm>
            <a:off x="7364765" y="5094555"/>
            <a:ext cx="1587499" cy="350292"/>
          </a:xfrm>
        </p:spPr>
        <p:txBody>
          <a:bodyPr/>
          <a:lstStyle/>
          <a:p>
            <a:r>
              <a:rPr lang="en-US" dirty="0"/>
              <a:t>Sai Revanth</a:t>
            </a:r>
          </a:p>
        </p:txBody>
      </p:sp>
      <p:sp>
        <p:nvSpPr>
          <p:cNvPr id="62" name="Text Placeholder 61">
            <a:extLst>
              <a:ext uri="{FF2B5EF4-FFF2-40B4-BE49-F238E27FC236}">
                <a16:creationId xmlns:a16="http://schemas.microsoft.com/office/drawing/2014/main" xmlns="" id="{28873B3C-0DB0-4560-9D3C-9D1DD271841E}"/>
              </a:ext>
            </a:extLst>
          </p:cNvPr>
          <p:cNvSpPr>
            <a:spLocks noGrp="1"/>
          </p:cNvSpPr>
          <p:nvPr>
            <p:ph type="body" sz="quarter" idx="26"/>
          </p:nvPr>
        </p:nvSpPr>
        <p:spPr>
          <a:xfrm>
            <a:off x="9437688" y="5094555"/>
            <a:ext cx="1587499" cy="350292"/>
          </a:xfrm>
        </p:spPr>
        <p:txBody>
          <a:bodyPr/>
          <a:lstStyle/>
          <a:p>
            <a:r>
              <a:rPr lang="en-US" dirty="0"/>
              <a:t>Faiyazuddin</a:t>
            </a:r>
          </a:p>
        </p:txBody>
      </p:sp>
      <p:sp>
        <p:nvSpPr>
          <p:cNvPr id="49" name="Footer Placeholder 48">
            <a:extLst>
              <a:ext uri="{FF2B5EF4-FFF2-40B4-BE49-F238E27FC236}">
                <a16:creationId xmlns:a16="http://schemas.microsoft.com/office/drawing/2014/main" xmlns="" id="{BC6711E1-B796-4D1D-BAC8-770C06C53DB6}"/>
              </a:ext>
            </a:extLst>
          </p:cNvPr>
          <p:cNvSpPr>
            <a:spLocks noGrp="1"/>
          </p:cNvSpPr>
          <p:nvPr>
            <p:ph type="ftr" sz="quarter" idx="11"/>
          </p:nvPr>
        </p:nvSpPr>
        <p:spPr>
          <a:xfrm>
            <a:off x="2880436" y="1918077"/>
            <a:ext cx="6683376" cy="460800"/>
          </a:xfrm>
        </p:spPr>
        <p:txBody>
          <a:bodyPr/>
          <a:lstStyle/>
          <a:p>
            <a:r>
              <a:rPr lang="en-US" sz="1200" b="1" dirty="0">
                <a:latin typeface="Bahnschrift SemiBold" panose="020B0502040204020203" pitchFamily="34" charset="0"/>
              </a:rPr>
              <a:t>Team Name: cse-024</a:t>
            </a:r>
          </a:p>
        </p:txBody>
      </p:sp>
      <p:sp>
        <p:nvSpPr>
          <p:cNvPr id="50" name="Slide Number Placeholder 49">
            <a:extLst>
              <a:ext uri="{FF2B5EF4-FFF2-40B4-BE49-F238E27FC236}">
                <a16:creationId xmlns:a16="http://schemas.microsoft.com/office/drawing/2014/main" xmlns=""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pic>
        <p:nvPicPr>
          <p:cNvPr id="7" name="Picture Placeholder 6">
            <a:extLst>
              <a:ext uri="{FF2B5EF4-FFF2-40B4-BE49-F238E27FC236}">
                <a16:creationId xmlns:a16="http://schemas.microsoft.com/office/drawing/2014/main" xmlns="" id="{67A1049C-6F56-4C0E-B3EA-B6F13B51A28D}"/>
              </a:ext>
            </a:extLst>
          </p:cNvPr>
          <p:cNvPicPr>
            <a:picLocks noGrp="1" noChangeAspect="1"/>
          </p:cNvPicPr>
          <p:nvPr>
            <p:ph type="pic" sz="quarter" idx="16"/>
          </p:nvPr>
        </p:nvPicPr>
        <p:blipFill>
          <a:blip r:embed="rId3"/>
          <a:srcRect l="15940" r="15940"/>
          <a:stretch>
            <a:fillRect/>
          </a:stretch>
        </p:blipFill>
        <p:spPr/>
      </p:pic>
      <p:pic>
        <p:nvPicPr>
          <p:cNvPr id="32" name="Picture Placeholder 31">
            <a:extLst>
              <a:ext uri="{FF2B5EF4-FFF2-40B4-BE49-F238E27FC236}">
                <a16:creationId xmlns:a16="http://schemas.microsoft.com/office/drawing/2014/main" xmlns="" id="{7A9EA17D-7336-490C-A19C-B8EC816B7805}"/>
              </a:ext>
            </a:extLst>
          </p:cNvPr>
          <p:cNvPicPr>
            <a:picLocks noGrp="1" noChangeAspect="1"/>
          </p:cNvPicPr>
          <p:nvPr>
            <p:ph type="pic" sz="quarter" idx="14"/>
          </p:nvPr>
        </p:nvPicPr>
        <p:blipFill>
          <a:blip r:embed="rId4"/>
          <a:srcRect l="7312" r="7312"/>
          <a:stretch>
            <a:fillRect/>
          </a:stretch>
        </p:blipFill>
        <p:spPr/>
      </p:pic>
      <p:pic>
        <p:nvPicPr>
          <p:cNvPr id="30" name="Picture Placeholder 29">
            <a:extLst>
              <a:ext uri="{FF2B5EF4-FFF2-40B4-BE49-F238E27FC236}">
                <a16:creationId xmlns:a16="http://schemas.microsoft.com/office/drawing/2014/main" xmlns="" id="{5ED48F6C-F6AF-4CAF-9A40-A6CE6F6A6C19}"/>
              </a:ext>
            </a:extLst>
          </p:cNvPr>
          <p:cNvPicPr>
            <a:picLocks noGrp="1" noChangeAspect="1"/>
          </p:cNvPicPr>
          <p:nvPr>
            <p:ph type="pic" sz="quarter" idx="13"/>
          </p:nvPr>
        </p:nvPicPr>
        <p:blipFill>
          <a:blip r:embed="rId5"/>
          <a:srcRect l="15940" r="15940"/>
          <a:stretch>
            <a:fillRect/>
          </a:stretch>
        </p:blipFill>
        <p:spPr/>
      </p:pic>
      <p:pic>
        <p:nvPicPr>
          <p:cNvPr id="27" name="Picture Placeholder 26">
            <a:extLst>
              <a:ext uri="{FF2B5EF4-FFF2-40B4-BE49-F238E27FC236}">
                <a16:creationId xmlns:a16="http://schemas.microsoft.com/office/drawing/2014/main" xmlns="" id="{2345DE01-E558-4E33-BCA7-A996E25134AC}"/>
              </a:ext>
            </a:extLst>
          </p:cNvPr>
          <p:cNvPicPr>
            <a:picLocks noGrp="1" noChangeAspect="1"/>
          </p:cNvPicPr>
          <p:nvPr>
            <p:ph type="pic" sz="quarter" idx="15"/>
          </p:nvPr>
        </p:nvPicPr>
        <p:blipFill>
          <a:blip r:embed="rId6"/>
          <a:srcRect l="15940" r="15940"/>
          <a:stretch>
            <a:fillRect/>
          </a:stretch>
        </p:blipFill>
        <p:spPr>
          <a:xfrm>
            <a:off x="5308578" y="2479675"/>
            <a:ext cx="1581170" cy="2330450"/>
          </a:xfrm>
        </p:spPr>
      </p:pic>
      <p:pic>
        <p:nvPicPr>
          <p:cNvPr id="3" name="Picture Placeholder 2">
            <a:extLst>
              <a:ext uri="{FF2B5EF4-FFF2-40B4-BE49-F238E27FC236}">
                <a16:creationId xmlns:a16="http://schemas.microsoft.com/office/drawing/2014/main" xmlns="" id="{A10FACD7-710E-4E89-970B-7EF644B44CFE}"/>
              </a:ext>
            </a:extLst>
          </p:cNvPr>
          <p:cNvPicPr>
            <a:picLocks noGrp="1" noChangeAspect="1"/>
          </p:cNvPicPr>
          <p:nvPr>
            <p:ph type="pic" sz="quarter" idx="17"/>
          </p:nvPr>
        </p:nvPicPr>
        <p:blipFill>
          <a:blip r:embed="rId7"/>
          <a:srcRect t="11126" b="11126"/>
          <a:stretch>
            <a:fillRect/>
          </a:stretch>
        </p:blipFill>
        <p:spPr/>
      </p:pic>
    </p:spTree>
    <p:extLst>
      <p:ext uri="{BB962C8B-B14F-4D97-AF65-F5344CB8AC3E}">
        <p14:creationId xmlns:p14="http://schemas.microsoft.com/office/powerpoint/2010/main" xmlns="" val="13471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3"/>
          </p:nvPr>
        </p:nvSpPr>
        <p:spPr>
          <a:xfrm>
            <a:off x="1254448" y="2861252"/>
            <a:ext cx="3060000" cy="2938561"/>
          </a:xfrm>
        </p:spPr>
        <p:txBody>
          <a:bodyPr>
            <a:normAutofit fontScale="85000" lnSpcReduction="10000"/>
          </a:bodyPr>
          <a:lstStyle/>
          <a:p>
            <a:pPr algn="l"/>
            <a:r>
              <a:rPr lang="en-US" dirty="0"/>
              <a:t>Introduction </a:t>
            </a:r>
          </a:p>
          <a:p>
            <a:pPr algn="l"/>
            <a:r>
              <a:rPr lang="en-US" dirty="0"/>
              <a:t>Problem Statement </a:t>
            </a:r>
          </a:p>
          <a:p>
            <a:pPr algn="l"/>
            <a:r>
              <a:rPr lang="en-US" dirty="0"/>
              <a:t>procedure</a:t>
            </a:r>
          </a:p>
          <a:p>
            <a:pPr algn="l"/>
            <a:r>
              <a:rPr lang="en-US" dirty="0"/>
              <a:t>Solution</a:t>
            </a:r>
          </a:p>
          <a:p>
            <a:pPr algn="l"/>
            <a:r>
              <a:rPr lang="en-US" dirty="0"/>
              <a:t>Output</a:t>
            </a:r>
          </a:p>
          <a:p>
            <a:pPr algn="l"/>
            <a:r>
              <a:rPr lang="en-US" dirty="0"/>
              <a:t>Summary</a:t>
            </a:r>
          </a:p>
        </p:txBody>
      </p:sp>
      <p:pic>
        <p:nvPicPr>
          <p:cNvPr id="10" name="Picture Placeholder 9" descr="A picture containing outdoor, train, bridge, traveling">
            <a:extLst>
              <a:ext uri="{FF2B5EF4-FFF2-40B4-BE49-F238E27FC236}">
                <a16:creationId xmlns:a16="http://schemas.microsoft.com/office/drawing/2014/main" xmlns="" id="{BE113317-F75C-4F41-AA60-AB7B65AD93D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xmlns=""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xmlns=""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dirty="0"/>
              <a:t>Introduction</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sz="quarter" idx="13"/>
          </p:nvPr>
        </p:nvSpPr>
        <p:spPr>
          <a:xfrm>
            <a:off x="1823887" y="2403585"/>
            <a:ext cx="8384278" cy="3650374"/>
          </a:xfrm>
        </p:spPr>
        <p:txBody>
          <a:bodyPr>
            <a:noAutofit/>
          </a:bodyPr>
          <a:lstStyle/>
          <a:p>
            <a:r>
              <a:rPr lang="en-US" sz="1600" b="1" dirty="0">
                <a:latin typeface="Calibri" pitchFamily="34" charset="0"/>
                <a:cs typeface="Calibri" pitchFamily="34" charset="0"/>
              </a:rPr>
              <a:t>Employee Attrition</a:t>
            </a:r>
            <a:r>
              <a:rPr lang="en-US" sz="1600" dirty="0">
                <a:latin typeface="Calibri" pitchFamily="34" charset="0"/>
                <a:cs typeface="Calibri" pitchFamily="34" charset="0"/>
              </a:rPr>
              <a:t> is the gradual reduction in staff numbers that occurs as employees retire or resign and are not replaced. Employee attrition can be costly for businesses. The company loses employee productivity, and employee knowledge.</a:t>
            </a:r>
          </a:p>
          <a:p>
            <a:r>
              <a:rPr lang="en-US" sz="1600" dirty="0">
                <a:latin typeface="Calibri" pitchFamily="34" charset="0"/>
                <a:cs typeface="Calibri" pitchFamily="34" charset="0"/>
              </a:rPr>
              <a:t>“</a:t>
            </a:r>
            <a:r>
              <a:rPr lang="en-US" sz="1600" b="1" dirty="0">
                <a:latin typeface="Calibri" pitchFamily="34" charset="0"/>
                <a:cs typeface="Calibri" pitchFamily="34" charset="0"/>
              </a:rPr>
              <a:t>Turnover / Churn</a:t>
            </a:r>
            <a:r>
              <a:rPr lang="en-US" sz="1600" dirty="0">
                <a:latin typeface="Calibri" pitchFamily="34" charset="0"/>
                <a:cs typeface="Calibri" pitchFamily="34" charset="0"/>
              </a:rPr>
              <a:t>” and “</a:t>
            </a:r>
            <a:r>
              <a:rPr lang="en-US" sz="1600" b="1" dirty="0">
                <a:latin typeface="Calibri" pitchFamily="34" charset="0"/>
                <a:cs typeface="Calibri" pitchFamily="34" charset="0"/>
              </a:rPr>
              <a:t>Attrition</a:t>
            </a:r>
            <a:r>
              <a:rPr lang="en-US" sz="1600" dirty="0">
                <a:latin typeface="Calibri" pitchFamily="34" charset="0"/>
                <a:cs typeface="Calibri" pitchFamily="34" charset="0"/>
              </a:rPr>
              <a:t>” are human resource terms that is often times confused. Employee turnover and attrition both occur when an employee leaves the company. Turnover, however, is from several different actions such as discharge, termination, resignation or abandonment. Attrition occurs when an employee retires or when the employer eliminates the position. The big difference between the two is that when turnover occurs, the company seeks someone to replace the employee. But in the case of attrition, the employer leaves that vacancy unfilled or eliminates that job role.</a:t>
            </a:r>
          </a:p>
          <a:p>
            <a:endParaRPr lang="en-US" dirty="0"/>
          </a:p>
        </p:txBody>
      </p:sp>
      <p:sp>
        <p:nvSpPr>
          <p:cNvPr id="102" name="Date Placeholder 47">
            <a:extLst>
              <a:ext uri="{FF2B5EF4-FFF2-40B4-BE49-F238E27FC236}">
                <a16:creationId xmlns:a16="http://schemas.microsoft.com/office/drawing/2014/main" xmlns="" id="{F956151C-A474-42C6-9D67-B6779EF6B765}"/>
              </a:ext>
            </a:extLst>
          </p:cNvPr>
          <p:cNvSpPr>
            <a:spLocks noGrp="1"/>
          </p:cNvSpPr>
          <p:nvPr>
            <p:ph type="dt" sz="half" idx="10"/>
          </p:nvPr>
        </p:nvSpPr>
        <p:spPr>
          <a:xfrm>
            <a:off x="450000" y="6357168"/>
            <a:ext cx="1760150" cy="461665"/>
          </a:xfrm>
        </p:spPr>
        <p:txBody>
          <a:bodyPr/>
          <a:lstStyle/>
          <a:p>
            <a:r>
              <a:rPr lang="en-US" dirty="0"/>
              <a:t>20XX</a:t>
            </a:r>
          </a:p>
        </p:txBody>
      </p:sp>
      <p:sp>
        <p:nvSpPr>
          <p:cNvPr id="104" name="Slide Number Placeholder 49">
            <a:extLst>
              <a:ext uri="{FF2B5EF4-FFF2-40B4-BE49-F238E27FC236}">
                <a16:creationId xmlns:a16="http://schemas.microsoft.com/office/drawing/2014/main" xmlns=""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4</a:t>
            </a:fld>
            <a:endParaRPr lang="en-US" dirty="0"/>
          </a:p>
        </p:txBody>
      </p:sp>
    </p:spTree>
    <p:extLst>
      <p:ext uri="{BB962C8B-B14F-4D97-AF65-F5344CB8AC3E}">
        <p14:creationId xmlns:p14="http://schemas.microsoft.com/office/powerpoint/2010/main" xmlns="" val="1639799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C988B-2188-4481-9C63-4E5289736254}"/>
              </a:ext>
            </a:extLst>
          </p:cNvPr>
          <p:cNvSpPr>
            <a:spLocks noGrp="1"/>
          </p:cNvSpPr>
          <p:nvPr>
            <p:ph type="title"/>
          </p:nvPr>
        </p:nvSpPr>
        <p:spPr>
          <a:xfrm>
            <a:off x="3175241" y="2052263"/>
            <a:ext cx="5841517" cy="1453003"/>
          </a:xfrm>
        </p:spPr>
        <p:txBody>
          <a:bodyPr>
            <a:normAutofit fontScale="90000"/>
          </a:bodyPr>
          <a:lstStyle/>
          <a:p>
            <a:r>
              <a:rPr lang="en-US" sz="3200" dirty="0">
                <a:latin typeface="Calisto MT" pitchFamily="18" charset="0"/>
                <a:cs typeface="Lucida Sans Unicode" pitchFamily="34" charset="0"/>
              </a:rPr>
              <a:t>Problem Statement:</a:t>
            </a:r>
            <a:br>
              <a:rPr lang="en-US" sz="3200" dirty="0">
                <a:latin typeface="Calisto MT" pitchFamily="18" charset="0"/>
                <a:cs typeface="Lucida Sans Unicode" pitchFamily="34" charset="0"/>
              </a:rPr>
            </a:br>
            <a:r>
              <a:rPr lang="en-US" sz="3200" dirty="0">
                <a:latin typeface="Calisto MT" pitchFamily="18" charset="0"/>
                <a:cs typeface="Lucida Sans Unicode" pitchFamily="34" charset="0"/>
              </a:rPr>
              <a:t/>
            </a:r>
            <a:br>
              <a:rPr lang="en-US" sz="3200" dirty="0">
                <a:latin typeface="Calisto MT" pitchFamily="18" charset="0"/>
                <a:cs typeface="Lucida Sans Unicode" pitchFamily="34" charset="0"/>
              </a:rPr>
            </a:br>
            <a:r>
              <a:rPr lang="en-US" sz="3200" b="0" dirty="0">
                <a:solidFill>
                  <a:schemeClr val="tx1"/>
                </a:solidFill>
                <a:latin typeface="Calisto MT" pitchFamily="18" charset="0"/>
              </a:rPr>
              <a:t>Predicting Employee Attrition Using Random Forest</a:t>
            </a:r>
            <a:endParaRPr lang="en-IN" dirty="0"/>
          </a:p>
        </p:txBody>
      </p:sp>
      <p:sp>
        <p:nvSpPr>
          <p:cNvPr id="3" name="Text Placeholder 2">
            <a:extLst>
              <a:ext uri="{FF2B5EF4-FFF2-40B4-BE49-F238E27FC236}">
                <a16:creationId xmlns:a16="http://schemas.microsoft.com/office/drawing/2014/main" xmlns="" id="{6DDDF08F-E945-4D09-B98B-0468D9CCB7C7}"/>
              </a:ext>
            </a:extLst>
          </p:cNvPr>
          <p:cNvSpPr>
            <a:spLocks noGrp="1"/>
          </p:cNvSpPr>
          <p:nvPr>
            <p:ph type="body" sz="quarter" idx="13"/>
          </p:nvPr>
        </p:nvSpPr>
        <p:spPr>
          <a:xfrm>
            <a:off x="3441841" y="4805737"/>
            <a:ext cx="4958995" cy="1531063"/>
          </a:xfrm>
        </p:spPr>
        <p:txBody>
          <a:bodyPr>
            <a:normAutofit/>
          </a:bodyPr>
          <a:lstStyle/>
          <a:p>
            <a:r>
              <a:rPr lang="en-US" sz="1800" dirty="0"/>
              <a:t>The main aim and problem of the project is to predict the employee attrition using Random Forest Classifier.</a:t>
            </a:r>
            <a:endParaRPr lang="en-IN" sz="1800" dirty="0"/>
          </a:p>
        </p:txBody>
      </p:sp>
    </p:spTree>
    <p:extLst>
      <p:ext uri="{BB962C8B-B14F-4D97-AF65-F5344CB8AC3E}">
        <p14:creationId xmlns:p14="http://schemas.microsoft.com/office/powerpoint/2010/main" xmlns="" val="176652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4E6E68-D059-4E48-A1A5-6D9FF5737F2F}"/>
              </a:ext>
            </a:extLst>
          </p:cNvPr>
          <p:cNvSpPr>
            <a:spLocks noGrp="1"/>
          </p:cNvSpPr>
          <p:nvPr>
            <p:ph type="title"/>
          </p:nvPr>
        </p:nvSpPr>
        <p:spPr>
          <a:xfrm>
            <a:off x="989400" y="395289"/>
            <a:ext cx="10213200" cy="1112836"/>
          </a:xfrm>
        </p:spPr>
        <p:txBody>
          <a:bodyPr/>
          <a:lstStyle/>
          <a:p>
            <a:r>
              <a:rPr lang="en-US" dirty="0"/>
              <a:t>Procedure</a:t>
            </a:r>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xmlns="" id="{4DE76F03-02C2-4450-8BCD-B9723A85980A}"/>
              </a:ext>
            </a:extLst>
          </p:cNvPr>
          <p:cNvGraphicFramePr>
            <a:graphicFrameLocks noGrp="1"/>
          </p:cNvGraphicFramePr>
          <p:nvPr>
            <p:ph idx="1"/>
            <p:extLst>
              <p:ext uri="{D42A27DB-BD31-4B8C-83A1-F6EECF244321}">
                <p14:modId xmlns:p14="http://schemas.microsoft.com/office/powerpoint/2010/main" xmlns="" val="4250501242"/>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xmlns=""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6</a:t>
            </a:fld>
            <a:endParaRPr lang="en-US" dirty="0"/>
          </a:p>
        </p:txBody>
      </p:sp>
    </p:spTree>
    <p:extLst>
      <p:ext uri="{BB962C8B-B14F-4D97-AF65-F5344CB8AC3E}">
        <p14:creationId xmlns:p14="http://schemas.microsoft.com/office/powerpoint/2010/main" xmlns="" val="804806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2DE58-BB20-4DA3-95F9-856CF30DD03C}"/>
              </a:ext>
            </a:extLst>
          </p:cNvPr>
          <p:cNvSpPr>
            <a:spLocks noGrp="1"/>
          </p:cNvSpPr>
          <p:nvPr>
            <p:ph type="title"/>
          </p:nvPr>
        </p:nvSpPr>
        <p:spPr>
          <a:xfrm>
            <a:off x="1876096" y="-141889"/>
            <a:ext cx="3807766" cy="1106707"/>
          </a:xfrm>
        </p:spPr>
        <p:txBody>
          <a:bodyPr/>
          <a:lstStyle/>
          <a:p>
            <a:r>
              <a:rPr lang="en-US" b="1" dirty="0"/>
              <a:t>Solution</a:t>
            </a:r>
            <a:endParaRPr lang="en-IN" dirty="0"/>
          </a:p>
        </p:txBody>
      </p:sp>
      <p:sp>
        <p:nvSpPr>
          <p:cNvPr id="3" name="Text Placeholder 2">
            <a:extLst>
              <a:ext uri="{FF2B5EF4-FFF2-40B4-BE49-F238E27FC236}">
                <a16:creationId xmlns:a16="http://schemas.microsoft.com/office/drawing/2014/main" xmlns="" id="{9D8210AD-FE47-44F1-B3FB-A17095F12085}"/>
              </a:ext>
            </a:extLst>
          </p:cNvPr>
          <p:cNvSpPr>
            <a:spLocks noGrp="1"/>
          </p:cNvSpPr>
          <p:nvPr>
            <p:ph type="body" sz="quarter" idx="13"/>
          </p:nvPr>
        </p:nvSpPr>
        <p:spPr>
          <a:xfrm>
            <a:off x="3142264" y="1031984"/>
            <a:ext cx="7286626" cy="5282106"/>
          </a:xfrm>
        </p:spPr>
        <p:txBody>
          <a:bodyPr>
            <a:noAutofit/>
          </a:bodyPr>
          <a:lstStyle/>
          <a:p>
            <a:r>
              <a:rPr lang="en-US" sz="2000" dirty="0"/>
              <a:t>There are some basic steps to be followed in machine learning algorithm; here we are using random forest as machine learning algorithm.</a:t>
            </a:r>
          </a:p>
          <a:p>
            <a:pPr algn="l"/>
            <a:r>
              <a:rPr lang="en-US" sz="2000" b="1" u="sng" dirty="0"/>
              <a:t>Data preprocessing:</a:t>
            </a:r>
            <a:r>
              <a:rPr lang="en-US" sz="2000" u="sng" dirty="0"/>
              <a:t/>
            </a:r>
            <a:br>
              <a:rPr lang="en-US" sz="2000" u="sng" dirty="0"/>
            </a:br>
            <a:r>
              <a:rPr lang="en-US" sz="2000" dirty="0"/>
              <a:t>Here we load the dataset and verify if any null values found in the dataset or not.</a:t>
            </a:r>
            <a:br>
              <a:rPr lang="en-US" sz="2000" dirty="0"/>
            </a:br>
            <a:r>
              <a:rPr lang="en-US" sz="2000" b="1" u="sng" dirty="0"/>
              <a:t>Data analysis:</a:t>
            </a:r>
            <a:r>
              <a:rPr lang="en-US" sz="2000" u="sng" dirty="0"/>
              <a:t/>
            </a:r>
            <a:br>
              <a:rPr lang="en-US" sz="2000" u="sng" dirty="0"/>
            </a:br>
            <a:r>
              <a:rPr lang="en-US" sz="2000" dirty="0"/>
              <a:t>By plotting the graphs from the dataset where are analyzing some criteria. So that which can easily predict the employee attrition by 0 and 1 values which are previously converted to Boolean.</a:t>
            </a:r>
            <a:endParaRPr lang="en-IN" sz="2000" dirty="0"/>
          </a:p>
        </p:txBody>
      </p:sp>
    </p:spTree>
    <p:extLst>
      <p:ext uri="{BB962C8B-B14F-4D97-AF65-F5344CB8AC3E}">
        <p14:creationId xmlns:p14="http://schemas.microsoft.com/office/powerpoint/2010/main" xmlns="" val="89407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0A14020-2B19-412D-B921-112B9BF8457D}"/>
              </a:ext>
            </a:extLst>
          </p:cNvPr>
          <p:cNvSpPr>
            <a:spLocks noGrp="1"/>
          </p:cNvSpPr>
          <p:nvPr>
            <p:ph type="body" sz="quarter" idx="13"/>
          </p:nvPr>
        </p:nvSpPr>
        <p:spPr>
          <a:xfrm>
            <a:off x="2740009" y="396024"/>
            <a:ext cx="7240980" cy="6304321"/>
          </a:xfrm>
        </p:spPr>
        <p:txBody>
          <a:bodyPr>
            <a:noAutofit/>
          </a:bodyPr>
          <a:lstStyle/>
          <a:p>
            <a:pPr algn="l"/>
            <a:r>
              <a:rPr lang="en-US" sz="1800" b="1" u="sng" dirty="0"/>
              <a:t>Model training:</a:t>
            </a:r>
            <a:r>
              <a:rPr lang="en-US" sz="1800" u="sng" dirty="0"/>
              <a:t/>
            </a:r>
            <a:br>
              <a:rPr lang="en-US" sz="1800" u="sng" dirty="0"/>
            </a:br>
            <a:r>
              <a:rPr lang="en-US" sz="1800" dirty="0"/>
              <a:t>the dataset into training and test sets using 70/30 split; 70% of data will be used to train the model and the rest 30% to test the accuracy of the model. After partitioning and balancing, our data is finally ready to be the input of the machine learning models. We will train with Random Forest algorithm.</a:t>
            </a:r>
            <a:br>
              <a:rPr lang="en-US" sz="1800" dirty="0"/>
            </a:br>
            <a:r>
              <a:rPr lang="en-US" sz="1800" b="1" u="sng" dirty="0"/>
              <a:t>Model validation:</a:t>
            </a:r>
            <a:r>
              <a:rPr lang="en-US" sz="1800" u="sng" dirty="0"/>
              <a:t/>
            </a:r>
            <a:br>
              <a:rPr lang="en-US" sz="1800" u="sng" dirty="0"/>
            </a:br>
            <a:r>
              <a:rPr lang="en-US" sz="1800" dirty="0"/>
              <a:t>Using the random forest classifier we predict the accuracy and we will compare our model outputs with the real world observations i.e. test data.</a:t>
            </a:r>
          </a:p>
          <a:p>
            <a:pPr algn="l"/>
            <a:r>
              <a:rPr lang="en-US" sz="1800" b="1" u="sng" dirty="0"/>
              <a:t>Predictions of the model:</a:t>
            </a:r>
            <a:r>
              <a:rPr lang="en-US" sz="1800" u="sng" dirty="0"/>
              <a:t/>
            </a:r>
            <a:br>
              <a:rPr lang="en-US" sz="1800" u="sng" dirty="0"/>
            </a:br>
            <a:r>
              <a:rPr lang="en-US" sz="1800" dirty="0"/>
              <a:t>Predictions which are predicted from our value are stored in model.pkl file which is sent to python for predicting whenever data is entered from html, the value gets predicted in the webpage.</a:t>
            </a:r>
            <a:br>
              <a:rPr lang="en-US" sz="1800" dirty="0"/>
            </a:br>
            <a:endParaRPr lang="en-IN" sz="1800" dirty="0"/>
          </a:p>
        </p:txBody>
      </p:sp>
    </p:spTree>
    <p:extLst>
      <p:ext uri="{BB962C8B-B14F-4D97-AF65-F5344CB8AC3E}">
        <p14:creationId xmlns:p14="http://schemas.microsoft.com/office/powerpoint/2010/main" xmlns="" val="2325250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92A7C3A-F63E-4099-936E-D479FFC00794}"/>
              </a:ext>
            </a:extLst>
          </p:cNvPr>
          <p:cNvSpPr>
            <a:spLocks noGrp="1"/>
          </p:cNvSpPr>
          <p:nvPr>
            <p:ph type="title"/>
          </p:nvPr>
        </p:nvSpPr>
        <p:spPr>
          <a:xfrm>
            <a:off x="869919" y="395289"/>
            <a:ext cx="10213200" cy="1112836"/>
          </a:xfrm>
        </p:spPr>
        <p:txBody>
          <a:bodyPr>
            <a:normAutofit fontScale="90000"/>
          </a:bodyPr>
          <a:lstStyle/>
          <a:p>
            <a:r>
              <a:rPr lang="en-US" dirty="0"/>
              <a:t>Output</a:t>
            </a:r>
            <a:br>
              <a:rPr lang="en-US" dirty="0"/>
            </a:br>
            <a:r>
              <a:rPr lang="en-US" dirty="0"/>
              <a:t/>
            </a:r>
            <a:br>
              <a:rPr lang="en-US" dirty="0"/>
            </a:br>
            <a:r>
              <a:rPr lang="en-IN" sz="2200" dirty="0">
                <a:effectLst/>
                <a:latin typeface="Times New Roman" panose="02020603050405020304" pitchFamily="18" charset="0"/>
                <a:ea typeface="Times New Roman" panose="02020603050405020304" pitchFamily="18" charset="0"/>
              </a:rPr>
              <a:t>Employee Attrition NO: Chance of staying in the company</a:t>
            </a:r>
            <a:endParaRPr lang="en-IN" dirty="0"/>
          </a:p>
        </p:txBody>
      </p:sp>
      <p:pic>
        <p:nvPicPr>
          <p:cNvPr id="6" name="Content Placeholder 8">
            <a:extLst>
              <a:ext uri="{FF2B5EF4-FFF2-40B4-BE49-F238E27FC236}">
                <a16:creationId xmlns:a16="http://schemas.microsoft.com/office/drawing/2014/main" xmlns="" id="{E32C2EC3-3461-4BE7-B70F-77DB1E9F860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2886" y="1655379"/>
            <a:ext cx="11267868" cy="4807332"/>
          </a:xfrm>
        </p:spPr>
      </p:pic>
    </p:spTree>
    <p:extLst>
      <p:ext uri="{BB962C8B-B14F-4D97-AF65-F5344CB8AC3E}">
        <p14:creationId xmlns:p14="http://schemas.microsoft.com/office/powerpoint/2010/main" xmlns="" val="4218750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160</TotalTime>
  <Words>249</Words>
  <Application>Microsoft Office PowerPoint</Application>
  <PresentationFormat>Custom</PresentationFormat>
  <Paragraphs>52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FrostyVTI</vt:lpstr>
      <vt:lpstr>  Predicting Employee Attrition Using Random Forest</vt:lpstr>
      <vt:lpstr>Team</vt:lpstr>
      <vt:lpstr>Agenda</vt:lpstr>
      <vt:lpstr>Introduction</vt:lpstr>
      <vt:lpstr>Problem Statement:  Predicting Employee Attrition Using Random Forest</vt:lpstr>
      <vt:lpstr>Procedure</vt:lpstr>
      <vt:lpstr>Solution</vt:lpstr>
      <vt:lpstr>Slide 8</vt:lpstr>
      <vt:lpstr>Output  Employee Attrition NO: Chance of staying in the company</vt:lpstr>
      <vt:lpstr>Slide 10</vt:lpstr>
      <vt:lpstr>Slide 11</vt:lpstr>
      <vt:lpstr>Slide 12</vt:lpstr>
      <vt:lpstr>Employee Attrition YES: Chance of Leaving the company</vt:lpstr>
      <vt:lpstr>Slide 14</vt:lpstr>
      <vt:lpstr>Slide 15</vt:lpstr>
      <vt:lpstr>Slide 16</vt:lpstr>
      <vt:lpstr>Summary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Predicting Employee Attrition Using Random Forest</dc:title>
  <dc:creator>mettela sai revanth</dc:creator>
  <cp:lastModifiedBy>Sri Harshitha</cp:lastModifiedBy>
  <cp:revision>34</cp:revision>
  <dcterms:created xsi:type="dcterms:W3CDTF">2021-07-28T07:07:18Z</dcterms:created>
  <dcterms:modified xsi:type="dcterms:W3CDTF">2021-07-28T10:24:55Z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