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9"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PERFORMANCE ANALYSIS OF DEPARTMENT </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a:sp3d/>
            </c:spPr>
            <c:extLst>
              <c:ext xmlns:c16="http://schemas.microsoft.com/office/drawing/2014/chart" uri="{C3380CC4-5D6E-409C-BE32-E72D297353CC}">
                <c16:uniqueId val="{00000001-013D-4CCC-8DB6-4A2B22DBED46}"/>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a:sp3d/>
            </c:spPr>
            <c:extLst>
              <c:ext xmlns:c16="http://schemas.microsoft.com/office/drawing/2014/chart" uri="{C3380CC4-5D6E-409C-BE32-E72D297353CC}">
                <c16:uniqueId val="{00000003-013D-4CCC-8DB6-4A2B22DBED46}"/>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38100" dist="25400" dir="5400000" rotWithShape="0">
                  <a:srgbClr val="000000">
                    <a:alpha val="35000"/>
                  </a:srgbClr>
                </a:outerShdw>
              </a:effectLst>
              <a:sp3d/>
            </c:spPr>
            <c:extLst>
              <c:ext xmlns:c16="http://schemas.microsoft.com/office/drawing/2014/chart" uri="{C3380CC4-5D6E-409C-BE32-E72D297353CC}">
                <c16:uniqueId val="{00000005-013D-4CCC-8DB6-4A2B22DBED46}"/>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38100" dist="25400" dir="5400000" rotWithShape="0">
                  <a:srgbClr val="000000">
                    <a:alpha val="35000"/>
                  </a:srgbClr>
                </a:outerShdw>
              </a:effectLst>
              <a:sp3d/>
            </c:spPr>
            <c:extLst>
              <c:ext xmlns:c16="http://schemas.microsoft.com/office/drawing/2014/chart" uri="{C3380CC4-5D6E-409C-BE32-E72D297353CC}">
                <c16:uniqueId val="{00000007-013D-4CCC-8DB6-4A2B22DBED46}"/>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38100" dist="25400" dir="5400000" rotWithShape="0">
                  <a:srgbClr val="000000">
                    <a:alpha val="35000"/>
                  </a:srgbClr>
                </a:outerShdw>
              </a:effectLst>
              <a:sp3d/>
            </c:spPr>
            <c:extLst>
              <c:ext xmlns:c16="http://schemas.microsoft.com/office/drawing/2014/chart" uri="{C3380CC4-5D6E-409C-BE32-E72D297353CC}">
                <c16:uniqueId val="{00000009-013D-4CCC-8DB6-4A2B22DBED46}"/>
              </c:ext>
            </c:extLst>
          </c:dPt>
          <c:dPt>
            <c:idx val="5"/>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38100" dist="25400" dir="5400000" rotWithShape="0">
                  <a:srgbClr val="000000">
                    <a:alpha val="35000"/>
                  </a:srgbClr>
                </a:outerShdw>
              </a:effectLst>
              <a:sp3d/>
            </c:spPr>
            <c:extLst>
              <c:ext xmlns:c16="http://schemas.microsoft.com/office/drawing/2014/chart" uri="{C3380CC4-5D6E-409C-BE32-E72D297353CC}">
                <c16:uniqueId val="{0000000B-013D-4CCC-8DB6-4A2B22DBED46}"/>
              </c:ext>
            </c:extLst>
          </c:dPt>
          <c:cat>
            <c:strRef>
              <c:f>Sheet1!$A$2:$A$7</c:f>
              <c:strCache>
                <c:ptCount val="6"/>
                <c:pt idx="0">
                  <c:v>Accounting</c:v>
                </c:pt>
                <c:pt idx="1">
                  <c:v>Engineering</c:v>
                </c:pt>
                <c:pt idx="2">
                  <c:v>Human Resources</c:v>
                </c:pt>
                <c:pt idx="3">
                  <c:v>Marketing</c:v>
                </c:pt>
                <c:pt idx="4">
                  <c:v>Null</c:v>
                </c:pt>
                <c:pt idx="5">
                  <c:v>sales</c:v>
                </c:pt>
              </c:strCache>
            </c:strRef>
          </c:cat>
          <c:val>
            <c:numRef>
              <c:f>Sheet1!$B$2:$B$7</c:f>
              <c:numCache>
                <c:formatCode>General</c:formatCode>
                <c:ptCount val="6"/>
                <c:pt idx="0">
                  <c:v>90</c:v>
                </c:pt>
                <c:pt idx="1">
                  <c:v>89</c:v>
                </c:pt>
                <c:pt idx="2">
                  <c:v>90</c:v>
                </c:pt>
                <c:pt idx="3">
                  <c:v>69</c:v>
                </c:pt>
                <c:pt idx="4">
                  <c:v>35</c:v>
                </c:pt>
                <c:pt idx="5">
                  <c:v>67</c:v>
                </c:pt>
              </c:numCache>
            </c:numRef>
          </c:val>
          <c:extLst>
            <c:ext xmlns:c16="http://schemas.microsoft.com/office/drawing/2014/chart" uri="{C3380CC4-5D6E-409C-BE32-E72D297353CC}">
              <c16:uniqueId val="{0000000C-013D-4CCC-8DB6-4A2B22DBED4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a:t>
            </a:r>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23441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6543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37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873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8140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8890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480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2407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890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4927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908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740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648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69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757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5112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794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632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21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444955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b="1" dirty="0"/>
              <a:t>SOWMYA.S</a:t>
            </a:r>
          </a:p>
          <a:p>
            <a:r>
              <a:rPr lang="en-US" sz="2400" dirty="0"/>
              <a:t>REGISTER NO: </a:t>
            </a:r>
            <a:r>
              <a:rPr lang="en-US" sz="2400" b="1" dirty="0"/>
              <a:t>312209863</a:t>
            </a:r>
          </a:p>
          <a:p>
            <a:r>
              <a:rPr lang="en-US" sz="2400" dirty="0"/>
              <a:t>                    NM: </a:t>
            </a:r>
            <a:r>
              <a:rPr lang="en-US" sz="2400" b="1" dirty="0"/>
              <a:t>asunm1363312209863</a:t>
            </a:r>
          </a:p>
          <a:p>
            <a:r>
              <a:rPr lang="en-US" sz="2400" dirty="0"/>
              <a:t>DEPARTMENT: </a:t>
            </a:r>
            <a:r>
              <a:rPr lang="en-US" sz="2400" b="1" dirty="0"/>
              <a:t>B.COM ACCOUNTING &amp; FINANCE </a:t>
            </a:r>
          </a:p>
          <a:p>
            <a:r>
              <a:rPr lang="en-US" sz="2400" dirty="0"/>
              <a:t>COLLEGE : </a:t>
            </a:r>
            <a:r>
              <a:rPr lang="en-US" sz="2400" b="1" dirty="0"/>
              <a:t>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99425" cy="10016204"/>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IN" sz="4800" b="1" spc="5" dirty="0">
                <a:latin typeface="Trebuchet MS"/>
                <a:cs typeface="Trebuchet MS"/>
              </a:rPr>
              <a:t>   </a:t>
            </a:r>
            <a:r>
              <a:rPr lang="en-IN" sz="3200" spc="5" dirty="0">
                <a:latin typeface="Trebuchet MS"/>
                <a:cs typeface="Trebuchet MS"/>
              </a:rPr>
              <a:t>1.Data collection – downloaded from  </a:t>
            </a:r>
            <a:r>
              <a:rPr lang="en-IN" sz="3200" spc="5" dirty="0" err="1">
                <a:latin typeface="Trebuchet MS"/>
                <a:cs typeface="Trebuchet MS"/>
              </a:rPr>
              <a:t>edunet</a:t>
            </a:r>
            <a:r>
              <a:rPr lang="en-IN" sz="3200" spc="5" dirty="0">
                <a:latin typeface="Trebuchet MS"/>
                <a:cs typeface="Trebuchet MS"/>
              </a:rPr>
              <a:t> </a:t>
            </a:r>
          </a:p>
          <a:p>
            <a:pPr marL="12700">
              <a:lnSpc>
                <a:spcPct val="100000"/>
              </a:lnSpc>
              <a:spcBef>
                <a:spcPts val="105"/>
              </a:spcBef>
            </a:pPr>
            <a:r>
              <a:rPr lang="en-IN" sz="3200" spc="5" dirty="0">
                <a:latin typeface="Trebuchet MS"/>
                <a:cs typeface="Trebuchet MS"/>
              </a:rPr>
              <a:t>     2. features – identified all the features</a:t>
            </a:r>
          </a:p>
          <a:p>
            <a:pPr marL="12700">
              <a:lnSpc>
                <a:spcPct val="100000"/>
              </a:lnSpc>
              <a:spcBef>
                <a:spcPts val="105"/>
              </a:spcBef>
            </a:pPr>
            <a:r>
              <a:rPr lang="en-IN" sz="3200" spc="5" dirty="0">
                <a:latin typeface="Trebuchet MS"/>
                <a:cs typeface="Trebuchet MS"/>
              </a:rPr>
              <a:t>     3. Data cleaning – filtered </a:t>
            </a:r>
          </a:p>
          <a:p>
            <a:pPr marL="12700">
              <a:lnSpc>
                <a:spcPct val="100000"/>
              </a:lnSpc>
              <a:spcBef>
                <a:spcPts val="105"/>
              </a:spcBef>
            </a:pPr>
            <a:r>
              <a:rPr lang="en-IN" sz="3200" spc="5" dirty="0">
                <a:latin typeface="Trebuchet MS"/>
                <a:cs typeface="Trebuchet MS"/>
              </a:rPr>
              <a:t>     4. performance level – highly performed department</a:t>
            </a:r>
          </a:p>
          <a:p>
            <a:pPr marL="12700">
              <a:lnSpc>
                <a:spcPct val="100000"/>
              </a:lnSpc>
              <a:spcBef>
                <a:spcPts val="105"/>
              </a:spcBef>
            </a:pPr>
            <a:r>
              <a:rPr lang="en-IN" sz="3200" spc="5" dirty="0">
                <a:latin typeface="Trebuchet MS"/>
                <a:cs typeface="Trebuchet MS"/>
              </a:rPr>
              <a:t>     5. Data visualization – graphical representation</a:t>
            </a:r>
          </a:p>
          <a:p>
            <a:pPr marL="12700">
              <a:lnSpc>
                <a:spcPct val="100000"/>
              </a:lnSpc>
              <a:spcBef>
                <a:spcPts val="105"/>
              </a:spcBef>
            </a:pPr>
            <a:endParaRPr lang="en-IN" sz="3200"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A9C3FA0-D4CD-5777-536D-DF18B305CE5F}"/>
              </a:ext>
            </a:extLst>
          </p:cNvPr>
          <p:cNvGraphicFramePr/>
          <p:nvPr>
            <p:extLst>
              <p:ext uri="{D42A27DB-BD31-4B8C-83A1-F6EECF244321}">
                <p14:modId xmlns:p14="http://schemas.microsoft.com/office/powerpoint/2010/main" val="128062079"/>
              </p:ext>
            </p:extLst>
          </p:nvPr>
        </p:nvGraphicFramePr>
        <p:xfrm>
          <a:off x="2514600" y="2667000"/>
          <a:ext cx="6934200" cy="34713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A218F5-099B-63BE-2FF6-3915AE954609}"/>
              </a:ext>
            </a:extLst>
          </p:cNvPr>
          <p:cNvSpPr>
            <a:spLocks noGrp="1"/>
          </p:cNvSpPr>
          <p:nvPr>
            <p:ph type="title"/>
          </p:nvPr>
        </p:nvSpPr>
        <p:spPr>
          <a:xfrm>
            <a:off x="762000" y="1828800"/>
            <a:ext cx="10744200" cy="1293028"/>
          </a:xfrm>
        </p:spPr>
        <p:txBody>
          <a:bodyPr>
            <a:normAutofit fontScale="90000"/>
          </a:bodyPr>
          <a:lstStyle/>
          <a:p>
            <a:pPr algn="l"/>
            <a:br>
              <a:rPr lang="en-IN" dirty="0"/>
            </a:br>
            <a:r>
              <a:rPr lang="en-IN" dirty="0"/>
              <a:t>    CONSLUSION</a:t>
            </a:r>
            <a:br>
              <a:rPr lang="en-IN" dirty="0"/>
            </a:br>
            <a:br>
              <a:rPr lang="en-IN" dirty="0"/>
            </a:br>
            <a:r>
              <a:rPr lang="en-IN" dirty="0"/>
              <a:t>	</a:t>
            </a:r>
            <a:r>
              <a:rPr lang="en-IN" sz="3100" dirty="0"/>
              <a:t>By comparing the employees of various departments with the salaries, the permanent and temporary staffs get paid high than the fixed term. And we come to know that the training department plays a major role in an organisation. </a:t>
            </a:r>
            <a:br>
              <a:rPr lang="en-IN" sz="3100" dirty="0"/>
            </a:br>
            <a:endParaRPr lang="en-IN" sz="31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46281" y="0"/>
            <a:ext cx="45719"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sz="2400" dirty="0">
              <a:solidFill>
                <a:srgbClr val="002060"/>
              </a:solidFill>
              <a:latin typeface="Sitka Small Semibold" pitchFamily="2" charset="0"/>
              <a:cs typeface="Times New Roman" panose="02020603050405020304" pitchFamily="18" charset="0"/>
            </a:endParaRPr>
          </a:p>
        </p:txBody>
      </p:sp>
      <p:grpSp>
        <p:nvGrpSpPr>
          <p:cNvPr id="3" name="object 3"/>
          <p:cNvGrpSpPr/>
          <p:nvPr/>
        </p:nvGrpSpPr>
        <p:grpSpPr>
          <a:xfrm>
            <a:off x="730694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3505" y="-22269"/>
            <a:ext cx="8997695" cy="7172476"/>
          </a:xfrm>
          <a:prstGeom prst="rect">
            <a:avLst/>
          </a:prstGeom>
        </p:spPr>
        <p:txBody>
          <a:bodyPr vert="horz" wrap="square" lIns="0" tIns="16510" rIns="0" bIns="0" rtlCol="0">
            <a:spAutoFit/>
          </a:bodyPr>
          <a:lstStyle/>
          <a:p>
            <a:pPr marL="12700" algn="l">
              <a:lnSpc>
                <a:spcPct val="100000"/>
              </a:lnSpc>
              <a:spcBef>
                <a:spcPts val="130"/>
              </a:spcBef>
            </a:pPr>
            <a:r>
              <a:rPr lang="en-IN" sz="4250" spc="5" dirty="0">
                <a:solidFill>
                  <a:schemeClr val="tx1">
                    <a:lumMod val="95000"/>
                  </a:schemeClr>
                </a:solidFill>
              </a:rPr>
              <a:t>PROJECT TITLE</a:t>
            </a:r>
            <a:br>
              <a:rPr lang="en-IN" sz="4250" spc="5" dirty="0">
                <a:solidFill>
                  <a:schemeClr val="tx1">
                    <a:lumMod val="95000"/>
                  </a:schemeClr>
                </a:solidFill>
              </a:rPr>
            </a:br>
            <a:br>
              <a:rPr lang="en-IN" sz="4250" spc="5" dirty="0">
                <a:solidFill>
                  <a:schemeClr val="tx1">
                    <a:lumMod val="95000"/>
                  </a:schemeClr>
                </a:solidFill>
              </a:rPr>
            </a:br>
            <a:r>
              <a:rPr lang="en-IN" sz="4250" spc="5" dirty="0">
                <a:solidFill>
                  <a:schemeClr val="tx1">
                    <a:lumMod val="95000"/>
                  </a:schemeClr>
                </a:solidFill>
              </a:rPr>
              <a:t>       </a:t>
            </a:r>
            <a:r>
              <a:rPr lang="en-IN" sz="4000" b="1" spc="5" dirty="0">
                <a:solidFill>
                  <a:schemeClr val="tx1">
                    <a:lumMod val="95000"/>
                  </a:schemeClr>
                </a:solidFill>
              </a:rPr>
              <a:t>Performance analysis of employees in each departments</a:t>
            </a:r>
            <a:br>
              <a:rPr lang="en-IN" sz="240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br>
              <a:rPr lang="en-IN" sz="4250" spc="5" dirty="0">
                <a:solidFill>
                  <a:schemeClr val="tx1">
                    <a:lumMod val="95000"/>
                  </a:schemeClr>
                </a:solidFill>
              </a:rPr>
            </a:br>
            <a:endParaRPr sz="4250" dirty="0">
              <a:solidFill>
                <a:schemeClr val="tx1">
                  <a:lumMod val="9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110113" y="-152400"/>
            <a:ext cx="129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976275" y="346043"/>
            <a:ext cx="3073527"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IN" dirty="0"/>
              <a:t> </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219036"/>
            <a:ext cx="8591550" cy="9180718"/>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br>
              <a:rPr lang="en-IN" sz="4250" spc="-20" dirty="0"/>
            </a:br>
            <a:br>
              <a:rPr lang="en-IN" sz="4250" spc="-20" dirty="0"/>
            </a:br>
            <a:r>
              <a:rPr lang="en-IN" sz="4250" spc="-20" dirty="0"/>
              <a:t>PROBLEM STATEMENT  </a:t>
            </a:r>
            <a:br>
              <a:rPr lang="en-IN" sz="4250" spc="-20" dirty="0"/>
            </a:br>
            <a:r>
              <a:rPr lang="en-IN" sz="4250" spc="-20" dirty="0"/>
              <a:t>                                                            </a:t>
            </a:r>
            <a:br>
              <a:rPr lang="en-IN" sz="4250" spc="-20" dirty="0"/>
            </a:br>
            <a:br>
              <a:rPr lang="en-IN" sz="4250" spc="-20" dirty="0"/>
            </a:br>
            <a:r>
              <a:rPr lang="en-IN" sz="3200" b="0" spc="-20" dirty="0">
                <a:latin typeface="Sitka Subheading" pitchFamily="2" charset="0"/>
              </a:rPr>
              <a:t>The performance of each employee in departments analysed to find the growth of that employee and overall developments of each and every departments of a company</a:t>
            </a:r>
            <a:r>
              <a:rPr lang="en-IN" sz="2000" b="0" spc="-20" dirty="0">
                <a:latin typeface="Sitka Subheading" pitchFamily="2" charset="0"/>
              </a:rPr>
              <a:t>.</a:t>
            </a:r>
            <a:br>
              <a:rPr lang="en-IN" sz="4250" b="0" spc="-20" dirty="0">
                <a:latin typeface="Sitka Subheading" pitchFamily="2" charset="0"/>
              </a:rPr>
            </a:br>
            <a:br>
              <a:rPr lang="en-IN" sz="4250" b="0" spc="-20" dirty="0">
                <a:latin typeface="Sitka Subheading" pitchFamily="2" charset="0"/>
              </a:rPr>
            </a:br>
            <a:r>
              <a:rPr lang="en-IN" sz="4250" spc="-20" dirty="0">
                <a:latin typeface="Sitka Subheading" pitchFamily="2" charset="0"/>
              </a:rPr>
              <a:t>			</a:t>
            </a:r>
            <a:br>
              <a:rPr lang="en-IN" sz="4250" spc="-20" dirty="0"/>
            </a:br>
            <a:br>
              <a:rPr lang="en-IN" sz="4250" spc="-20" dirty="0"/>
            </a:br>
            <a:br>
              <a:rPr lang="en-IN" sz="4250" spc="-20" dirty="0"/>
            </a:br>
            <a:br>
              <a:rPr lang="en-IN" sz="4250" spc="-20" dirty="0"/>
            </a:br>
            <a:r>
              <a:rPr lang="en-IN" sz="4250" spc="-2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584825"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lang="en-IN" sz="4250" spc="5" dirty="0"/>
              <a:t> </a:t>
            </a:r>
            <a:r>
              <a:rPr sz="4250" spc="-20" dirty="0"/>
              <a:t>OVERVI</a:t>
            </a:r>
            <a:r>
              <a:rPr lang="en-IN" sz="4250" spc="-20" dirty="0" err="1"/>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1610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This analysis is based on the trend, features and various factors like departments , salary, employment type . By considering these factors we get to know that which department performed well and which one need to improve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430129"/>
            <a:ext cx="8654098" cy="3648435"/>
          </a:xfrm>
          <a:prstGeom prst="rect">
            <a:avLst/>
          </a:prstGeom>
        </p:spPr>
        <p:txBody>
          <a:bodyPr vert="horz" wrap="square" lIns="0" tIns="16510" rIns="0" bIns="0" rtlCol="0">
            <a:spAutoFit/>
          </a:bodyPr>
          <a:lstStyle/>
          <a:p>
            <a:pPr marL="12700" algn="l">
              <a:lnSpc>
                <a:spcPct val="100000"/>
              </a:lnSpc>
              <a:spcBef>
                <a:spcPts val="130"/>
              </a:spcBef>
            </a:pPr>
            <a:br>
              <a:rPr lang="en-IN" sz="3200" spc="25" dirty="0"/>
            </a:br>
            <a:br>
              <a:rPr lang="en-IN" sz="3200" spc="25" dirty="0"/>
            </a:b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600" b="0" spc="5" dirty="0">
                <a:latin typeface="Times New Roman" panose="02020603050405020304" pitchFamily="18" charset="0"/>
                <a:cs typeface="Times New Roman" panose="02020603050405020304" pitchFamily="18" charset="0"/>
              </a:rPr>
              <a:t>The end users are the employees of the organisation , managers, hierarchies, all sectors of the industry </a:t>
            </a:r>
            <a:r>
              <a:rPr lang="en-IN" sz="3600" spc="5" dirty="0"/>
              <a:t>.</a:t>
            </a: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669" y="276793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1196439"/>
            <a:ext cx="9763125" cy="7030771"/>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r>
              <a:rPr lang="en-IN" sz="3200" b="0" dirty="0"/>
              <a:t>Pivot table</a:t>
            </a:r>
            <a:br>
              <a:rPr lang="en-IN" sz="3200" b="0" dirty="0"/>
            </a:br>
            <a:r>
              <a:rPr lang="en-IN" sz="3200" b="0" dirty="0"/>
              <a:t>			               Conditional formatting</a:t>
            </a:r>
            <a:br>
              <a:rPr lang="en-IN" sz="3200" b="0" dirty="0"/>
            </a:br>
            <a:r>
              <a:rPr lang="en-IN" sz="3200" b="0" dirty="0"/>
              <a:t>			                Filter 	</a:t>
            </a:r>
            <a:br>
              <a:rPr lang="en-IN" sz="3200" b="0" dirty="0"/>
            </a:br>
            <a:r>
              <a:rPr lang="en-IN" sz="3200" b="0" dirty="0"/>
              <a:t>			              Graphical representation</a:t>
            </a:r>
            <a:br>
              <a:rPr lang="en-IN" sz="3200" dirty="0"/>
            </a:br>
            <a:r>
              <a:rPr lang="en-IN" sz="3600" dirty="0"/>
              <a:t>				</a:t>
            </a:r>
            <a:br>
              <a:rPr lang="en-IN" sz="3600" dirty="0"/>
            </a:br>
            <a:br>
              <a:rPr lang="en-IN" sz="3600" dirty="0"/>
            </a:br>
            <a:br>
              <a:rPr lang="en-IN" sz="36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Arrow: Right 7">
            <a:extLst>
              <a:ext uri="{FF2B5EF4-FFF2-40B4-BE49-F238E27FC236}">
                <a16:creationId xmlns:a16="http://schemas.microsoft.com/office/drawing/2014/main" id="{8C6D38F4-8EE6-E296-DFB5-59574590A3F8}"/>
              </a:ext>
            </a:extLst>
          </p:cNvPr>
          <p:cNvSpPr/>
          <p:nvPr/>
        </p:nvSpPr>
        <p:spPr>
          <a:xfrm>
            <a:off x="2819400" y="1994281"/>
            <a:ext cx="4572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B73E3C9B-4BE1-BCDA-E842-11FA28AF4A91}"/>
              </a:ext>
            </a:extLst>
          </p:cNvPr>
          <p:cNvSpPr/>
          <p:nvPr/>
        </p:nvSpPr>
        <p:spPr>
          <a:xfrm>
            <a:off x="2819400" y="2497381"/>
            <a:ext cx="4572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6BD0040-A8AF-4C0D-CBF7-10337F00C8C8}"/>
              </a:ext>
            </a:extLst>
          </p:cNvPr>
          <p:cNvSpPr/>
          <p:nvPr/>
        </p:nvSpPr>
        <p:spPr>
          <a:xfrm>
            <a:off x="2819400" y="3024187"/>
            <a:ext cx="4572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8E698296-CB38-90CF-43D0-3FAC88A921C1}"/>
              </a:ext>
            </a:extLst>
          </p:cNvPr>
          <p:cNvSpPr/>
          <p:nvPr/>
        </p:nvSpPr>
        <p:spPr>
          <a:xfrm>
            <a:off x="2773678" y="3503582"/>
            <a:ext cx="480061"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8200" y="381000"/>
            <a:ext cx="10681335" cy="4985980"/>
          </a:xfrm>
        </p:spPr>
        <p:txBody>
          <a:bodyPr>
            <a:normAutofit fontScale="90000"/>
          </a:bodyPr>
          <a:lstStyle/>
          <a:p>
            <a:pPr algn="l"/>
            <a:br>
              <a:rPr lang="en-IN" dirty="0"/>
            </a:br>
            <a:r>
              <a:rPr lang="en-IN" dirty="0"/>
              <a:t>Dataset Description</a:t>
            </a:r>
            <a:br>
              <a:rPr lang="en-IN" dirty="0"/>
            </a:br>
            <a:r>
              <a:rPr lang="en-IN" dirty="0"/>
              <a:t>   </a:t>
            </a:r>
            <a:r>
              <a:rPr lang="en-IN" sz="3600" b="0" dirty="0">
                <a:latin typeface="Times New Roman" panose="02020603050405020304" pitchFamily="18" charset="0"/>
                <a:cs typeface="Times New Roman" panose="02020603050405020304" pitchFamily="18" charset="0"/>
              </a:rPr>
              <a:t>Employee data – </a:t>
            </a:r>
            <a:r>
              <a:rPr lang="en-IN" sz="3600" b="0" dirty="0" err="1">
                <a:latin typeface="Times New Roman" panose="02020603050405020304" pitchFamily="18" charset="0"/>
                <a:cs typeface="Times New Roman" panose="02020603050405020304" pitchFamily="18" charset="0"/>
              </a:rPr>
              <a:t>edunet</a:t>
            </a:r>
            <a:r>
              <a:rPr lang="en-IN" sz="3600" b="0" dirty="0">
                <a:latin typeface="Times New Roman" panose="02020603050405020304" pitchFamily="18" charset="0"/>
                <a:cs typeface="Times New Roman" panose="02020603050405020304" pitchFamily="18" charset="0"/>
              </a:rPr>
              <a:t> dashboard</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4 features</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Employee type </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Gender</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Department</a:t>
            </a:r>
            <a:br>
              <a:rPr lang="en-IN" sz="3600" b="0" dirty="0">
                <a:latin typeface="Times New Roman" panose="02020603050405020304" pitchFamily="18" charset="0"/>
                <a:cs typeface="Times New Roman" panose="02020603050405020304" pitchFamily="18" charset="0"/>
              </a:rPr>
            </a:br>
            <a:r>
              <a:rPr lang="en-IN" sz="3600" b="0" dirty="0">
                <a:latin typeface="Times New Roman" panose="02020603050405020304" pitchFamily="18" charset="0"/>
                <a:cs typeface="Times New Roman" panose="02020603050405020304" pitchFamily="18" charset="0"/>
              </a:rPr>
              <a:t>    Sum of salary</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8763000" y="2743200"/>
            <a:ext cx="2466975" cy="3419475"/>
          </a:xfrm>
          <a:prstGeom prst="rect">
            <a:avLst/>
          </a:prstGeom>
        </p:spPr>
      </p:pic>
      <p:sp>
        <p:nvSpPr>
          <p:cNvPr id="7" name="object 7"/>
          <p:cNvSpPr txBox="1">
            <a:spLocks noGrp="1"/>
          </p:cNvSpPr>
          <p:nvPr>
            <p:ph type="title"/>
          </p:nvPr>
        </p:nvSpPr>
        <p:spPr>
          <a:xfrm>
            <a:off x="739775" y="-245307"/>
            <a:ext cx="8480425" cy="6887783"/>
          </a:xfrm>
          <a:prstGeom prst="rect">
            <a:avLst/>
          </a:prstGeom>
        </p:spPr>
        <p:txBody>
          <a:bodyPr vert="horz" wrap="square" lIns="0" tIns="16510" rIns="0" bIns="0" rtlCol="0">
            <a:spAutoFit/>
          </a:bodyPr>
          <a:lstStyle/>
          <a:p>
            <a:pPr marL="12700" algn="l">
              <a:lnSpc>
                <a:spcPct val="100000"/>
              </a:lnSpc>
              <a:spcBef>
                <a:spcPts val="130"/>
              </a:spcBef>
            </a:pPr>
            <a:br>
              <a:rPr lang="en-IN" sz="4250" spc="15" dirty="0"/>
            </a:br>
            <a:br>
              <a:rPr lang="en-IN" sz="4250" spc="15" dirty="0"/>
            </a:b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r>
              <a:rPr lang="en-IN" sz="4250" spc="20" dirty="0"/>
              <a:t>                                                 	</a:t>
            </a:r>
            <a:br>
              <a:rPr lang="en-IN" sz="4250" spc="20" dirty="0"/>
            </a:br>
            <a:br>
              <a:rPr lang="en-IN" sz="4250" spc="20" dirty="0"/>
            </a:br>
            <a:r>
              <a:rPr lang="en-IN" sz="3200" b="0" spc="20" dirty="0">
                <a:latin typeface="Times New Roman" panose="02020603050405020304" pitchFamily="18" charset="0"/>
                <a:cs typeface="Times New Roman" panose="02020603050405020304" pitchFamily="18" charset="0"/>
              </a:rPr>
              <a:t>Performance level is easily identified by pivot table and charts representation . </a:t>
            </a:r>
            <a:br>
              <a:rPr lang="en-IN" sz="3200" spc="20" dirty="0"/>
            </a:br>
            <a:br>
              <a:rPr lang="en-IN" sz="4250" spc="20" dirty="0"/>
            </a:br>
            <a:br>
              <a:rPr lang="en-IN" sz="4250" spc="20" dirty="0"/>
            </a:br>
            <a:br>
              <a:rPr lang="en-IN"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276</TotalTime>
  <Words>412</Words>
  <Application>Microsoft Office PowerPoint</Application>
  <PresentationFormat>Widescreen</PresentationFormat>
  <Paragraphs>66</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Roboto</vt:lpstr>
      <vt:lpstr>Sitka Small Semibold</vt:lpstr>
      <vt:lpstr>Sitka Subheading</vt:lpstr>
      <vt:lpstr>Times New Roman</vt:lpstr>
      <vt:lpstr>Trebuchet MS</vt:lpstr>
      <vt:lpstr>Wingdings 3</vt:lpstr>
      <vt:lpstr>Facet</vt:lpstr>
      <vt:lpstr>Employee Data Analysis using Excel  </vt:lpstr>
      <vt:lpstr>PROJECT TITLE         Performance analysis of employees in each departments       </vt:lpstr>
      <vt:lpstr>AGENDA </vt:lpstr>
      <vt:lpstr>  PROBLEM STATEMENT                                                                 The performance of each employee in departments analysed to find the growth of that employee and overall developments of each and every departments of a company.                           </vt:lpstr>
      <vt:lpstr>PROJECT OVERVIew</vt:lpstr>
      <vt:lpstr>  WHO ARE THE END USERS?                                                                                                 The end users are the employees of the organisation , managers, hierarchies, all sectors of the industry .</vt:lpstr>
      <vt:lpstr>OUR SOLUTION AND ITS VALUE PROPOSITION                  Pivot table                   Conditional formatting                    Filter                    Graphical representation           </vt:lpstr>
      <vt:lpstr> Dataset Description    Employee data – edunet dashboard      4 features      Employee type       Gender      Department     Sum of salary </vt:lpstr>
      <vt:lpstr>  THE "WOW" IN OUR SOLUTION                                                     Performance level is easily identified by pivot table and charts representation .     </vt:lpstr>
      <vt:lpstr>PowerPoint Presentation</vt:lpstr>
      <vt:lpstr>RESULTS</vt:lpstr>
      <vt:lpstr>     CONSLUSION   By comparing the employees of various departments with the salaries, the permanent and temporary staffs get paid high than the fixed term. And we come to know that the training department plays a major role in an organisation.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sruthika k</cp:lastModifiedBy>
  <cp:revision>16</cp:revision>
  <dcterms:created xsi:type="dcterms:W3CDTF">2024-03-29T15:07:22Z</dcterms:created>
  <dcterms:modified xsi:type="dcterms:W3CDTF">2024-08-28T14:11:28Z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