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72" y="14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1905000"/>
            <a:ext cx="4724400" cy="492443"/>
          </a:xfrm>
        </p:spPr>
        <p:txBody>
          <a:bodyPr/>
          <a:lstStyle/>
          <a:p>
            <a:r>
              <a:rPr lang="en-GB" dirty="0">
                <a:latin typeface="Times New Roman" panose="02020603050405020304" pitchFamily="18" charset="0"/>
                <a:cs typeface="Times New Roman" panose="02020603050405020304" pitchFamily="18" charset="0"/>
              </a:rPr>
              <a:t>MAHANTHI SOWMYA</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4114800" y="3886200"/>
            <a:ext cx="6248400" cy="430887"/>
          </a:xfrm>
        </p:spPr>
        <p:txBody>
          <a:bodyPr/>
          <a:lstStyle/>
          <a:p>
            <a:r>
              <a:rPr lang="en-GB" sz="2800" dirty="0">
                <a:latin typeface="Times New Roman" panose="02020603050405020304" pitchFamily="18" charset="0"/>
                <a:ea typeface="Yu Gothic UI Semilight" panose="020B0400000000000000" pitchFamily="34" charset="-128"/>
                <a:cs typeface="Times New Roman" panose="02020603050405020304" pitchFamily="18" charset="0"/>
              </a:rPr>
              <a:t>Final Project</a:t>
            </a:r>
            <a:endParaRPr lang="en-IN" sz="2800" dirty="0">
              <a:latin typeface="Times New Roman" panose="02020603050405020304" pitchFamily="18" charset="0"/>
              <a:ea typeface="Yu Gothic UI Semilight"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2070327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5205C26-A8BC-0786-9044-A443BA880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800" y="1182249"/>
            <a:ext cx="5261848" cy="3322608"/>
          </a:xfrm>
          <a:prstGeom prst="rect">
            <a:avLst/>
          </a:prstGeom>
        </p:spPr>
      </p:pic>
      <p:pic>
        <p:nvPicPr>
          <p:cNvPr id="12" name="Picture 11">
            <a:extLst>
              <a:ext uri="{FF2B5EF4-FFF2-40B4-BE49-F238E27FC236}">
                <a16:creationId xmlns:a16="http://schemas.microsoft.com/office/drawing/2014/main" id="{A4F618A6-EA03-138C-F75E-71F8CA47D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784281"/>
            <a:ext cx="2377646" cy="2720576"/>
          </a:xfrm>
          <a:prstGeom prst="rect">
            <a:avLst/>
          </a:prstGeom>
        </p:spPr>
      </p:pic>
      <p:pic>
        <p:nvPicPr>
          <p:cNvPr id="14" name="Picture 13">
            <a:extLst>
              <a:ext uri="{FF2B5EF4-FFF2-40B4-BE49-F238E27FC236}">
                <a16:creationId xmlns:a16="http://schemas.microsoft.com/office/drawing/2014/main" id="{5AF14FC2-6C8C-811A-7173-237DB8A3F5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041" y="1784281"/>
            <a:ext cx="2377646" cy="27967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B08-E2A6-9A23-69F8-7856084DB5EB}"/>
              </a:ext>
            </a:extLst>
          </p:cNvPr>
          <p:cNvSpPr>
            <a:spLocks noGrp="1"/>
          </p:cNvSpPr>
          <p:nvPr>
            <p:ph type="ctrTitle"/>
          </p:nvPr>
        </p:nvSpPr>
        <p:spPr>
          <a:xfrm>
            <a:off x="990600" y="798545"/>
            <a:ext cx="5800851" cy="492443"/>
          </a:xfrm>
        </p:spPr>
        <p:txBody>
          <a:bodyPr/>
          <a:lstStyle/>
          <a:p>
            <a:r>
              <a:rPr lang="en-IN" dirty="0"/>
              <a:t>Project Link</a:t>
            </a:r>
          </a:p>
        </p:txBody>
      </p:sp>
      <p:sp>
        <p:nvSpPr>
          <p:cNvPr id="3" name="Subtitle 2">
            <a:extLst>
              <a:ext uri="{FF2B5EF4-FFF2-40B4-BE49-F238E27FC236}">
                <a16:creationId xmlns:a16="http://schemas.microsoft.com/office/drawing/2014/main" id="{6B52D03D-91DD-B1B1-3AF4-A2991CFD594C}"/>
              </a:ext>
            </a:extLst>
          </p:cNvPr>
          <p:cNvSpPr>
            <a:spLocks noGrp="1"/>
          </p:cNvSpPr>
          <p:nvPr>
            <p:ph type="subTitle" idx="4"/>
          </p:nvPr>
        </p:nvSpPr>
        <p:spPr>
          <a:xfrm>
            <a:off x="609600" y="1828801"/>
            <a:ext cx="9753600" cy="276999"/>
          </a:xfrm>
        </p:spPr>
        <p:txBody>
          <a:bodyPr/>
          <a:lstStyle/>
          <a:p>
            <a:pPr algn="ctr"/>
            <a:r>
              <a:rPr lang="en-IN" dirty="0"/>
              <a:t>https://github.com/Sowmya1431/cyber-security-project</a:t>
            </a:r>
          </a:p>
        </p:txBody>
      </p:sp>
    </p:spTree>
    <p:extLst>
      <p:ext uri="{BB962C8B-B14F-4D97-AF65-F5344CB8AC3E}">
        <p14:creationId xmlns:p14="http://schemas.microsoft.com/office/powerpoint/2010/main" val="17215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000" spc="5" dirty="0">
                <a:latin typeface="Times New Roman" panose="02020603050405020304" pitchFamily="18" charset="0"/>
                <a:cs typeface="Times New Roman" panose="02020603050405020304" pitchFamily="18" charset="0"/>
              </a:rPr>
              <a:t>Keylogger &amp; Security</a:t>
            </a:r>
            <a:endParaRPr sz="4000" dirty="0">
              <a:latin typeface="Times New Roman" panose="02020603050405020304" pitchFamily="18"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3489DE1B-CAAA-6FCC-4E2F-E20C6139EE3E}"/>
              </a:ext>
            </a:extLst>
          </p:cNvPr>
          <p:cNvSpPr>
            <a:spLocks noGrp="1"/>
          </p:cNvSpPr>
          <p:nvPr>
            <p:ph type="body" idx="1"/>
          </p:nvPr>
        </p:nvSpPr>
        <p:spPr>
          <a:xfrm>
            <a:off x="609600" y="1577340"/>
            <a:ext cx="8985665" cy="4031873"/>
          </a:xfrm>
        </p:spPr>
        <p:txBody>
          <a:bodyPr/>
          <a:lstStyle/>
          <a:p>
            <a:r>
              <a:rPr lang="en-US" sz="2200" dirty="0">
                <a:latin typeface="Times New Roman" panose="02020603050405020304" pitchFamily="18" charset="0"/>
                <a:cs typeface="Times New Roman" panose="02020603050405020304" pitchFamily="18" charset="0"/>
              </a:rPr>
              <a:t>A keylogger,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p>
          <a:p>
            <a:r>
              <a:rPr lang="en-US" sz="2200" b="1" dirty="0">
                <a:latin typeface="Times New Roman" panose="02020603050405020304" pitchFamily="18" charset="0"/>
                <a:cs typeface="Times New Roman" panose="02020603050405020304" pitchFamily="18" charset="0"/>
              </a:rPr>
              <a:t>Security Risks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Theft</a:t>
            </a:r>
            <a:r>
              <a:rPr lang="en-US" sz="2200" dirty="0">
                <a:latin typeface="Times New Roman" panose="02020603050405020304" pitchFamily="18" charset="0"/>
                <a:cs typeface="Times New Roman" panose="02020603050405020304" pitchFamily="18" charset="0"/>
              </a:rPr>
              <a:t>: Keyloggers can capture sensitive information such as login credentials, financial data, and personal communications.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Privacy Invasion</a:t>
            </a:r>
            <a:r>
              <a:rPr lang="en-US" sz="2200" dirty="0">
                <a:latin typeface="Times New Roman" panose="02020603050405020304" pitchFamily="18" charset="0"/>
                <a:cs typeface="Times New Roman" panose="02020603050405020304" pitchFamily="18" charset="0"/>
              </a:rPr>
              <a:t>: They can be used for spying on individuals, monitoring employee activity, or unauthorized surveillance.</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Identity Theft</a:t>
            </a:r>
            <a:r>
              <a:rPr lang="en-US" sz="2200" dirty="0">
                <a:latin typeface="Times New Roman" panose="02020603050405020304" pitchFamily="18" charset="0"/>
                <a:cs typeface="Times New Roman" panose="02020603050405020304" pitchFamily="18" charset="0"/>
              </a:rPr>
              <a:t>: The stolen information can be used</a:t>
            </a:r>
          </a:p>
          <a:p>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7" name="object 17"/>
          <p:cNvPicPr/>
          <p:nvPr/>
        </p:nvPicPr>
        <p:blipFill>
          <a:blip r:embed="rId2" cstate="print"/>
          <a:stretch>
            <a:fillRect/>
          </a:stretch>
        </p:blipFill>
        <p:spPr>
          <a:xfrm>
            <a:off x="108013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994409"/>
            <a:ext cx="1068133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026ABBD-9192-F591-92BA-1C8BD2BB2830}"/>
              </a:ext>
            </a:extLst>
          </p:cNvPr>
          <p:cNvSpPr>
            <a:spLocks noGrp="1"/>
          </p:cNvSpPr>
          <p:nvPr>
            <p:ph type="body" idx="1"/>
          </p:nvPr>
        </p:nvSpPr>
        <p:spPr>
          <a:xfrm>
            <a:off x="1935177" y="2009982"/>
            <a:ext cx="9805416" cy="3077766"/>
          </a:xfrm>
        </p:spPr>
        <p:txBody>
          <a:bodyPr/>
          <a:lstStyle/>
          <a:p>
            <a:pPr marL="342900" indent="-342900">
              <a:buFont typeface="+mj-lt"/>
              <a:buAutoNum type="arabicPeriod"/>
            </a:pPr>
            <a:r>
              <a:rPr lang="en-US" sz="2500" dirty="0"/>
              <a:t>Problem statement</a:t>
            </a:r>
          </a:p>
          <a:p>
            <a:pPr marL="342900" indent="-342900">
              <a:buFont typeface="+mj-lt"/>
              <a:buAutoNum type="arabicPeriod"/>
            </a:pPr>
            <a:r>
              <a:rPr lang="en-US" sz="2500" dirty="0"/>
              <a:t>Project overview</a:t>
            </a:r>
          </a:p>
          <a:p>
            <a:pPr marL="342900" indent="-342900">
              <a:buFont typeface="+mj-lt"/>
              <a:buAutoNum type="arabicPeriod"/>
            </a:pPr>
            <a:r>
              <a:rPr lang="en-US" sz="2500" dirty="0"/>
              <a:t>Who are the end users?</a:t>
            </a:r>
          </a:p>
          <a:p>
            <a:pPr marL="342900" indent="-342900">
              <a:buFont typeface="+mj-lt"/>
              <a:buAutoNum type="arabicPeriod"/>
            </a:pPr>
            <a:r>
              <a:rPr lang="en-US" sz="2500" dirty="0"/>
              <a:t>Solution and its value proposition</a:t>
            </a:r>
          </a:p>
          <a:p>
            <a:pPr marL="342900" indent="-342900">
              <a:buFont typeface="+mj-lt"/>
              <a:buAutoNum type="arabicPeriod"/>
            </a:pPr>
            <a:r>
              <a:rPr lang="en-US" sz="2500" dirty="0"/>
              <a:t>The wow in your solution</a:t>
            </a:r>
          </a:p>
          <a:p>
            <a:pPr marL="342900" indent="-342900">
              <a:buFont typeface="+mj-lt"/>
              <a:buAutoNum type="arabicPeriod"/>
            </a:pPr>
            <a:r>
              <a:rPr lang="en-US" sz="2500" dirty="0"/>
              <a:t>Modelling</a:t>
            </a:r>
          </a:p>
          <a:p>
            <a:pPr marL="342900" indent="-342900">
              <a:buFont typeface="+mj-lt"/>
              <a:buAutoNum type="arabicPeriod"/>
            </a:pPr>
            <a:r>
              <a:rPr lang="en-US" sz="2500" dirty="0"/>
              <a:t>Results</a:t>
            </a:r>
          </a:p>
          <a:p>
            <a:pPr marL="342900" indent="-342900">
              <a:buFont typeface="+mj-lt"/>
              <a:buAutoNum type="arabicPeriod"/>
            </a:pPr>
            <a:r>
              <a:rPr lang="en-US" sz="2500" dirty="0"/>
              <a:t>Project Link</a:t>
            </a:r>
            <a:endParaRPr lang="en-IN" sz="25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900B0D9E-819D-46CF-417D-EADAB8E8D868}"/>
              </a:ext>
            </a:extLst>
          </p:cNvPr>
          <p:cNvSpPr>
            <a:spLocks noGrp="1"/>
          </p:cNvSpPr>
          <p:nvPr>
            <p:ph type="body" idx="1"/>
          </p:nvPr>
        </p:nvSpPr>
        <p:spPr>
          <a:xfrm>
            <a:off x="609600" y="1577340"/>
            <a:ext cx="9067800" cy="4561313"/>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designed covertly record keystrokes on various platforms (Windows, </a:t>
            </a:r>
            <a:r>
              <a:rPr lang="en-GB" sz="2000" dirty="0" err="1">
                <a:latin typeface="Times New Roman" panose="02020603050405020304" pitchFamily="18" charset="0"/>
                <a:cs typeface="Times New Roman" panose="02020603050405020304" pitchFamily="18" charset="0"/>
              </a:rPr>
              <a:t>macOS</a:t>
            </a:r>
            <a:r>
              <a:rPr lang="en-GB" sz="2000" dirty="0">
                <a:latin typeface="Times New Roman" panose="02020603050405020304" pitchFamily="18" charset="0"/>
                <a:cs typeface="Times New Roman" panose="02020603050405020304" pitchFamily="18" charset="0"/>
              </a:rPr>
              <a:t>, Linux) with an emphasis on stealth and secure data transmission. Explore software and hardware-based methods, implement encryption, and address ethical and legal implications.</a:t>
            </a:r>
          </a:p>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is a type of malicious software or hardware device designed to secretly record keystrokes made on a computer or other electronic devices. Its primary objective is to capture sensitive information such as usernames, passwords, credit card numbers, and other personal or financial data typed by the user.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operate covertly, often without the user's knowledge, and can transmit the captured data to a third party for malicious purposes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408297C3-36F0-F36E-86F4-DF237FE65D76}"/>
              </a:ext>
            </a:extLst>
          </p:cNvPr>
          <p:cNvSpPr>
            <a:spLocks noGrp="1"/>
          </p:cNvSpPr>
          <p:nvPr>
            <p:ph type="body" idx="1"/>
          </p:nvPr>
        </p:nvSpPr>
        <p:spPr>
          <a:xfrm>
            <a:off x="609600" y="1577340"/>
            <a:ext cx="8763000" cy="3385542"/>
          </a:xfrm>
        </p:spPr>
        <p:txBody>
          <a:bodyPr/>
          <a:lstStyle/>
          <a:p>
            <a:r>
              <a:rPr lang="en-GB" sz="2200" dirty="0">
                <a:latin typeface="Times New Roman" panose="02020603050405020304" pitchFamily="18" charset="0"/>
                <a:cs typeface="Times New Roman" panose="02020603050405020304" pitchFamily="18" charset="0"/>
              </a:rPr>
              <a:t>This project aims to develop a comprehensive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capable of covertly recording keystrokes on diverse platforms such as Windows, </a:t>
            </a:r>
            <a:r>
              <a:rPr lang="en-GB" sz="2200" dirty="0" err="1">
                <a:latin typeface="Times New Roman" panose="02020603050405020304" pitchFamily="18" charset="0"/>
                <a:cs typeface="Times New Roman" panose="02020603050405020304" pitchFamily="18" charset="0"/>
              </a:rPr>
              <a:t>macOS</a:t>
            </a:r>
            <a:r>
              <a:rPr lang="en-GB" sz="2200" dirty="0">
                <a:latin typeface="Times New Roman" panose="02020603050405020304" pitchFamily="18" charset="0"/>
                <a:cs typeface="Times New Roman" panose="02020603050405020304" pitchFamily="18" charset="0"/>
              </a:rPr>
              <a:t>, and Linux. The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will emphasize stealth to operate discreetly in the background without user detection. Secure data transmission protocols will be implemented to ensure captured keystrokes are transmitted safely. The project will explore both software and hardware-based approaches to maximize versatility and effectiveness. Ethical considerations regarding privacy and legality will be thoroughly addressed throughout the development process. The ultimate goal is to enhance </a:t>
            </a:r>
            <a:r>
              <a:rPr lang="en-GB" sz="2200" dirty="0" err="1">
                <a:latin typeface="Times New Roman" panose="02020603050405020304" pitchFamily="18" charset="0"/>
                <a:cs typeface="Times New Roman" panose="02020603050405020304" pitchFamily="18" charset="0"/>
              </a:rPr>
              <a:t>cybersecurity</a:t>
            </a:r>
            <a:r>
              <a:rPr lang="en-GB" sz="2200" dirty="0">
                <a:latin typeface="Times New Roman" panose="02020603050405020304" pitchFamily="18" charset="0"/>
                <a:cs typeface="Times New Roman" panose="02020603050405020304" pitchFamily="18" charset="0"/>
              </a:rPr>
              <a:t> awareness and </a:t>
            </a:r>
            <a:r>
              <a:rPr lang="en-GB" sz="2200" dirty="0" err="1">
                <a:latin typeface="Times New Roman" panose="02020603050405020304" pitchFamily="18" charset="0"/>
                <a:cs typeface="Times New Roman" panose="02020603050405020304" pitchFamily="18" charset="0"/>
              </a:rPr>
              <a:t>defenses</a:t>
            </a:r>
            <a:r>
              <a:rPr lang="en-GB" sz="2200" dirty="0">
                <a:latin typeface="Times New Roman" panose="02020603050405020304" pitchFamily="18" charset="0"/>
                <a:cs typeface="Times New Roman" panose="02020603050405020304" pitchFamily="18" charset="0"/>
              </a:rPr>
              <a:t> against potential threats posed by </a:t>
            </a:r>
            <a:r>
              <a:rPr lang="en-GB" sz="2200" dirty="0" err="1">
                <a:latin typeface="Times New Roman" panose="02020603050405020304" pitchFamily="18" charset="0"/>
                <a:cs typeface="Times New Roman" panose="02020603050405020304" pitchFamily="18" charset="0"/>
              </a:rPr>
              <a:t>keylogging</a:t>
            </a:r>
            <a:r>
              <a:rPr lang="en-GB" sz="2200" dirty="0">
                <a:latin typeface="Times New Roman" panose="02020603050405020304" pitchFamily="18" charset="0"/>
                <a:cs typeface="Times New Roman" panose="02020603050405020304" pitchFamily="18" charset="0"/>
              </a:rPr>
              <a:t> techniques</a:t>
            </a:r>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C9A3E174-B19C-5A62-F4E9-E358B86CC6B8}"/>
              </a:ext>
            </a:extLst>
          </p:cNvPr>
          <p:cNvSpPr>
            <a:spLocks noGrp="1"/>
          </p:cNvSpPr>
          <p:nvPr>
            <p:ph type="body" idx="1"/>
          </p:nvPr>
        </p:nvSpPr>
        <p:spPr>
          <a:xfrm>
            <a:off x="381000" y="1295400"/>
            <a:ext cx="9169637" cy="4561313"/>
          </a:xfrm>
        </p:spPr>
        <p:txBody>
          <a:bodyPr/>
          <a:lstStyle/>
          <a:p>
            <a:pPr lvl="1">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end users of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projects typically include:</a:t>
            </a:r>
          </a:p>
          <a:p>
            <a:pPr lvl="1">
              <a:lnSpc>
                <a:spcPct val="150000"/>
              </a:lnSpc>
            </a:pPr>
            <a:r>
              <a:rPr lang="en-GB" sz="2000" b="1" dirty="0">
                <a:latin typeface="Times New Roman" panose="02020603050405020304" pitchFamily="18" charset="0"/>
                <a:cs typeface="Times New Roman" panose="02020603050405020304" pitchFamily="18" charset="0"/>
              </a:rPr>
              <a:t>Security Professionals and Penetration Testers</a:t>
            </a:r>
            <a:r>
              <a:rPr lang="en-GB" sz="2000" dirty="0">
                <a:latin typeface="Times New Roman" panose="02020603050405020304" pitchFamily="18" charset="0"/>
                <a:cs typeface="Times New Roman" panose="02020603050405020304" pitchFamily="18" charset="0"/>
              </a:rPr>
              <a:t>: They use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to assess and strengthen the security of computer systems and networks by identifying vulnerabilities and testing </a:t>
            </a:r>
            <a:r>
              <a:rPr lang="en-GB" sz="2000" dirty="0" err="1">
                <a:latin typeface="Times New Roman" panose="02020603050405020304" pitchFamily="18" charset="0"/>
                <a:cs typeface="Times New Roman" panose="02020603050405020304" pitchFamily="18" charset="0"/>
              </a:rPr>
              <a:t>defenses</a:t>
            </a:r>
            <a:r>
              <a:rPr lang="en-GB" sz="2000" dirty="0">
                <a:latin typeface="Times New Roman" panose="02020603050405020304" pitchFamily="18" charset="0"/>
                <a:cs typeface="Times New Roman" panose="02020603050405020304" pitchFamily="18" charset="0"/>
              </a:rPr>
              <a:t> against potential cyber threats.</a:t>
            </a:r>
          </a:p>
          <a:p>
            <a:pPr lvl="1">
              <a:lnSpc>
                <a:spcPct val="150000"/>
              </a:lnSpc>
            </a:pPr>
            <a:r>
              <a:rPr lang="en-GB" sz="2000" b="1" dirty="0">
                <a:latin typeface="Times New Roman" panose="02020603050405020304" pitchFamily="18" charset="0"/>
                <a:cs typeface="Times New Roman" panose="02020603050405020304" pitchFamily="18" charset="0"/>
              </a:rPr>
              <a:t>Parents or Guardians</a:t>
            </a:r>
            <a:r>
              <a:rPr lang="en-GB" sz="2000" dirty="0">
                <a:latin typeface="Times New Roman" panose="02020603050405020304" pitchFamily="18" charset="0"/>
                <a:cs typeface="Times New Roman" panose="02020603050405020304" pitchFamily="18" charset="0"/>
              </a:rPr>
              <a:t>: Some install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on family devices to monitor children's online activities, ensuring their safety and protecting them from inappropriate content or interactions.</a:t>
            </a:r>
          </a:p>
          <a:p>
            <a:pPr lvl="1">
              <a:lnSpc>
                <a:spcPct val="150000"/>
              </a:lnSpc>
            </a:pPr>
            <a:r>
              <a:rPr lang="en-GB" sz="2000" b="1" dirty="0">
                <a:latin typeface="Times New Roman" panose="02020603050405020304" pitchFamily="18" charset="0"/>
                <a:cs typeface="Times New Roman" panose="02020603050405020304" pitchFamily="18" charset="0"/>
              </a:rPr>
              <a:t>Law Enforcement and Forensic Investigators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assist in gathering digital evidence for criminal investigations, aiding in the prosecution of cybercrimes such as hacking, fraud, or unauthorized access.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747837" cy="3248025"/>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0AFC027A-FC77-A299-09A9-7D0FC2C83625}"/>
              </a:ext>
            </a:extLst>
          </p:cNvPr>
          <p:cNvSpPr>
            <a:spLocks noGrp="1"/>
          </p:cNvSpPr>
          <p:nvPr>
            <p:ph type="body" idx="1"/>
          </p:nvPr>
        </p:nvSpPr>
        <p:spPr>
          <a:xfrm>
            <a:off x="2209800" y="1066800"/>
            <a:ext cx="8305800" cy="4985980"/>
          </a:xfrm>
        </p:spPr>
        <p:txBody>
          <a:bodyPr/>
          <a:lstStyle/>
          <a:p>
            <a:r>
              <a:rPr lang="en-GB" dirty="0"/>
              <a:t>The solution consists of various components addressing </a:t>
            </a:r>
            <a:r>
              <a:rPr lang="en-GB" dirty="0" err="1"/>
              <a:t>keyloggers</a:t>
            </a:r>
            <a:r>
              <a:rPr lang="en-GB" dirty="0"/>
              <a:t>:</a:t>
            </a:r>
          </a:p>
          <a:p>
            <a:r>
              <a:rPr lang="en-GB" b="1" dirty="0"/>
              <a:t>Detection Algorithms</a:t>
            </a:r>
            <a:r>
              <a:rPr lang="en-GB" dirty="0"/>
              <a:t>:</a:t>
            </a:r>
          </a:p>
          <a:p>
            <a:pPr lvl="1"/>
            <a:r>
              <a:rPr lang="en-GB" dirty="0"/>
              <a:t>Development and implementation of algorithms to detect </a:t>
            </a:r>
            <a:r>
              <a:rPr lang="en-GB" dirty="0" err="1"/>
              <a:t>keyloggers</a:t>
            </a:r>
            <a:r>
              <a:rPr lang="en-GB" dirty="0"/>
              <a:t> on systems.</a:t>
            </a:r>
          </a:p>
          <a:p>
            <a:r>
              <a:rPr lang="en-GB" b="1" dirty="0"/>
              <a:t>User Education</a:t>
            </a:r>
            <a:r>
              <a:rPr lang="en-GB" dirty="0"/>
              <a:t>:</a:t>
            </a:r>
          </a:p>
          <a:p>
            <a:pPr lvl="1"/>
            <a:r>
              <a:rPr lang="en-GB" dirty="0"/>
              <a:t>Initiatives and materials to educate users on the risks of </a:t>
            </a:r>
            <a:r>
              <a:rPr lang="en-GB" dirty="0" err="1"/>
              <a:t>keyloggers</a:t>
            </a:r>
            <a:r>
              <a:rPr lang="en-GB" dirty="0"/>
              <a:t> and preventive measures.</a:t>
            </a:r>
          </a:p>
          <a:p>
            <a:r>
              <a:rPr lang="en-GB" b="1" dirty="0"/>
              <a:t>Software Tools</a:t>
            </a:r>
            <a:r>
              <a:rPr lang="en-GB" dirty="0"/>
              <a:t>:</a:t>
            </a:r>
          </a:p>
          <a:p>
            <a:pPr lvl="1"/>
            <a:r>
              <a:rPr lang="en-GB" dirty="0"/>
              <a:t>Creation and deployment of software tools designed to detect and remove </a:t>
            </a:r>
            <a:r>
              <a:rPr lang="en-GB" dirty="0" err="1"/>
              <a:t>keyloggers</a:t>
            </a:r>
            <a:r>
              <a:rPr lang="en-GB" dirty="0"/>
              <a:t>.</a:t>
            </a:r>
          </a:p>
          <a:p>
            <a:r>
              <a:rPr lang="en-GB" b="1" dirty="0"/>
              <a:t>Regular Updates</a:t>
            </a:r>
            <a:r>
              <a:rPr lang="en-GB" dirty="0"/>
              <a:t>:</a:t>
            </a:r>
          </a:p>
          <a:p>
            <a:pPr lvl="1"/>
            <a:r>
              <a:rPr lang="en-GB" dirty="0"/>
              <a:t>Ensuring that detection tools and educational materials are regularly updated to address new types of </a:t>
            </a:r>
            <a:r>
              <a:rPr lang="en-GB" dirty="0" err="1"/>
              <a:t>keyloggers</a:t>
            </a:r>
            <a:r>
              <a:rPr lang="en-GB" dirty="0"/>
              <a:t>.</a:t>
            </a:r>
          </a:p>
          <a:p>
            <a:r>
              <a:rPr lang="en-GB" b="1" dirty="0"/>
              <a:t>VALUE PROPOSITION</a:t>
            </a:r>
          </a:p>
          <a:p>
            <a:r>
              <a:rPr lang="en-GB" dirty="0"/>
              <a:t>The value proposition highlights the benefits provided by the solution:</a:t>
            </a:r>
          </a:p>
          <a:p>
            <a:r>
              <a:rPr lang="en-GB" b="1" dirty="0"/>
              <a:t>Enhanced Security</a:t>
            </a:r>
            <a:r>
              <a:rPr lang="en-GB" dirty="0"/>
              <a:t>:</a:t>
            </a:r>
          </a:p>
          <a:p>
            <a:pPr lvl="1"/>
            <a:r>
              <a:rPr lang="en-GB" dirty="0"/>
              <a:t>Improved overall security for users' systems by effectively detecting and removing </a:t>
            </a:r>
            <a:r>
              <a:rPr lang="en-GB" dirty="0" err="1"/>
              <a:t>keyloggers</a:t>
            </a:r>
            <a:r>
              <a:rPr lang="en-GB" dirty="0"/>
              <a:t>.</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15600" y="546684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34625" y="592404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10712" y="3425952"/>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AF8072B8-4144-ECF0-2D5A-754C02A14576}"/>
              </a:ext>
            </a:extLst>
          </p:cNvPr>
          <p:cNvSpPr>
            <a:spLocks noGrp="1"/>
          </p:cNvSpPr>
          <p:nvPr>
            <p:ph type="body" idx="1"/>
          </p:nvPr>
        </p:nvSpPr>
        <p:spPr>
          <a:xfrm>
            <a:off x="533400" y="1577340"/>
            <a:ext cx="7696200" cy="3970318"/>
          </a:xfrm>
        </p:spPr>
        <p:txBody>
          <a:bodyPr/>
          <a:lstStyle/>
          <a:p>
            <a:r>
              <a:rPr lang="en-GB" sz="2000" b="1" dirty="0">
                <a:latin typeface="Times New Roman" panose="02020603050405020304" pitchFamily="18" charset="0"/>
                <a:cs typeface="Times New Roman" panose="02020603050405020304" pitchFamily="18" charset="0"/>
              </a:rPr>
              <a:t>Innovative Detection Techniques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Cutting-edge algorithms and methods for detecting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that are more effective than existing solutions.</a:t>
            </a:r>
          </a:p>
          <a:p>
            <a:r>
              <a:rPr lang="en-GB" sz="2000" b="1" dirty="0">
                <a:latin typeface="Times New Roman" panose="02020603050405020304" pitchFamily="18" charset="0"/>
                <a:cs typeface="Times New Roman" panose="02020603050405020304" pitchFamily="18" charset="0"/>
              </a:rPr>
              <a:t>Comprehensive User Education</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Extensive and accessible educational materials that empower users to protect themselves proactively.</a:t>
            </a:r>
          </a:p>
          <a:p>
            <a:r>
              <a:rPr lang="en-GB" sz="2000" b="1" dirty="0">
                <a:latin typeface="Times New Roman" panose="02020603050405020304" pitchFamily="18" charset="0"/>
                <a:cs typeface="Times New Roman" panose="02020603050405020304" pitchFamily="18" charset="0"/>
              </a:rPr>
              <a:t>Advanced Software Tools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Robust and user-friendly software tools that provide reliable detection and removal of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Continuous Improvement</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Commitment to regular updates and improvements based on the latest research and threat intelligence.</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Subtitle 12">
            <a:extLst>
              <a:ext uri="{FF2B5EF4-FFF2-40B4-BE49-F238E27FC236}">
                <a16:creationId xmlns:a16="http://schemas.microsoft.com/office/drawing/2014/main" id="{AA166FF7-475F-8074-A7C8-3D7317315451}"/>
              </a:ext>
            </a:extLst>
          </p:cNvPr>
          <p:cNvSpPr>
            <a:spLocks noGrp="1"/>
          </p:cNvSpPr>
          <p:nvPr>
            <p:ph type="subTitle" idx="4"/>
          </p:nvPr>
        </p:nvSpPr>
        <p:spPr>
          <a:xfrm>
            <a:off x="739775" y="1291907"/>
            <a:ext cx="9623425" cy="4431983"/>
          </a:xfrm>
        </p:spPr>
        <p:txBody>
          <a:bodyPr/>
          <a:lstStyle/>
          <a:p>
            <a:r>
              <a:rPr lang="en-GB" b="1" dirty="0"/>
              <a:t>Data Collection</a:t>
            </a:r>
            <a:endParaRPr lang="en-GB" dirty="0"/>
          </a:p>
          <a:p>
            <a:r>
              <a:rPr lang="en-GB" b="1" dirty="0"/>
              <a:t>Sources</a:t>
            </a:r>
            <a:r>
              <a:rPr lang="en-GB" dirty="0"/>
              <a:t>: Collect data from various sources such as user keystrokes, system logs, application </a:t>
            </a:r>
            <a:r>
              <a:rPr lang="en-GB" dirty="0" err="1"/>
              <a:t>behavior</a:t>
            </a:r>
            <a:r>
              <a:rPr lang="en-GB" dirty="0"/>
              <a:t> logs, and network traffic.</a:t>
            </a:r>
          </a:p>
          <a:p>
            <a:r>
              <a:rPr lang="en-GB" b="1" dirty="0"/>
              <a:t>Methods</a:t>
            </a:r>
            <a:r>
              <a:rPr lang="en-GB" dirty="0"/>
              <a:t>: Use monitoring software, honeypots, and simulated environments to gather comprehensive data on both normal and malicious </a:t>
            </a:r>
            <a:r>
              <a:rPr lang="en-GB" dirty="0" err="1"/>
              <a:t>behavior</a:t>
            </a:r>
            <a:r>
              <a:rPr lang="en-GB" dirty="0"/>
              <a:t>.</a:t>
            </a:r>
          </a:p>
          <a:p>
            <a:r>
              <a:rPr lang="en-GB" b="1" dirty="0"/>
              <a:t>Feature Engineering</a:t>
            </a:r>
            <a:endParaRPr lang="en-GB" dirty="0"/>
          </a:p>
          <a:p>
            <a:r>
              <a:rPr lang="en-GB" b="1" dirty="0"/>
              <a:t>Feature Selection</a:t>
            </a:r>
            <a:r>
              <a:rPr lang="en-GB" dirty="0"/>
              <a:t>: Identify key attributes that can indicate the presence of </a:t>
            </a:r>
            <a:r>
              <a:rPr lang="en-GB" dirty="0" err="1"/>
              <a:t>keyloggers</a:t>
            </a:r>
            <a:r>
              <a:rPr lang="en-GB" dirty="0"/>
              <a:t>. These might include:</a:t>
            </a:r>
          </a:p>
          <a:p>
            <a:pPr marL="742950" lvl="1" indent="-285750">
              <a:buFont typeface="Arial" panose="020B0604020202020204" pitchFamily="34" charset="0"/>
              <a:buChar char="•"/>
            </a:pPr>
            <a:r>
              <a:rPr lang="en-GB" dirty="0"/>
              <a:t>Keystroke dynamics (timing, frequency, patterns)</a:t>
            </a:r>
          </a:p>
          <a:p>
            <a:pPr marL="742950" lvl="1" indent="-285750">
              <a:buFont typeface="Arial" panose="020B0604020202020204" pitchFamily="34" charset="0"/>
              <a:buChar char="•"/>
            </a:pPr>
            <a:r>
              <a:rPr lang="en-GB" dirty="0"/>
              <a:t>Unusual application </a:t>
            </a:r>
            <a:r>
              <a:rPr lang="en-GB" dirty="0" err="1"/>
              <a:t>behaviors</a:t>
            </a:r>
            <a:r>
              <a:rPr lang="en-GB" dirty="0"/>
              <a:t> (e.g., unauthorized access to system resources)</a:t>
            </a:r>
          </a:p>
          <a:p>
            <a:pPr marL="742950" lvl="1" indent="-285750">
              <a:buFont typeface="Arial" panose="020B0604020202020204" pitchFamily="34" charset="0"/>
              <a:buChar char="•"/>
            </a:pPr>
            <a:r>
              <a:rPr lang="en-GB" dirty="0"/>
              <a:t>Network anomalies (e.g., unexpected data exfiltration)</a:t>
            </a:r>
          </a:p>
          <a:p>
            <a:r>
              <a:rPr lang="en-GB" b="1" dirty="0"/>
              <a:t>Feature Extraction</a:t>
            </a:r>
            <a:r>
              <a:rPr lang="en-GB" dirty="0"/>
              <a:t>: Process raw data to derive meaningful features. For instance:</a:t>
            </a:r>
          </a:p>
          <a:p>
            <a:pPr marL="742950" lvl="1" indent="-285750">
              <a:buFont typeface="Arial" panose="020B0604020202020204" pitchFamily="34" charset="0"/>
              <a:buChar char="•"/>
            </a:pPr>
            <a:r>
              <a:rPr lang="en-GB" dirty="0"/>
              <a:t>Calculate the average time between keystrokes.</a:t>
            </a:r>
          </a:p>
          <a:p>
            <a:pPr marL="742950" lvl="1" indent="-285750">
              <a:buFont typeface="Arial" panose="020B0604020202020204" pitchFamily="34" charset="0"/>
              <a:buChar char="•"/>
            </a:pPr>
            <a:r>
              <a:rPr lang="en-GB" dirty="0"/>
              <a:t>Track the sequence of applications accessing the keyboard.</a:t>
            </a:r>
          </a:p>
          <a:p>
            <a:pPr marL="742950" lvl="1" indent="-285750">
              <a:buFont typeface="Arial" panose="020B0604020202020204" pitchFamily="34" charset="0"/>
              <a:buChar char="•"/>
            </a:pPr>
            <a:r>
              <a:rPr lang="en-GB" dirty="0"/>
              <a:t>Monitor data packets being sent to external servers.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TotalTime>
  <Words>857</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Yu Gothic UI Semilight</vt:lpstr>
      <vt:lpstr>Arial</vt:lpstr>
      <vt:lpstr>Calibri</vt:lpstr>
      <vt:lpstr>Times New Roman</vt:lpstr>
      <vt:lpstr>Trebuchet MS</vt:lpstr>
      <vt:lpstr>Office Theme</vt:lpstr>
      <vt:lpstr>MAHANTHI SOWMYA</vt:lpstr>
      <vt:lpstr>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VALETI SAI LAKSHMI CHANDRAMUKHI</dc:title>
  <dc:creator>lenovo</dc:creator>
  <cp:lastModifiedBy>lenovo</cp:lastModifiedBy>
  <cp:revision>15</cp:revision>
  <dcterms:created xsi:type="dcterms:W3CDTF">2024-06-03T05:48:59Z</dcterms:created>
  <dcterms:modified xsi:type="dcterms:W3CDTF">2024-06-28T13:59:47Z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