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149" y="221"/>
      </p:cViewPr>
      <p:guideLst>
        <p:guide orient="horz" pos="1570"/>
        <p:guide orient="horz" pos="1571"/>
        <p:guide pos="5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89299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
          <p:cNvSpPr txBox="1">
            <a:spLocks noGrp="1"/>
          </p:cNvSpPr>
          <p:nvPr>
            <p:ph type="body" idx="1"/>
          </p:nvPr>
        </p:nvSpPr>
        <p:spPr>
          <a:xfrm>
            <a:off x="838200" y="2005761"/>
            <a:ext cx="10515600" cy="4351339"/>
          </a:xfrm>
          <a:prstGeom prst="rect">
            <a:avLst/>
          </a:prstGeom>
          <a:noFill/>
          <a:ln>
            <a:noFill/>
          </a:ln>
        </p:spPr>
        <p:txBody>
          <a:bodyPr spcFirstLastPara="1" wrap="square" lIns="91400" tIns="45675" rIns="91400" bIns="45675" anchor="t" anchorCtr="0">
            <a:normAutofit/>
          </a:bodyPr>
          <a:lstStyle/>
          <a:p>
            <a:pPr marL="457200" lvl="0" indent="-228600" algn="just" rtl="0">
              <a:lnSpc>
                <a:spcPct val="90000"/>
              </a:lnSpc>
              <a:spcBef>
                <a:spcPts val="1000"/>
              </a:spcBef>
              <a:spcAft>
                <a:spcPts val="0"/>
              </a:spcAft>
              <a:buClr>
                <a:schemeClr val="dk1"/>
              </a:buClr>
              <a:buSzPts val="1800"/>
              <a:buNone/>
            </a:pPr>
            <a:r>
              <a:rPr lang="en-IN" sz="5400" dirty="0"/>
              <a:t>           Medical Inventory </a:t>
            </a:r>
          </a:p>
          <a:p>
            <a:pPr marL="457200" lvl="0" indent="-228600" algn="just" rtl="0">
              <a:lnSpc>
                <a:spcPct val="90000"/>
              </a:lnSpc>
              <a:spcBef>
                <a:spcPts val="1000"/>
              </a:spcBef>
              <a:spcAft>
                <a:spcPts val="0"/>
              </a:spcAft>
              <a:buClr>
                <a:schemeClr val="dk1"/>
              </a:buClr>
              <a:buSzPts val="1800"/>
              <a:buNone/>
            </a:pPr>
            <a:r>
              <a:rPr lang="en-IN" sz="5400" dirty="0"/>
              <a:t>                Optimisation</a:t>
            </a:r>
            <a:endParaRPr sz="5400" dirty="0"/>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Objective</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Constraints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Project Architecture - Data F</a:t>
            </a:r>
            <a:r>
              <a:rPr lang="en-US" sz="3200">
                <a:solidFill>
                  <a:schemeClr val="dk1"/>
                </a:solidFill>
                <a:latin typeface="Times New Roman"/>
                <a:ea typeface="Times New Roman"/>
                <a:cs typeface="Times New Roman"/>
                <a:sym typeface="Times New Roman"/>
              </a:rPr>
              <a:t>low Diagram</a:t>
            </a:r>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Collection</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Exploratory Data Analysis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Visualization</a:t>
            </a:r>
            <a:endParaRPr sz="3200" b="0" i="0" u="none" strike="noStrike" cap="none">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3" name="TextBox 2">
            <a:extLst>
              <a:ext uri="{FF2B5EF4-FFF2-40B4-BE49-F238E27FC236}">
                <a16:creationId xmlns:a16="http://schemas.microsoft.com/office/drawing/2014/main" xmlns="" id="{AEBEBF85-29A8-FA37-578E-60C3329E22B2}"/>
              </a:ext>
            </a:extLst>
          </p:cNvPr>
          <p:cNvSpPr txBox="1"/>
          <p:nvPr/>
        </p:nvSpPr>
        <p:spPr>
          <a:xfrm>
            <a:off x="931696" y="2534785"/>
            <a:ext cx="9203077" cy="1200329"/>
          </a:xfrm>
          <a:prstGeom prst="rect">
            <a:avLst/>
          </a:prstGeom>
          <a:noFill/>
        </p:spPr>
        <p:txBody>
          <a:bodyPr wrap="square">
            <a:spAutoFit/>
          </a:bodyPr>
          <a:lstStyle/>
          <a:p>
            <a:r>
              <a:rPr lang="en-US" sz="3600" dirty="0" smtClean="0">
                <a:effectLst/>
                <a:latin typeface="Noto Sans Symbols"/>
                <a:ea typeface="Noto Sans Symbols"/>
                <a:cs typeface="Noto Sans Symbols"/>
              </a:rPr>
              <a:t>Bounce </a:t>
            </a:r>
            <a:r>
              <a:rPr lang="en-US" sz="3600" dirty="0">
                <a:effectLst/>
                <a:latin typeface="Noto Sans Symbols"/>
                <a:ea typeface="Noto Sans Symbols"/>
                <a:cs typeface="Noto Sans Symbols"/>
              </a:rPr>
              <a:t>rate is increasing significantly leading to patient </a:t>
            </a:r>
            <a:r>
              <a:rPr lang="en-US" sz="3600" dirty="0" smtClean="0">
                <a:effectLst/>
                <a:latin typeface="Noto Sans Symbols"/>
                <a:ea typeface="Noto Sans Symbols"/>
                <a:cs typeface="Noto Sans Symbols"/>
              </a:rPr>
              <a:t>dissatisfaction</a:t>
            </a:r>
            <a:endParaRPr lang="en-IN" sz="3600" dirty="0">
              <a:effectLst/>
              <a:latin typeface="Noto Sans Symbols"/>
              <a:ea typeface="Noto Sans Symbols"/>
              <a:cs typeface="Noto Sans Symbol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3" name="TextBox 2">
            <a:extLst>
              <a:ext uri="{FF2B5EF4-FFF2-40B4-BE49-F238E27FC236}">
                <a16:creationId xmlns:a16="http://schemas.microsoft.com/office/drawing/2014/main" xmlns="" id="{F3D78844-4134-C44D-DEB1-AA8D82CE7671}"/>
              </a:ext>
            </a:extLst>
          </p:cNvPr>
          <p:cNvSpPr txBox="1"/>
          <p:nvPr/>
        </p:nvSpPr>
        <p:spPr>
          <a:xfrm>
            <a:off x="498296" y="1187700"/>
            <a:ext cx="9976207" cy="5355312"/>
          </a:xfrm>
          <a:prstGeom prst="rect">
            <a:avLst/>
          </a:prstGeom>
          <a:noFill/>
        </p:spPr>
        <p:txBody>
          <a:bodyPr wrap="square" rtlCol="0">
            <a:spAutoFit/>
          </a:bodyPr>
          <a:lstStyle/>
          <a:p>
            <a:r>
              <a:rPr lang="en-US" sz="1800" b="1" dirty="0"/>
              <a:t>Project Overview</a:t>
            </a:r>
          </a:p>
          <a:p>
            <a:endParaRPr lang="en-US" sz="1800" dirty="0"/>
          </a:p>
          <a:p>
            <a:r>
              <a:rPr lang="en-US" sz="1800" dirty="0"/>
              <a:t>The Medical Inventory Optimization project aims to reduce the bounce rate by ensuring the availability of essential medical supplies, thereby improving patient satisfaction and minimizing inventory costs. By implementing an advanced inventory management system with real-time tracking, predictive analytics, and efficient supplier management, the project targets a 30% reduction in bounce rates and an increase in revenue by 20 lakhs INR.</a:t>
            </a:r>
          </a:p>
          <a:p>
            <a:endParaRPr lang="en-US" sz="1800" dirty="0"/>
          </a:p>
          <a:p>
            <a:r>
              <a:rPr lang="en-US" sz="1800" b="1" dirty="0"/>
              <a:t>Project </a:t>
            </a:r>
            <a:r>
              <a:rPr lang="en-US" sz="1800" b="1" dirty="0" smtClean="0"/>
              <a:t>Scope</a:t>
            </a:r>
          </a:p>
          <a:p>
            <a:endParaRPr lang="en-US" sz="1800" dirty="0"/>
          </a:p>
          <a:p>
            <a:r>
              <a:rPr lang="en-US" sz="1800" dirty="0"/>
              <a:t>1. Initial Assessment: Evaluate current inventory practices.</a:t>
            </a:r>
          </a:p>
          <a:p>
            <a:r>
              <a:rPr lang="en-US" sz="1800" dirty="0"/>
              <a:t>2. System Design: Create an optimized inventory management system.</a:t>
            </a:r>
          </a:p>
          <a:p>
            <a:r>
              <a:rPr lang="en-US" sz="1800" dirty="0"/>
              <a:t>3. Phased Implementation: Roll out the system in stages to ensure smooth transition.</a:t>
            </a:r>
          </a:p>
          <a:p>
            <a:r>
              <a:rPr lang="en-US" sz="1800" dirty="0"/>
              <a:t>4. Continuous Monitoring: Regularly check and adjust the system for improvements.</a:t>
            </a:r>
          </a:p>
          <a:p>
            <a:r>
              <a:rPr lang="en-US" sz="1800" dirty="0"/>
              <a:t>5. Staff Training: Provide comprehensive training for staff on the new system.</a:t>
            </a:r>
          </a:p>
          <a:p>
            <a:endParaRPr lang="en-US" sz="1800" dirty="0"/>
          </a:p>
          <a:p>
            <a:r>
              <a:rPr lang="en-US" sz="1800" dirty="0"/>
              <a:t>The project focus on cost-effective and reliable inventory practices to support better patient care. It will integrate new technologies and methodologies to enhance overall efficiency.</a:t>
            </a:r>
            <a:endParaRPr lang="en-IN" sz="1800" dirty="0"/>
          </a:p>
          <a:p>
            <a:endParaRPr lang="en-US"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graphicFrame>
        <p:nvGraphicFramePr>
          <p:cNvPr id="10" name="Table 9">
            <a:extLst>
              <a:ext uri="{FF2B5EF4-FFF2-40B4-BE49-F238E27FC236}">
                <a16:creationId xmlns:a16="http://schemas.microsoft.com/office/drawing/2014/main" xmlns="" id="{A96E34FB-D933-365D-9460-8F24AB6CDE50}"/>
              </a:ext>
            </a:extLst>
          </p:cNvPr>
          <p:cNvGraphicFramePr>
            <a:graphicFrameLocks noGrp="1"/>
          </p:cNvGraphicFramePr>
          <p:nvPr>
            <p:extLst>
              <p:ext uri="{D42A27DB-BD31-4B8C-83A1-F6EECF244321}">
                <p14:modId xmlns:p14="http://schemas.microsoft.com/office/powerpoint/2010/main" val="992077136"/>
              </p:ext>
            </p:extLst>
          </p:nvPr>
        </p:nvGraphicFramePr>
        <p:xfrm>
          <a:off x="325490" y="983401"/>
          <a:ext cx="11644468" cy="5251246"/>
        </p:xfrm>
        <a:graphic>
          <a:graphicData uri="http://schemas.openxmlformats.org/drawingml/2006/table">
            <a:tbl>
              <a:tblPr/>
              <a:tblGrid>
                <a:gridCol w="2014365">
                  <a:extLst>
                    <a:ext uri="{9D8B030D-6E8A-4147-A177-3AD203B41FA5}">
                      <a16:colId xmlns:a16="http://schemas.microsoft.com/office/drawing/2014/main" xmlns="" val="965020188"/>
                    </a:ext>
                  </a:extLst>
                </a:gridCol>
                <a:gridCol w="1627501">
                  <a:extLst>
                    <a:ext uri="{9D8B030D-6E8A-4147-A177-3AD203B41FA5}">
                      <a16:colId xmlns:a16="http://schemas.microsoft.com/office/drawing/2014/main" xmlns="" val="2567417340"/>
                    </a:ext>
                  </a:extLst>
                </a:gridCol>
                <a:gridCol w="8002602">
                  <a:extLst>
                    <a:ext uri="{9D8B030D-6E8A-4147-A177-3AD203B41FA5}">
                      <a16:colId xmlns:a16="http://schemas.microsoft.com/office/drawing/2014/main" xmlns="" val="886777297"/>
                    </a:ext>
                  </a:extLst>
                </a:gridCol>
              </a:tblGrid>
              <a:tr h="314524">
                <a:tc>
                  <a:txBody>
                    <a:bodyPr/>
                    <a:lstStyle/>
                    <a:p>
                      <a:r>
                        <a:rPr lang="en-IN" sz="1400" b="1" dirty="0"/>
                        <a:t>Column Name</a:t>
                      </a:r>
                    </a:p>
                  </a:txBody>
                  <a:tcPr marL="61576" marR="61576" marT="30788" marB="30788" anchor="ctr">
                    <a:lnL>
                      <a:noFill/>
                    </a:lnL>
                    <a:lnR>
                      <a:noFill/>
                    </a:lnR>
                    <a:lnT>
                      <a:noFill/>
                    </a:lnT>
                    <a:lnB>
                      <a:noFill/>
                    </a:lnB>
                    <a:noFill/>
                  </a:tcPr>
                </a:tc>
                <a:tc>
                  <a:txBody>
                    <a:bodyPr/>
                    <a:lstStyle/>
                    <a:p>
                      <a:r>
                        <a:rPr lang="en-IN" sz="1400" b="1" dirty="0"/>
                        <a:t>Data Type</a:t>
                      </a:r>
                    </a:p>
                  </a:txBody>
                  <a:tcPr marL="61576" marR="61576" marT="30788" marB="30788" anchor="ctr">
                    <a:lnL>
                      <a:noFill/>
                    </a:lnL>
                    <a:lnR>
                      <a:noFill/>
                    </a:lnR>
                    <a:lnT>
                      <a:noFill/>
                    </a:lnT>
                    <a:lnB>
                      <a:noFill/>
                    </a:lnB>
                    <a:noFill/>
                  </a:tcPr>
                </a:tc>
                <a:tc>
                  <a:txBody>
                    <a:bodyPr/>
                    <a:lstStyle/>
                    <a:p>
                      <a:r>
                        <a:rPr lang="en-IN" sz="1400" b="1" dirty="0"/>
                        <a:t>Description</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3617041503"/>
                  </a:ext>
                </a:extLst>
              </a:tr>
              <a:tr h="251746">
                <a:tc>
                  <a:txBody>
                    <a:bodyPr/>
                    <a:lstStyle/>
                    <a:p>
                      <a:r>
                        <a:rPr lang="en-IN" sz="1400"/>
                        <a:t>Typeofsales</a:t>
                      </a:r>
                    </a:p>
                  </a:txBody>
                  <a:tcPr marL="61576" marR="61576" marT="30788" marB="30788" anchor="ctr">
                    <a:lnL>
                      <a:noFill/>
                    </a:lnL>
                    <a:lnR>
                      <a:noFill/>
                    </a:lnR>
                    <a:lnT>
                      <a:noFill/>
                    </a:lnT>
                    <a:lnB>
                      <a:noFill/>
                    </a:lnB>
                    <a:noFill/>
                  </a:tcPr>
                </a:tc>
                <a:tc>
                  <a:txBody>
                    <a:bodyPr/>
                    <a:lstStyle/>
                    <a:p>
                      <a:r>
                        <a:rPr lang="en-IN" sz="1400" dirty="0"/>
                        <a:t>String</a:t>
                      </a:r>
                    </a:p>
                  </a:txBody>
                  <a:tcPr marL="61576" marR="61576" marT="30788" marB="30788" anchor="ctr">
                    <a:lnL>
                      <a:noFill/>
                    </a:lnL>
                    <a:lnR>
                      <a:noFill/>
                    </a:lnR>
                    <a:lnT>
                      <a:noFill/>
                    </a:lnT>
                    <a:lnB>
                      <a:noFill/>
                    </a:lnB>
                    <a:noFill/>
                  </a:tcPr>
                </a:tc>
                <a:tc>
                  <a:txBody>
                    <a:bodyPr/>
                    <a:lstStyle/>
                    <a:p>
                      <a:r>
                        <a:rPr lang="en-US" sz="1400"/>
                        <a:t>The type of sale (e.g., Sale).</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511919556"/>
                  </a:ext>
                </a:extLst>
              </a:tr>
              <a:tr h="251746">
                <a:tc>
                  <a:txBody>
                    <a:bodyPr/>
                    <a:lstStyle/>
                    <a:p>
                      <a:r>
                        <a:rPr lang="en-IN" sz="1400"/>
                        <a:t>Patient_ID</a:t>
                      </a:r>
                    </a:p>
                  </a:txBody>
                  <a:tcPr marL="61576" marR="61576" marT="30788" marB="30788" anchor="ctr">
                    <a:lnL>
                      <a:noFill/>
                    </a:lnL>
                    <a:lnR>
                      <a:noFill/>
                    </a:lnR>
                    <a:lnT>
                      <a:noFill/>
                    </a:lnT>
                    <a:lnB>
                      <a:noFill/>
                    </a:lnB>
                    <a:noFill/>
                  </a:tcPr>
                </a:tc>
                <a:tc>
                  <a:txBody>
                    <a:bodyPr/>
                    <a:lstStyle/>
                    <a:p>
                      <a:r>
                        <a:rPr lang="en-IN" sz="1400"/>
                        <a:t>String</a:t>
                      </a:r>
                    </a:p>
                  </a:txBody>
                  <a:tcPr marL="61576" marR="61576" marT="30788" marB="30788" anchor="ctr">
                    <a:lnL>
                      <a:noFill/>
                    </a:lnL>
                    <a:lnR>
                      <a:noFill/>
                    </a:lnR>
                    <a:lnT>
                      <a:noFill/>
                    </a:lnT>
                    <a:lnB>
                      <a:noFill/>
                    </a:lnB>
                    <a:noFill/>
                  </a:tcPr>
                </a:tc>
                <a:tc>
                  <a:txBody>
                    <a:bodyPr/>
                    <a:lstStyle/>
                    <a:p>
                      <a:r>
                        <a:rPr lang="en-US" sz="1400"/>
                        <a:t>Unique identifier for each patient.</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031860958"/>
                  </a:ext>
                </a:extLst>
              </a:tr>
              <a:tr h="251746">
                <a:tc>
                  <a:txBody>
                    <a:bodyPr/>
                    <a:lstStyle/>
                    <a:p>
                      <a:r>
                        <a:rPr lang="en-IN" sz="1400" dirty="0"/>
                        <a:t>Specialisation</a:t>
                      </a:r>
                    </a:p>
                  </a:txBody>
                  <a:tcPr marL="61576" marR="61576" marT="30788" marB="30788" anchor="ctr">
                    <a:lnL>
                      <a:noFill/>
                    </a:lnL>
                    <a:lnR>
                      <a:noFill/>
                    </a:lnR>
                    <a:lnT>
                      <a:noFill/>
                    </a:lnT>
                    <a:lnB>
                      <a:noFill/>
                    </a:lnB>
                    <a:noFill/>
                  </a:tcPr>
                </a:tc>
                <a:tc>
                  <a:txBody>
                    <a:bodyPr/>
                    <a:lstStyle/>
                    <a:p>
                      <a:r>
                        <a:rPr lang="en-IN" sz="1400"/>
                        <a:t>String</a:t>
                      </a:r>
                    </a:p>
                  </a:txBody>
                  <a:tcPr marL="61576" marR="61576" marT="30788" marB="30788" anchor="ctr">
                    <a:lnL>
                      <a:noFill/>
                    </a:lnL>
                    <a:lnR>
                      <a:noFill/>
                    </a:lnR>
                    <a:lnT>
                      <a:noFill/>
                    </a:lnT>
                    <a:lnB>
                      <a:noFill/>
                    </a:lnB>
                    <a:noFill/>
                  </a:tcPr>
                </a:tc>
                <a:tc>
                  <a:txBody>
                    <a:bodyPr/>
                    <a:lstStyle/>
                    <a:p>
                      <a:r>
                        <a:rPr lang="en-US" sz="1400"/>
                        <a:t>Specialization category of the treatment.</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1967787484"/>
                  </a:ext>
                </a:extLst>
              </a:tr>
              <a:tr h="251746">
                <a:tc>
                  <a:txBody>
                    <a:bodyPr/>
                    <a:lstStyle/>
                    <a:p>
                      <a:r>
                        <a:rPr lang="en-IN" sz="1400"/>
                        <a:t>Dept</a:t>
                      </a:r>
                    </a:p>
                  </a:txBody>
                  <a:tcPr marL="61576" marR="61576" marT="30788" marB="30788" anchor="ctr">
                    <a:lnL>
                      <a:noFill/>
                    </a:lnL>
                    <a:lnR>
                      <a:noFill/>
                    </a:lnR>
                    <a:lnT>
                      <a:noFill/>
                    </a:lnT>
                    <a:lnB>
                      <a:noFill/>
                    </a:lnB>
                    <a:noFill/>
                  </a:tcPr>
                </a:tc>
                <a:tc>
                  <a:txBody>
                    <a:bodyPr/>
                    <a:lstStyle/>
                    <a:p>
                      <a:r>
                        <a:rPr lang="en-IN" sz="1400"/>
                        <a:t>String</a:t>
                      </a:r>
                    </a:p>
                  </a:txBody>
                  <a:tcPr marL="61576" marR="61576" marT="30788" marB="30788" anchor="ctr">
                    <a:lnL>
                      <a:noFill/>
                    </a:lnL>
                    <a:lnR>
                      <a:noFill/>
                    </a:lnR>
                    <a:lnT>
                      <a:noFill/>
                    </a:lnT>
                    <a:lnB>
                      <a:noFill/>
                    </a:lnB>
                    <a:noFill/>
                  </a:tcPr>
                </a:tc>
                <a:tc>
                  <a:txBody>
                    <a:bodyPr/>
                    <a:lstStyle/>
                    <a:p>
                      <a:r>
                        <a:rPr lang="en-US" sz="1400" dirty="0"/>
                        <a:t>Department where the sale was made.</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342218831"/>
                  </a:ext>
                </a:extLst>
              </a:tr>
              <a:tr h="251746">
                <a:tc>
                  <a:txBody>
                    <a:bodyPr/>
                    <a:lstStyle/>
                    <a:p>
                      <a:r>
                        <a:rPr lang="en-IN" sz="1400"/>
                        <a:t>Dateofbill</a:t>
                      </a:r>
                    </a:p>
                  </a:txBody>
                  <a:tcPr marL="61576" marR="61576" marT="30788" marB="30788" anchor="ctr">
                    <a:lnL>
                      <a:noFill/>
                    </a:lnL>
                    <a:lnR>
                      <a:noFill/>
                    </a:lnR>
                    <a:lnT>
                      <a:noFill/>
                    </a:lnT>
                    <a:lnB>
                      <a:noFill/>
                    </a:lnB>
                    <a:noFill/>
                  </a:tcPr>
                </a:tc>
                <a:tc>
                  <a:txBody>
                    <a:bodyPr/>
                    <a:lstStyle/>
                    <a:p>
                      <a:r>
                        <a:rPr lang="en-IN" sz="1400"/>
                        <a:t>DateTime</a:t>
                      </a:r>
                    </a:p>
                  </a:txBody>
                  <a:tcPr marL="61576" marR="61576" marT="30788" marB="30788" anchor="ctr">
                    <a:lnL>
                      <a:noFill/>
                    </a:lnL>
                    <a:lnR>
                      <a:noFill/>
                    </a:lnR>
                    <a:lnT>
                      <a:noFill/>
                    </a:lnT>
                    <a:lnB>
                      <a:noFill/>
                    </a:lnB>
                    <a:noFill/>
                  </a:tcPr>
                </a:tc>
                <a:tc>
                  <a:txBody>
                    <a:bodyPr/>
                    <a:lstStyle/>
                    <a:p>
                      <a:r>
                        <a:rPr lang="en-US" sz="1400"/>
                        <a:t>Date when the bill was issued.</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834848962"/>
                  </a:ext>
                </a:extLst>
              </a:tr>
              <a:tr h="251746">
                <a:tc>
                  <a:txBody>
                    <a:bodyPr/>
                    <a:lstStyle/>
                    <a:p>
                      <a:r>
                        <a:rPr lang="en-IN" sz="1400"/>
                        <a:t>Quantity</a:t>
                      </a:r>
                    </a:p>
                  </a:txBody>
                  <a:tcPr marL="61576" marR="61576" marT="30788" marB="30788" anchor="ctr">
                    <a:lnL>
                      <a:noFill/>
                    </a:lnL>
                    <a:lnR>
                      <a:noFill/>
                    </a:lnR>
                    <a:lnT>
                      <a:noFill/>
                    </a:lnT>
                    <a:lnB>
                      <a:noFill/>
                    </a:lnB>
                    <a:noFill/>
                  </a:tcPr>
                </a:tc>
                <a:tc>
                  <a:txBody>
                    <a:bodyPr/>
                    <a:lstStyle/>
                    <a:p>
                      <a:r>
                        <a:rPr lang="en-IN" sz="1400"/>
                        <a:t>Integer</a:t>
                      </a:r>
                    </a:p>
                  </a:txBody>
                  <a:tcPr marL="61576" marR="61576" marT="30788" marB="30788" anchor="ctr">
                    <a:lnL>
                      <a:noFill/>
                    </a:lnL>
                    <a:lnR>
                      <a:noFill/>
                    </a:lnR>
                    <a:lnT>
                      <a:noFill/>
                    </a:lnT>
                    <a:lnB>
                      <a:noFill/>
                    </a:lnB>
                    <a:noFill/>
                  </a:tcPr>
                </a:tc>
                <a:tc>
                  <a:txBody>
                    <a:bodyPr/>
                    <a:lstStyle/>
                    <a:p>
                      <a:r>
                        <a:rPr lang="en-IN" sz="1400"/>
                        <a:t>Number of units sold.</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1178113567"/>
                  </a:ext>
                </a:extLst>
              </a:tr>
              <a:tr h="251746">
                <a:tc>
                  <a:txBody>
                    <a:bodyPr/>
                    <a:lstStyle/>
                    <a:p>
                      <a:r>
                        <a:rPr lang="en-IN" sz="1400"/>
                        <a:t>ReturnQuantity</a:t>
                      </a:r>
                    </a:p>
                  </a:txBody>
                  <a:tcPr marL="61576" marR="61576" marT="30788" marB="30788" anchor="ctr">
                    <a:lnL>
                      <a:noFill/>
                    </a:lnL>
                    <a:lnR>
                      <a:noFill/>
                    </a:lnR>
                    <a:lnT>
                      <a:noFill/>
                    </a:lnT>
                    <a:lnB>
                      <a:noFill/>
                    </a:lnB>
                    <a:noFill/>
                  </a:tcPr>
                </a:tc>
                <a:tc>
                  <a:txBody>
                    <a:bodyPr/>
                    <a:lstStyle/>
                    <a:p>
                      <a:r>
                        <a:rPr lang="en-IN" sz="1400"/>
                        <a:t>Integer</a:t>
                      </a:r>
                    </a:p>
                  </a:txBody>
                  <a:tcPr marL="61576" marR="61576" marT="30788" marB="30788" anchor="ctr">
                    <a:lnL>
                      <a:noFill/>
                    </a:lnL>
                    <a:lnR>
                      <a:noFill/>
                    </a:lnR>
                    <a:lnT>
                      <a:noFill/>
                    </a:lnT>
                    <a:lnB>
                      <a:noFill/>
                    </a:lnB>
                    <a:noFill/>
                  </a:tcPr>
                </a:tc>
                <a:tc>
                  <a:txBody>
                    <a:bodyPr/>
                    <a:lstStyle/>
                    <a:p>
                      <a:r>
                        <a:rPr lang="en-IN" sz="1400" dirty="0"/>
                        <a:t>Number of units returned.</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209843879"/>
                  </a:ext>
                </a:extLst>
              </a:tr>
              <a:tr h="251746">
                <a:tc>
                  <a:txBody>
                    <a:bodyPr/>
                    <a:lstStyle/>
                    <a:p>
                      <a:r>
                        <a:rPr lang="en-IN" sz="1400"/>
                        <a:t>Final_Cost</a:t>
                      </a:r>
                    </a:p>
                  </a:txBody>
                  <a:tcPr marL="61576" marR="61576" marT="30788" marB="30788" anchor="ctr">
                    <a:lnL>
                      <a:noFill/>
                    </a:lnL>
                    <a:lnR>
                      <a:noFill/>
                    </a:lnR>
                    <a:lnT>
                      <a:noFill/>
                    </a:lnT>
                    <a:lnB>
                      <a:noFill/>
                    </a:lnB>
                    <a:noFill/>
                  </a:tcPr>
                </a:tc>
                <a:tc>
                  <a:txBody>
                    <a:bodyPr/>
                    <a:lstStyle/>
                    <a:p>
                      <a:r>
                        <a:rPr lang="en-IN" sz="1400"/>
                        <a:t>Float</a:t>
                      </a:r>
                    </a:p>
                  </a:txBody>
                  <a:tcPr marL="61576" marR="61576" marT="30788" marB="30788" anchor="ctr">
                    <a:lnL>
                      <a:noFill/>
                    </a:lnL>
                    <a:lnR>
                      <a:noFill/>
                    </a:lnR>
                    <a:lnT>
                      <a:noFill/>
                    </a:lnT>
                    <a:lnB>
                      <a:noFill/>
                    </a:lnB>
                    <a:noFill/>
                  </a:tcPr>
                </a:tc>
                <a:tc>
                  <a:txBody>
                    <a:bodyPr/>
                    <a:lstStyle/>
                    <a:p>
                      <a:r>
                        <a:rPr lang="en-US" sz="1400" dirty="0"/>
                        <a:t>Final cost of the sold items.</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3073555150"/>
                  </a:ext>
                </a:extLst>
              </a:tr>
              <a:tr h="251746">
                <a:tc>
                  <a:txBody>
                    <a:bodyPr/>
                    <a:lstStyle/>
                    <a:p>
                      <a:r>
                        <a:rPr lang="en-IN" sz="1400"/>
                        <a:t>Final_Sales</a:t>
                      </a:r>
                    </a:p>
                  </a:txBody>
                  <a:tcPr marL="61576" marR="61576" marT="30788" marB="30788" anchor="ctr">
                    <a:lnL>
                      <a:noFill/>
                    </a:lnL>
                    <a:lnR>
                      <a:noFill/>
                    </a:lnR>
                    <a:lnT>
                      <a:noFill/>
                    </a:lnT>
                    <a:lnB>
                      <a:noFill/>
                    </a:lnB>
                    <a:noFill/>
                  </a:tcPr>
                </a:tc>
                <a:tc>
                  <a:txBody>
                    <a:bodyPr/>
                    <a:lstStyle/>
                    <a:p>
                      <a:r>
                        <a:rPr lang="en-IN" sz="1400"/>
                        <a:t>Float</a:t>
                      </a:r>
                    </a:p>
                  </a:txBody>
                  <a:tcPr marL="61576" marR="61576" marT="30788" marB="30788" anchor="ctr">
                    <a:lnL>
                      <a:noFill/>
                    </a:lnL>
                    <a:lnR>
                      <a:noFill/>
                    </a:lnR>
                    <a:lnT>
                      <a:noFill/>
                    </a:lnT>
                    <a:lnB>
                      <a:noFill/>
                    </a:lnB>
                    <a:noFill/>
                  </a:tcPr>
                </a:tc>
                <a:tc>
                  <a:txBody>
                    <a:bodyPr/>
                    <a:lstStyle/>
                    <a:p>
                      <a:r>
                        <a:rPr lang="en-US" sz="1400" dirty="0"/>
                        <a:t>Final sales price of the items.</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819693263"/>
                  </a:ext>
                </a:extLst>
              </a:tr>
              <a:tr h="251746">
                <a:tc>
                  <a:txBody>
                    <a:bodyPr/>
                    <a:lstStyle/>
                    <a:p>
                      <a:r>
                        <a:rPr lang="en-IN" sz="1400"/>
                        <a:t>RtnMRP</a:t>
                      </a:r>
                    </a:p>
                  </a:txBody>
                  <a:tcPr marL="61576" marR="61576" marT="30788" marB="30788" anchor="ctr">
                    <a:lnL>
                      <a:noFill/>
                    </a:lnL>
                    <a:lnR>
                      <a:noFill/>
                    </a:lnR>
                    <a:lnT>
                      <a:noFill/>
                    </a:lnT>
                    <a:lnB>
                      <a:noFill/>
                    </a:lnB>
                    <a:noFill/>
                  </a:tcPr>
                </a:tc>
                <a:tc>
                  <a:txBody>
                    <a:bodyPr/>
                    <a:lstStyle/>
                    <a:p>
                      <a:r>
                        <a:rPr lang="en-IN" sz="1400"/>
                        <a:t>Float</a:t>
                      </a:r>
                    </a:p>
                  </a:txBody>
                  <a:tcPr marL="61576" marR="61576" marT="30788" marB="30788" anchor="ctr">
                    <a:lnL>
                      <a:noFill/>
                    </a:lnL>
                    <a:lnR>
                      <a:noFill/>
                    </a:lnR>
                    <a:lnT>
                      <a:noFill/>
                    </a:lnT>
                    <a:lnB>
                      <a:noFill/>
                    </a:lnB>
                    <a:noFill/>
                  </a:tcPr>
                </a:tc>
                <a:tc>
                  <a:txBody>
                    <a:bodyPr/>
                    <a:lstStyle/>
                    <a:p>
                      <a:r>
                        <a:rPr lang="en-US" sz="1400"/>
                        <a:t>Return MRP (Maximum Retail Price).</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472456483"/>
                  </a:ext>
                </a:extLst>
              </a:tr>
              <a:tr h="359333">
                <a:tc>
                  <a:txBody>
                    <a:bodyPr/>
                    <a:lstStyle/>
                    <a:p>
                      <a:r>
                        <a:rPr lang="en-IN" sz="1400"/>
                        <a:t>Formulation</a:t>
                      </a:r>
                    </a:p>
                  </a:txBody>
                  <a:tcPr marL="61576" marR="61576" marT="30788" marB="30788" anchor="ctr">
                    <a:lnL>
                      <a:noFill/>
                    </a:lnL>
                    <a:lnR>
                      <a:noFill/>
                    </a:lnR>
                    <a:lnT>
                      <a:noFill/>
                    </a:lnT>
                    <a:lnB>
                      <a:noFill/>
                    </a:lnB>
                    <a:noFill/>
                  </a:tcPr>
                </a:tc>
                <a:tc>
                  <a:txBody>
                    <a:bodyPr/>
                    <a:lstStyle/>
                    <a:p>
                      <a:r>
                        <a:rPr lang="en-IN" sz="1400"/>
                        <a:t>String</a:t>
                      </a:r>
                    </a:p>
                  </a:txBody>
                  <a:tcPr marL="61576" marR="61576" marT="30788" marB="30788" anchor="ctr">
                    <a:lnL>
                      <a:noFill/>
                    </a:lnL>
                    <a:lnR>
                      <a:noFill/>
                    </a:lnR>
                    <a:lnT>
                      <a:noFill/>
                    </a:lnT>
                    <a:lnB>
                      <a:noFill/>
                    </a:lnB>
                    <a:noFill/>
                  </a:tcPr>
                </a:tc>
                <a:tc>
                  <a:txBody>
                    <a:bodyPr/>
                    <a:lstStyle/>
                    <a:p>
                      <a:r>
                        <a:rPr lang="en-US" sz="1400"/>
                        <a:t>The formulation of the drug (e.g., Form1, Form2).</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64435032"/>
                  </a:ext>
                </a:extLst>
              </a:tr>
              <a:tr h="251746">
                <a:tc>
                  <a:txBody>
                    <a:bodyPr/>
                    <a:lstStyle/>
                    <a:p>
                      <a:r>
                        <a:rPr lang="en-IN" sz="1400"/>
                        <a:t>DrugName</a:t>
                      </a:r>
                    </a:p>
                  </a:txBody>
                  <a:tcPr marL="61576" marR="61576" marT="30788" marB="30788" anchor="ctr">
                    <a:lnL>
                      <a:noFill/>
                    </a:lnL>
                    <a:lnR>
                      <a:noFill/>
                    </a:lnR>
                    <a:lnT>
                      <a:noFill/>
                    </a:lnT>
                    <a:lnB>
                      <a:noFill/>
                    </a:lnB>
                    <a:noFill/>
                  </a:tcPr>
                </a:tc>
                <a:tc>
                  <a:txBody>
                    <a:bodyPr/>
                    <a:lstStyle/>
                    <a:p>
                      <a:r>
                        <a:rPr lang="en-IN" sz="1400"/>
                        <a:t>String</a:t>
                      </a:r>
                    </a:p>
                  </a:txBody>
                  <a:tcPr marL="61576" marR="61576" marT="30788" marB="30788" anchor="ctr">
                    <a:lnL>
                      <a:noFill/>
                    </a:lnL>
                    <a:lnR>
                      <a:noFill/>
                    </a:lnR>
                    <a:lnT>
                      <a:noFill/>
                    </a:lnT>
                    <a:lnB>
                      <a:noFill/>
                    </a:lnB>
                    <a:noFill/>
                  </a:tcPr>
                </a:tc>
                <a:tc>
                  <a:txBody>
                    <a:bodyPr/>
                    <a:lstStyle/>
                    <a:p>
                      <a:r>
                        <a:rPr lang="en-US" sz="1400"/>
                        <a:t>Name of the drug sold.</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877117059"/>
                  </a:ext>
                </a:extLst>
              </a:tr>
              <a:tr h="359333">
                <a:tc>
                  <a:txBody>
                    <a:bodyPr/>
                    <a:lstStyle/>
                    <a:p>
                      <a:r>
                        <a:rPr lang="en-IN" sz="1400" dirty="0" err="1"/>
                        <a:t>SubCat</a:t>
                      </a:r>
                      <a:endParaRPr lang="en-IN" sz="1400" dirty="0"/>
                    </a:p>
                  </a:txBody>
                  <a:tcPr marL="61576" marR="61576" marT="30788" marB="30788" anchor="ctr">
                    <a:lnL>
                      <a:noFill/>
                    </a:lnL>
                    <a:lnR>
                      <a:noFill/>
                    </a:lnR>
                    <a:lnT>
                      <a:noFill/>
                    </a:lnT>
                    <a:lnB>
                      <a:noFill/>
                    </a:lnB>
                    <a:noFill/>
                  </a:tcPr>
                </a:tc>
                <a:tc>
                  <a:txBody>
                    <a:bodyPr/>
                    <a:lstStyle/>
                    <a:p>
                      <a:r>
                        <a:rPr lang="en-IN" sz="1400"/>
                        <a:t>String</a:t>
                      </a:r>
                    </a:p>
                  </a:txBody>
                  <a:tcPr marL="61576" marR="61576" marT="30788" marB="30788" anchor="ctr">
                    <a:lnL>
                      <a:noFill/>
                    </a:lnL>
                    <a:lnR>
                      <a:noFill/>
                    </a:lnR>
                    <a:lnT>
                      <a:noFill/>
                    </a:lnT>
                    <a:lnB>
                      <a:noFill/>
                    </a:lnB>
                    <a:noFill/>
                  </a:tcPr>
                </a:tc>
                <a:tc>
                  <a:txBody>
                    <a:bodyPr/>
                    <a:lstStyle/>
                    <a:p>
                      <a:r>
                        <a:rPr lang="en-US" sz="1400" dirty="0"/>
                        <a:t>Sub-category of the drug (e.g., SYRUP &amp; SUSPENSION, INJECTIONS).</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464960717"/>
                  </a:ext>
                </a:extLst>
              </a:tr>
              <a:tr h="507294">
                <a:tc>
                  <a:txBody>
                    <a:bodyPr/>
                    <a:lstStyle/>
                    <a:p>
                      <a:r>
                        <a:rPr lang="en-IN" sz="1400" dirty="0"/>
                        <a:t>SubCat1</a:t>
                      </a:r>
                    </a:p>
                  </a:txBody>
                  <a:tcPr marL="61576" marR="61576" marT="30788" marB="30788" anchor="ctr">
                    <a:lnL>
                      <a:noFill/>
                    </a:lnL>
                    <a:lnR>
                      <a:noFill/>
                    </a:lnR>
                    <a:lnT>
                      <a:noFill/>
                    </a:lnT>
                    <a:lnB>
                      <a:noFill/>
                    </a:lnB>
                    <a:noFill/>
                  </a:tcPr>
                </a:tc>
                <a:tc>
                  <a:txBody>
                    <a:bodyPr/>
                    <a:lstStyle/>
                    <a:p>
                      <a:r>
                        <a:rPr lang="en-IN" sz="1400"/>
                        <a:t>String</a:t>
                      </a:r>
                    </a:p>
                  </a:txBody>
                  <a:tcPr marL="61576" marR="61576" marT="30788" marB="30788" anchor="ctr">
                    <a:lnL>
                      <a:noFill/>
                    </a:lnL>
                    <a:lnR>
                      <a:noFill/>
                    </a:lnR>
                    <a:lnT>
                      <a:noFill/>
                    </a:lnT>
                    <a:lnB>
                      <a:noFill/>
                    </a:lnB>
                    <a:noFill/>
                  </a:tcPr>
                </a:tc>
                <a:tc>
                  <a:txBody>
                    <a:bodyPr/>
                    <a:lstStyle/>
                    <a:p>
                      <a:r>
                        <a:rPr lang="en-US" sz="1400" dirty="0"/>
                        <a:t>Additional sub-category information (e.g., VITAMINS &amp; MINERALS, ANTI-INFECTIVES).</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414954534"/>
                  </a:ext>
                </a:extLst>
              </a:tr>
              <a:tr h="327133">
                <a:tc>
                  <a:txBody>
                    <a:bodyPr/>
                    <a:lstStyle/>
                    <a:p>
                      <a:r>
                        <a:rPr lang="en-IN" sz="1400"/>
                        <a:t>Year</a:t>
                      </a:r>
                    </a:p>
                  </a:txBody>
                  <a:tcPr marL="61576" marR="61576" marT="30788" marB="30788" anchor="ctr">
                    <a:lnL>
                      <a:noFill/>
                    </a:lnL>
                    <a:lnR>
                      <a:noFill/>
                    </a:lnR>
                    <a:lnT>
                      <a:noFill/>
                    </a:lnT>
                    <a:lnB>
                      <a:noFill/>
                    </a:lnB>
                    <a:noFill/>
                  </a:tcPr>
                </a:tc>
                <a:tc>
                  <a:txBody>
                    <a:bodyPr/>
                    <a:lstStyle/>
                    <a:p>
                      <a:r>
                        <a:rPr lang="en-IN" sz="1400"/>
                        <a:t>Integer</a:t>
                      </a:r>
                    </a:p>
                  </a:txBody>
                  <a:tcPr marL="61576" marR="61576" marT="30788" marB="30788" anchor="ctr">
                    <a:lnL>
                      <a:noFill/>
                    </a:lnL>
                    <a:lnR>
                      <a:noFill/>
                    </a:lnR>
                    <a:lnT>
                      <a:noFill/>
                    </a:lnT>
                    <a:lnB>
                      <a:noFill/>
                    </a:lnB>
                    <a:noFill/>
                  </a:tcPr>
                </a:tc>
                <a:tc>
                  <a:txBody>
                    <a:bodyPr/>
                    <a:lstStyle/>
                    <a:p>
                      <a:r>
                        <a:rPr lang="en-US" sz="1400"/>
                        <a:t>Year extracted from the Dateofbill. (Created during preprocessing).</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1496704006"/>
                  </a:ext>
                </a:extLst>
              </a:tr>
              <a:tr h="359333">
                <a:tc>
                  <a:txBody>
                    <a:bodyPr/>
                    <a:lstStyle/>
                    <a:p>
                      <a:r>
                        <a:rPr lang="en-IN" sz="1400"/>
                        <a:t>Month</a:t>
                      </a:r>
                    </a:p>
                  </a:txBody>
                  <a:tcPr marL="61576" marR="61576" marT="30788" marB="30788" anchor="ctr">
                    <a:lnL>
                      <a:noFill/>
                    </a:lnL>
                    <a:lnR>
                      <a:noFill/>
                    </a:lnR>
                    <a:lnT>
                      <a:noFill/>
                    </a:lnT>
                    <a:lnB>
                      <a:noFill/>
                    </a:lnB>
                    <a:noFill/>
                  </a:tcPr>
                </a:tc>
                <a:tc>
                  <a:txBody>
                    <a:bodyPr/>
                    <a:lstStyle/>
                    <a:p>
                      <a:r>
                        <a:rPr lang="en-IN" sz="1400"/>
                        <a:t>Integer</a:t>
                      </a:r>
                    </a:p>
                  </a:txBody>
                  <a:tcPr marL="61576" marR="61576" marT="30788" marB="30788" anchor="ctr">
                    <a:lnL>
                      <a:noFill/>
                    </a:lnL>
                    <a:lnR>
                      <a:noFill/>
                    </a:lnR>
                    <a:lnT>
                      <a:noFill/>
                    </a:lnT>
                    <a:lnB>
                      <a:noFill/>
                    </a:lnB>
                    <a:noFill/>
                  </a:tcPr>
                </a:tc>
                <a:tc>
                  <a:txBody>
                    <a:bodyPr/>
                    <a:lstStyle/>
                    <a:p>
                      <a:r>
                        <a:rPr lang="en-US" sz="1400" dirty="0"/>
                        <a:t>Month extracted from the </a:t>
                      </a:r>
                      <a:r>
                        <a:rPr lang="en-US" sz="1400" dirty="0" err="1"/>
                        <a:t>Dateofbill</a:t>
                      </a:r>
                      <a:r>
                        <a:rPr lang="en-US" sz="1400" dirty="0"/>
                        <a:t>. (Created during preprocessing).</a:t>
                      </a:r>
                    </a:p>
                  </a:txBody>
                  <a:tcPr marL="61576" marR="61576" marT="30788" marB="30788" anchor="ctr">
                    <a:lnL>
                      <a:noFill/>
                    </a:lnL>
                    <a:lnR>
                      <a:noFill/>
                    </a:lnR>
                    <a:lnT>
                      <a:noFill/>
                    </a:lnT>
                    <a:lnB>
                      <a:noFill/>
                    </a:lnB>
                    <a:noFill/>
                  </a:tcPr>
                </a:tc>
                <a:extLst>
                  <a:ext uri="{0D108BD9-81ED-4DB2-BD59-A6C34878D82A}">
                    <a16:rowId xmlns:a16="http://schemas.microsoft.com/office/drawing/2014/main" xmlns="" val="249021953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1107925" y="2779750"/>
            <a:ext cx="4411358" cy="129849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xmlns="" id="{D6BD86C2-2C1F-054B-F70A-1D066009221F}"/>
              </a:ext>
            </a:extLst>
          </p:cNvPr>
          <p:cNvSpPr txBox="1"/>
          <p:nvPr/>
        </p:nvSpPr>
        <p:spPr>
          <a:xfrm>
            <a:off x="6594541" y="1932161"/>
            <a:ext cx="4378259"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a:t>Sales Performance</a:t>
            </a:r>
          </a:p>
          <a:p>
            <a:pPr marL="457200" indent="-457200">
              <a:buFont typeface="Arial" panose="020B0604020202020204" pitchFamily="34" charset="0"/>
              <a:buChar char="•"/>
            </a:pPr>
            <a:r>
              <a:rPr lang="en-IN" sz="2800" dirty="0"/>
              <a:t>Inventory Optimization</a:t>
            </a:r>
          </a:p>
          <a:p>
            <a:pPr marL="457200" indent="-457200">
              <a:buFont typeface="Arial" panose="020B0604020202020204" pitchFamily="34" charset="0"/>
              <a:buChar char="•"/>
            </a:pPr>
            <a:r>
              <a:rPr lang="en-IN" sz="2800" dirty="0"/>
              <a:t>Top-Selling Drugs</a:t>
            </a:r>
          </a:p>
          <a:p>
            <a:pPr marL="457200" indent="-457200">
              <a:buFont typeface="Arial" panose="020B0604020202020204" pitchFamily="34" charset="0"/>
              <a:buChar char="•"/>
            </a:pPr>
            <a:r>
              <a:rPr lang="en-IN" sz="2800" dirty="0"/>
              <a:t>Customer Behaviour</a:t>
            </a:r>
          </a:p>
          <a:p>
            <a:pPr marL="457200" indent="-457200">
              <a:buFont typeface="Arial" panose="020B0604020202020204" pitchFamily="34" charset="0"/>
              <a:buChar char="•"/>
            </a:pPr>
            <a:r>
              <a:rPr lang="en-IN" sz="2800" dirty="0"/>
              <a:t>Revenue Insights</a:t>
            </a:r>
          </a:p>
        </p:txBody>
      </p:sp>
      <p:sp>
        <p:nvSpPr>
          <p:cNvPr id="8" name="TextBox 7">
            <a:extLst>
              <a:ext uri="{FF2B5EF4-FFF2-40B4-BE49-F238E27FC236}">
                <a16:creationId xmlns:a16="http://schemas.microsoft.com/office/drawing/2014/main" xmlns="" id="{7F9E5432-3049-B8FE-9654-45C05BB5F378}"/>
              </a:ext>
            </a:extLst>
          </p:cNvPr>
          <p:cNvSpPr txBox="1"/>
          <p:nvPr/>
        </p:nvSpPr>
        <p:spPr>
          <a:xfrm>
            <a:off x="1107925" y="1986795"/>
            <a:ext cx="4275733" cy="2677656"/>
          </a:xfrm>
          <a:prstGeom prst="rect">
            <a:avLst/>
          </a:prstGeom>
          <a:noFill/>
        </p:spPr>
        <p:txBody>
          <a:bodyPr wrap="square" rtlCol="0">
            <a:spAutoFit/>
          </a:bodyPr>
          <a:lstStyle/>
          <a:p>
            <a:pPr marL="457200" indent="-457200">
              <a:buFont typeface="Arial" panose="020B0604020202020204" pitchFamily="34" charset="0"/>
              <a:buChar char="•"/>
            </a:pPr>
            <a:r>
              <a:rPr lang="en-IN" sz="2800" dirty="0"/>
              <a:t>Descriptive Statistics</a:t>
            </a:r>
          </a:p>
          <a:p>
            <a:pPr marL="457200" indent="-457200">
              <a:buFont typeface="Arial" panose="020B0604020202020204" pitchFamily="34" charset="0"/>
              <a:buChar char="•"/>
            </a:pPr>
            <a:r>
              <a:rPr lang="en-IN" sz="2800" dirty="0"/>
              <a:t>Sales Trends</a:t>
            </a:r>
          </a:p>
          <a:p>
            <a:pPr marL="457200" indent="-457200">
              <a:buFont typeface="Arial" panose="020B0604020202020204" pitchFamily="34" charset="0"/>
              <a:buChar char="•"/>
            </a:pPr>
            <a:r>
              <a:rPr lang="en-IN" sz="2800" dirty="0"/>
              <a:t>Correlation Analysis</a:t>
            </a:r>
          </a:p>
          <a:p>
            <a:pPr marL="457200" indent="-457200">
              <a:buFont typeface="Arial" panose="020B0604020202020204" pitchFamily="34" charset="0"/>
              <a:buChar char="•"/>
            </a:pPr>
            <a:r>
              <a:rPr lang="en-IN" sz="2800" dirty="0"/>
              <a:t>Regression Analysis</a:t>
            </a:r>
          </a:p>
          <a:p>
            <a:pPr marL="457200" indent="-457200">
              <a:buFont typeface="Arial" panose="020B0604020202020204" pitchFamily="34" charset="0"/>
              <a:buChar char="•"/>
            </a:pPr>
            <a:r>
              <a:rPr lang="en-IN" sz="2800" dirty="0"/>
              <a:t>Residual Analysis</a:t>
            </a:r>
          </a:p>
          <a:p>
            <a:pPr marL="457200" indent="-457200">
              <a:buFont typeface="Arial" panose="020B0604020202020204" pitchFamily="34" charset="0"/>
              <a:buChar char="•"/>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4" name="TextBox 3">
            <a:extLst>
              <a:ext uri="{FF2B5EF4-FFF2-40B4-BE49-F238E27FC236}">
                <a16:creationId xmlns:a16="http://schemas.microsoft.com/office/drawing/2014/main" xmlns="" id="{0CC60F7F-D19D-69F6-4617-0D57EF66AE81}"/>
              </a:ext>
            </a:extLst>
          </p:cNvPr>
          <p:cNvSpPr txBox="1"/>
          <p:nvPr/>
        </p:nvSpPr>
        <p:spPr>
          <a:xfrm>
            <a:off x="342899" y="1356190"/>
            <a:ext cx="11770331" cy="4154984"/>
          </a:xfrm>
          <a:prstGeom prst="rect">
            <a:avLst/>
          </a:prstGeom>
          <a:noFill/>
        </p:spPr>
        <p:txBody>
          <a:bodyPr wrap="square" rtlCol="0">
            <a:spAutoFit/>
          </a:bodyPr>
          <a:lstStyle/>
          <a:p>
            <a:pPr marL="457200" indent="-457200">
              <a:buFont typeface="+mj-lt"/>
              <a:buAutoNum type="arabicPeriod"/>
            </a:pPr>
            <a:r>
              <a:rPr lang="en-US" sz="2400" b="1" dirty="0"/>
              <a:t>Handling Missing Values </a:t>
            </a:r>
            <a:r>
              <a:rPr lang="en-US" sz="2400" dirty="0"/>
              <a:t>: Check for and handle any missing values in the dataset.</a:t>
            </a:r>
          </a:p>
          <a:p>
            <a:pPr marL="457200" indent="-457200">
              <a:buFont typeface="+mj-lt"/>
              <a:buAutoNum type="arabicPeriod"/>
            </a:pPr>
            <a:r>
              <a:rPr lang="en-US" sz="2400" b="1" dirty="0"/>
              <a:t>Data Type Conversion </a:t>
            </a:r>
            <a:r>
              <a:rPr lang="en-US" sz="2400" dirty="0"/>
              <a:t>: Convert columns to appropriate data types, such as converting </a:t>
            </a:r>
            <a:r>
              <a:rPr lang="en-US" sz="2400" dirty="0" smtClean="0"/>
              <a:t>Date of bill </a:t>
            </a:r>
            <a:r>
              <a:rPr lang="en-US" sz="2400" dirty="0"/>
              <a:t>to a datetime format.</a:t>
            </a:r>
          </a:p>
          <a:p>
            <a:pPr marL="457200" indent="-457200">
              <a:buFont typeface="+mj-lt"/>
              <a:buAutoNum type="arabicPeriod"/>
            </a:pPr>
            <a:r>
              <a:rPr lang="en-US" sz="2400" b="1" dirty="0"/>
              <a:t>Removing Duplicates </a:t>
            </a:r>
            <a:r>
              <a:rPr lang="en-US" sz="2400" dirty="0"/>
              <a:t>: Identify and remove any duplicate rows.</a:t>
            </a:r>
          </a:p>
          <a:p>
            <a:pPr marL="457200" indent="-457200">
              <a:buFont typeface="+mj-lt"/>
              <a:buAutoNum type="arabicPeriod"/>
            </a:pPr>
            <a:r>
              <a:rPr lang="en-US" sz="2400" b="1" dirty="0"/>
              <a:t>Handling Outliers </a:t>
            </a:r>
            <a:r>
              <a:rPr lang="en-US" sz="2400" dirty="0"/>
              <a:t>: Detect and address any outliers in numerical columns.</a:t>
            </a:r>
          </a:p>
          <a:p>
            <a:pPr marL="457200" indent="-457200">
              <a:buFont typeface="+mj-lt"/>
              <a:buAutoNum type="arabicPeriod"/>
            </a:pPr>
            <a:r>
              <a:rPr lang="en-US" sz="2400" b="1" dirty="0"/>
              <a:t>Standardizing Categorical Values</a:t>
            </a:r>
            <a:r>
              <a:rPr lang="en-US" sz="2400" dirty="0"/>
              <a:t> : Ensure that categorical columns like </a:t>
            </a:r>
            <a:r>
              <a:rPr lang="en-US" sz="2400" dirty="0" smtClean="0"/>
              <a:t>Specialization</a:t>
            </a:r>
            <a:r>
              <a:rPr lang="en-US" sz="2400" dirty="0"/>
              <a:t>, Dept, Formulation, </a:t>
            </a:r>
            <a:r>
              <a:rPr lang="en-US" sz="2400" dirty="0" smtClean="0"/>
              <a:t>Drug Name</a:t>
            </a:r>
            <a:r>
              <a:rPr lang="en-US" sz="2400" dirty="0"/>
              <a:t>, </a:t>
            </a:r>
            <a:r>
              <a:rPr lang="en-US" sz="2400" dirty="0" smtClean="0"/>
              <a:t>Sub Cat</a:t>
            </a:r>
            <a:r>
              <a:rPr lang="en-US" sz="2400" dirty="0"/>
              <a:t>, and SubCat1 have consistent and standardized values.</a:t>
            </a:r>
          </a:p>
          <a:p>
            <a:pPr marL="457200" indent="-457200">
              <a:buFont typeface="+mj-lt"/>
              <a:buAutoNum type="arabicPeriod"/>
            </a:pPr>
            <a:r>
              <a:rPr lang="en-US" sz="2400" b="1" dirty="0"/>
              <a:t>Creating New Features </a:t>
            </a:r>
            <a:r>
              <a:rPr lang="en-US" sz="2400" dirty="0"/>
              <a:t>: Extract useful features from existing columns, such as extracting the year and month from the </a:t>
            </a:r>
            <a:r>
              <a:rPr lang="en-US" sz="2400" dirty="0" smtClean="0"/>
              <a:t>Date of bill</a:t>
            </a:r>
            <a:r>
              <a:rPr lang="en-US" sz="2400" dirty="0"/>
              <a: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11" name="Picture 10">
            <a:extLst>
              <a:ext uri="{FF2B5EF4-FFF2-40B4-BE49-F238E27FC236}">
                <a16:creationId xmlns:a16="http://schemas.microsoft.com/office/drawing/2014/main" xmlns="" id="{4E0CDD14-AE70-08B7-116E-A6A0830BFEAA}"/>
              </a:ext>
            </a:extLst>
          </p:cNvPr>
          <p:cNvPicPr>
            <a:picLocks noChangeAspect="1"/>
          </p:cNvPicPr>
          <p:nvPr/>
        </p:nvPicPr>
        <p:blipFill>
          <a:blip r:embed="rId4"/>
          <a:stretch>
            <a:fillRect/>
          </a:stretch>
        </p:blipFill>
        <p:spPr>
          <a:xfrm>
            <a:off x="5875912" y="3817830"/>
            <a:ext cx="4625577" cy="2650733"/>
          </a:xfrm>
          <a:prstGeom prst="rect">
            <a:avLst/>
          </a:prstGeom>
        </p:spPr>
      </p:pic>
      <p:pic>
        <p:nvPicPr>
          <p:cNvPr id="13" name="Picture 12">
            <a:extLst>
              <a:ext uri="{FF2B5EF4-FFF2-40B4-BE49-F238E27FC236}">
                <a16:creationId xmlns:a16="http://schemas.microsoft.com/office/drawing/2014/main" xmlns="" id="{76EA00E9-0D44-85B3-E0A8-6421482B6D0D}"/>
              </a:ext>
            </a:extLst>
          </p:cNvPr>
          <p:cNvPicPr>
            <a:picLocks noChangeAspect="1"/>
          </p:cNvPicPr>
          <p:nvPr/>
        </p:nvPicPr>
        <p:blipFill>
          <a:blip r:embed="rId5"/>
          <a:stretch>
            <a:fillRect/>
          </a:stretch>
        </p:blipFill>
        <p:spPr>
          <a:xfrm>
            <a:off x="7498743" y="931813"/>
            <a:ext cx="4505604" cy="2938409"/>
          </a:xfrm>
          <a:prstGeom prst="rect">
            <a:avLst/>
          </a:prstGeom>
        </p:spPr>
      </p:pic>
      <p:pic>
        <p:nvPicPr>
          <p:cNvPr id="15" name="Picture 14">
            <a:extLst>
              <a:ext uri="{FF2B5EF4-FFF2-40B4-BE49-F238E27FC236}">
                <a16:creationId xmlns:a16="http://schemas.microsoft.com/office/drawing/2014/main" xmlns="" id="{367FF112-DD59-7D97-6965-506E8493D02F}"/>
              </a:ext>
            </a:extLst>
          </p:cNvPr>
          <p:cNvPicPr>
            <a:picLocks noChangeAspect="1"/>
          </p:cNvPicPr>
          <p:nvPr/>
        </p:nvPicPr>
        <p:blipFill>
          <a:blip r:embed="rId6"/>
          <a:stretch>
            <a:fillRect/>
          </a:stretch>
        </p:blipFill>
        <p:spPr>
          <a:xfrm>
            <a:off x="470437" y="931813"/>
            <a:ext cx="4625577" cy="2674415"/>
          </a:xfrm>
          <a:prstGeom prst="rect">
            <a:avLst/>
          </a:prstGeom>
        </p:spPr>
      </p:pic>
      <p:pic>
        <p:nvPicPr>
          <p:cNvPr id="17" name="Picture 16">
            <a:extLst>
              <a:ext uri="{FF2B5EF4-FFF2-40B4-BE49-F238E27FC236}">
                <a16:creationId xmlns:a16="http://schemas.microsoft.com/office/drawing/2014/main" xmlns="" id="{B0668B60-ED67-7505-A0B6-4C36584AD272}"/>
              </a:ext>
            </a:extLst>
          </p:cNvPr>
          <p:cNvPicPr>
            <a:picLocks noChangeAspect="1"/>
          </p:cNvPicPr>
          <p:nvPr/>
        </p:nvPicPr>
        <p:blipFill>
          <a:blip r:embed="rId7"/>
          <a:stretch>
            <a:fillRect/>
          </a:stretch>
        </p:blipFill>
        <p:spPr>
          <a:xfrm>
            <a:off x="1159193" y="3929296"/>
            <a:ext cx="4505603" cy="24278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534</Words>
  <Application>Microsoft Office PowerPoint</Application>
  <PresentationFormat>Custom</PresentationFormat>
  <Paragraphs>109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Contents</vt:lpstr>
      <vt:lpstr>Business Problem</vt:lpstr>
      <vt:lpstr>Project Overview and Scope</vt:lpstr>
      <vt:lpstr>Data Dictionary </vt:lpstr>
      <vt:lpstr>Exploratory Data Analysis [EDA]</vt:lpstr>
      <vt:lpstr>Data Preprocessing</vt:lpstr>
      <vt:lpstr>Data Visualization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Windows User</cp:lastModifiedBy>
  <cp:revision>2</cp:revision>
  <dcterms:created xsi:type="dcterms:W3CDTF">2022-02-16T01:47:29Z</dcterms:created>
  <dcterms:modified xsi:type="dcterms:W3CDTF">2024-07-18T17:39:28Z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