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Loubag" panose="020B0604020202020204" charset="0"/>
      <p:regular r:id="rId11"/>
    </p:embeddedFont>
    <p:embeddedFont>
      <p:font typeface="Loubag Bold" panose="020B0604020202020204" charset="0"/>
      <p:regular r:id="rId12"/>
    </p:embeddedFont>
    <p:embeddedFont>
      <p:font typeface="Montserrat" panose="00000500000000000000" pitchFamily="2" charset="0"/>
      <p:regular r:id="rId13"/>
    </p:embeddedFont>
    <p:embeddedFont>
      <p:font typeface="Montserrat Bold" panose="00000800000000000000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2" d="100"/>
          <a:sy n="52" d="100"/>
        </p:scale>
        <p:origin x="85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14673" y="2446660"/>
            <a:ext cx="20117346" cy="5393679"/>
            <a:chOff x="0" y="0"/>
            <a:chExt cx="5298396" cy="14205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98396" cy="1420557"/>
            </a:xfrm>
            <a:custGeom>
              <a:avLst/>
              <a:gdLst/>
              <a:ahLst/>
              <a:cxnLst/>
              <a:rect l="l" t="t" r="r" b="b"/>
              <a:pathLst>
                <a:path w="5298396" h="1420557">
                  <a:moveTo>
                    <a:pt x="0" y="0"/>
                  </a:moveTo>
                  <a:lnTo>
                    <a:pt x="5298396" y="0"/>
                  </a:lnTo>
                  <a:lnTo>
                    <a:pt x="5298396" y="1420557"/>
                  </a:lnTo>
                  <a:lnTo>
                    <a:pt x="0" y="1420557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98396" cy="14586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743523" y="1587948"/>
            <a:ext cx="6764408" cy="6737985"/>
            <a:chOff x="0" y="0"/>
            <a:chExt cx="6502400" cy="6477000"/>
          </a:xfrm>
        </p:grpSpPr>
        <p:sp>
          <p:nvSpPr>
            <p:cNvPr id="6" name="Freeform 6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2"/>
              <a:stretch>
                <a:fillRect l="223" t="-24999" r="223" b="-24999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28700" y="3210086"/>
            <a:ext cx="9254663" cy="2564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84"/>
              </a:lnSpc>
            </a:pPr>
            <a:r>
              <a:rPr lang="en-US" sz="1506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SNOOZE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698007"/>
            <a:ext cx="9254663" cy="58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 Powered Fashion Discovery Platform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39421" y="783703"/>
            <a:ext cx="20016954" cy="2244924"/>
            <a:chOff x="0" y="0"/>
            <a:chExt cx="5271955" cy="5912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1955" cy="591256"/>
            </a:xfrm>
            <a:custGeom>
              <a:avLst/>
              <a:gdLst/>
              <a:ahLst/>
              <a:cxnLst/>
              <a:rect l="l" t="t" r="r" b="b"/>
              <a:pathLst>
                <a:path w="5271955" h="591256">
                  <a:moveTo>
                    <a:pt x="0" y="0"/>
                  </a:moveTo>
                  <a:lnTo>
                    <a:pt x="5271955" y="0"/>
                  </a:lnTo>
                  <a:lnTo>
                    <a:pt x="5271955" y="591256"/>
                  </a:lnTo>
                  <a:lnTo>
                    <a:pt x="0" y="591256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71955" cy="6293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3583737"/>
            <a:ext cx="16230600" cy="555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AI-powered. Intuitively personalized. Effortlessly focused.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Discover exactly what you’re looking for—no more, no less.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Snooze is the next-gen AI search engine designed to eliminate doom scrolling and product overload.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Whether you're looking for a specific style, or vibe—Snooze filters the noise and brings you only what matters.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Say goodbye to irrelevant results and endless browsing.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Your perfect product match? Just one smart search away.</a:t>
            </a:r>
          </a:p>
          <a:p>
            <a:pPr algn="ctr">
              <a:lnSpc>
                <a:spcPts val="4900"/>
              </a:lnSpc>
            </a:pPr>
            <a:endParaRPr lang="en-US" sz="3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065668" y="1132614"/>
            <a:ext cx="11859202" cy="1708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0722" y="2743771"/>
            <a:ext cx="15586556" cy="5357204"/>
            <a:chOff x="0" y="0"/>
            <a:chExt cx="4105101" cy="14109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05101" cy="1410951"/>
            </a:xfrm>
            <a:custGeom>
              <a:avLst/>
              <a:gdLst/>
              <a:ahLst/>
              <a:cxnLst/>
              <a:rect l="l" t="t" r="r" b="b"/>
              <a:pathLst>
                <a:path w="4105101" h="1410951">
                  <a:moveTo>
                    <a:pt x="0" y="0"/>
                  </a:moveTo>
                  <a:lnTo>
                    <a:pt x="4105101" y="0"/>
                  </a:lnTo>
                  <a:lnTo>
                    <a:pt x="4105101" y="1410951"/>
                  </a:lnTo>
                  <a:lnTo>
                    <a:pt x="0" y="1410951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105101" cy="1449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65114" y="3239533"/>
            <a:ext cx="7249740" cy="4476714"/>
          </a:xfrm>
          <a:custGeom>
            <a:avLst/>
            <a:gdLst/>
            <a:ahLst/>
            <a:cxnLst/>
            <a:rect l="l" t="t" r="r" b="b"/>
            <a:pathLst>
              <a:path w="7249740" h="4476714">
                <a:moveTo>
                  <a:pt x="0" y="0"/>
                </a:moveTo>
                <a:lnTo>
                  <a:pt x="7249740" y="0"/>
                </a:lnTo>
                <a:lnTo>
                  <a:pt x="7249740" y="4476714"/>
                </a:lnTo>
                <a:lnTo>
                  <a:pt x="0" y="44767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585159" y="3175591"/>
            <a:ext cx="6625320" cy="4604598"/>
          </a:xfrm>
          <a:custGeom>
            <a:avLst/>
            <a:gdLst/>
            <a:ahLst/>
            <a:cxnLst/>
            <a:rect l="l" t="t" r="r" b="b"/>
            <a:pathLst>
              <a:path w="6625320" h="4604598">
                <a:moveTo>
                  <a:pt x="0" y="0"/>
                </a:moveTo>
                <a:lnTo>
                  <a:pt x="6625320" y="0"/>
                </a:lnTo>
                <a:lnTo>
                  <a:pt x="6625320" y="4604598"/>
                </a:lnTo>
                <a:lnTo>
                  <a:pt x="0" y="4604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589984" y="737057"/>
            <a:ext cx="6734369" cy="1708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SNIPPETS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43350" y="838200"/>
            <a:ext cx="7852972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Problems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54536" y="3187616"/>
            <a:ext cx="5056312" cy="4681669"/>
            <a:chOff x="0" y="0"/>
            <a:chExt cx="1556264" cy="14409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56264" cy="1440954"/>
            </a:xfrm>
            <a:custGeom>
              <a:avLst/>
              <a:gdLst/>
              <a:ahLst/>
              <a:cxnLst/>
              <a:rect l="l" t="t" r="r" b="b"/>
              <a:pathLst>
                <a:path w="1556264" h="1440954">
                  <a:moveTo>
                    <a:pt x="0" y="0"/>
                  </a:moveTo>
                  <a:lnTo>
                    <a:pt x="1556264" y="0"/>
                  </a:lnTo>
                  <a:lnTo>
                    <a:pt x="1556264" y="1440954"/>
                  </a:lnTo>
                  <a:lnTo>
                    <a:pt x="0" y="1440954"/>
                  </a:lnTo>
                  <a:close/>
                </a:path>
              </a:pathLst>
            </a:custGeom>
            <a:solidFill>
              <a:srgbClr val="F5C0B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556264" cy="14790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24361" y="4002419"/>
            <a:ext cx="4316662" cy="104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Filters out irrelevant noise and clutter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615844" y="3187616"/>
            <a:ext cx="5056312" cy="4681669"/>
            <a:chOff x="0" y="0"/>
            <a:chExt cx="1556264" cy="14409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56264" cy="1440954"/>
            </a:xfrm>
            <a:custGeom>
              <a:avLst/>
              <a:gdLst/>
              <a:ahLst/>
              <a:cxnLst/>
              <a:rect l="l" t="t" r="r" b="b"/>
              <a:pathLst>
                <a:path w="1556264" h="1440954">
                  <a:moveTo>
                    <a:pt x="0" y="0"/>
                  </a:moveTo>
                  <a:lnTo>
                    <a:pt x="1556264" y="0"/>
                  </a:lnTo>
                  <a:lnTo>
                    <a:pt x="1556264" y="1440954"/>
                  </a:lnTo>
                  <a:lnTo>
                    <a:pt x="0" y="1440954"/>
                  </a:lnTo>
                  <a:close/>
                </a:path>
              </a:pathLst>
            </a:custGeom>
            <a:solidFill>
              <a:srgbClr val="F5C0BF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556264" cy="14790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985669" y="3828994"/>
            <a:ext cx="4316662" cy="1581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Makes search feel intuitive, not exhausting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2077152" y="3187616"/>
            <a:ext cx="5056312" cy="4681669"/>
            <a:chOff x="0" y="0"/>
            <a:chExt cx="1556264" cy="144095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56264" cy="1440954"/>
            </a:xfrm>
            <a:custGeom>
              <a:avLst/>
              <a:gdLst/>
              <a:ahLst/>
              <a:cxnLst/>
              <a:rect l="l" t="t" r="r" b="b"/>
              <a:pathLst>
                <a:path w="1556264" h="1440954">
                  <a:moveTo>
                    <a:pt x="0" y="0"/>
                  </a:moveTo>
                  <a:lnTo>
                    <a:pt x="1556264" y="0"/>
                  </a:lnTo>
                  <a:lnTo>
                    <a:pt x="1556264" y="1440954"/>
                  </a:lnTo>
                  <a:lnTo>
                    <a:pt x="0" y="1440954"/>
                  </a:lnTo>
                  <a:close/>
                </a:path>
              </a:pathLst>
            </a:custGeom>
            <a:solidFill>
              <a:srgbClr val="F5C0BF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56264" cy="14790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443681" y="3735707"/>
            <a:ext cx="4316662" cy="1581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Helps you shop intentionally, not impulsively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24361" y="5854939"/>
            <a:ext cx="4316662" cy="1581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Ends doom-scrolling with smart, direct matches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85669" y="5854939"/>
            <a:ext cx="4316662" cy="1581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Surfaces only what you’re really looking for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446977" y="5854939"/>
            <a:ext cx="4316662" cy="1581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Connects you to curated results—fast and focused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31083" y="729765"/>
            <a:ext cx="14625835" cy="1708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TARGET AUDIENCE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60320" y="3618643"/>
            <a:ext cx="1306504" cy="1232689"/>
            <a:chOff x="0" y="0"/>
            <a:chExt cx="1742005" cy="1643586"/>
          </a:xfrm>
        </p:grpSpPr>
        <p:grpSp>
          <p:nvGrpSpPr>
            <p:cNvPr id="4" name="Group 4"/>
            <p:cNvGrpSpPr/>
            <p:nvPr/>
          </p:nvGrpSpPr>
          <p:grpSpPr>
            <a:xfrm>
              <a:off x="91174" y="0"/>
              <a:ext cx="1559658" cy="1643586"/>
              <a:chOff x="0" y="0"/>
              <a:chExt cx="727719" cy="766879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27719" cy="766879"/>
              </a:xfrm>
              <a:custGeom>
                <a:avLst/>
                <a:gdLst/>
                <a:ahLst/>
                <a:cxnLst/>
                <a:rect l="l" t="t" r="r" b="b"/>
                <a:pathLst>
                  <a:path w="727719" h="766879">
                    <a:moveTo>
                      <a:pt x="0" y="0"/>
                    </a:moveTo>
                    <a:lnTo>
                      <a:pt x="727719" y="0"/>
                    </a:lnTo>
                    <a:lnTo>
                      <a:pt x="727719" y="766879"/>
                    </a:lnTo>
                    <a:lnTo>
                      <a:pt x="0" y="766879"/>
                    </a:lnTo>
                    <a:close/>
                  </a:path>
                </a:pathLst>
              </a:custGeom>
              <a:solidFill>
                <a:srgbClr val="F5C0BF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727719" cy="8049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50844"/>
              <a:ext cx="1742005" cy="773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b="1">
                  <a:solidFill>
                    <a:srgbClr val="000000"/>
                  </a:solidFill>
                  <a:latin typeface="Loubag Bold"/>
                  <a:ea typeface="Loubag Bold"/>
                  <a:cs typeface="Loubag Bold"/>
                  <a:sym typeface="Loubag Bold"/>
                </a:rPr>
                <a:t>01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335204" y="3600450"/>
            <a:ext cx="6118951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Aged 20–35, urban, digitally savvy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335204" y="6096305"/>
            <a:ext cx="6118951" cy="104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Tired of endless browsing and irrelevant results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797684" y="3440471"/>
            <a:ext cx="6118951" cy="104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Want fast, accurate, style-driven recommendations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797684" y="6096305"/>
            <a:ext cx="6118951" cy="104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Care about saving time while still discovering great finds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60320" y="6032432"/>
            <a:ext cx="1306504" cy="1232689"/>
            <a:chOff x="0" y="0"/>
            <a:chExt cx="1742005" cy="1643586"/>
          </a:xfrm>
        </p:grpSpPr>
        <p:grpSp>
          <p:nvGrpSpPr>
            <p:cNvPr id="13" name="Group 13"/>
            <p:cNvGrpSpPr/>
            <p:nvPr/>
          </p:nvGrpSpPr>
          <p:grpSpPr>
            <a:xfrm>
              <a:off x="91174" y="0"/>
              <a:ext cx="1559658" cy="1643586"/>
              <a:chOff x="0" y="0"/>
              <a:chExt cx="727719" cy="766879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727719" cy="766879"/>
              </a:xfrm>
              <a:custGeom>
                <a:avLst/>
                <a:gdLst/>
                <a:ahLst/>
                <a:cxnLst/>
                <a:rect l="l" t="t" r="r" b="b"/>
                <a:pathLst>
                  <a:path w="727719" h="766879">
                    <a:moveTo>
                      <a:pt x="0" y="0"/>
                    </a:moveTo>
                    <a:lnTo>
                      <a:pt x="727719" y="0"/>
                    </a:lnTo>
                    <a:lnTo>
                      <a:pt x="727719" y="766879"/>
                    </a:lnTo>
                    <a:lnTo>
                      <a:pt x="0" y="766879"/>
                    </a:lnTo>
                    <a:close/>
                  </a:path>
                </a:pathLst>
              </a:custGeom>
              <a:solidFill>
                <a:srgbClr val="F5C0B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727719" cy="8049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0" y="450844"/>
              <a:ext cx="1742005" cy="773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b="1">
                  <a:solidFill>
                    <a:srgbClr val="000000"/>
                  </a:solidFill>
                  <a:latin typeface="Loubag Bold"/>
                  <a:ea typeface="Loubag Bold"/>
                  <a:cs typeface="Loubag Bold"/>
                  <a:sym typeface="Loubag Bold"/>
                </a:rPr>
                <a:t>02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44000" y="3497621"/>
            <a:ext cx="1306504" cy="1232689"/>
            <a:chOff x="0" y="0"/>
            <a:chExt cx="1742005" cy="1643586"/>
          </a:xfrm>
        </p:grpSpPr>
        <p:grpSp>
          <p:nvGrpSpPr>
            <p:cNvPr id="18" name="Group 18"/>
            <p:cNvGrpSpPr/>
            <p:nvPr/>
          </p:nvGrpSpPr>
          <p:grpSpPr>
            <a:xfrm>
              <a:off x="91174" y="0"/>
              <a:ext cx="1559658" cy="1643586"/>
              <a:chOff x="0" y="0"/>
              <a:chExt cx="727719" cy="766879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27719" cy="766879"/>
              </a:xfrm>
              <a:custGeom>
                <a:avLst/>
                <a:gdLst/>
                <a:ahLst/>
                <a:cxnLst/>
                <a:rect l="l" t="t" r="r" b="b"/>
                <a:pathLst>
                  <a:path w="727719" h="766879">
                    <a:moveTo>
                      <a:pt x="0" y="0"/>
                    </a:moveTo>
                    <a:lnTo>
                      <a:pt x="727719" y="0"/>
                    </a:lnTo>
                    <a:lnTo>
                      <a:pt x="727719" y="766879"/>
                    </a:lnTo>
                    <a:lnTo>
                      <a:pt x="0" y="766879"/>
                    </a:lnTo>
                    <a:close/>
                  </a:path>
                </a:pathLst>
              </a:custGeom>
              <a:solidFill>
                <a:srgbClr val="F5C0BF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727719" cy="8049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50844"/>
              <a:ext cx="1742005" cy="773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b="1">
                  <a:solidFill>
                    <a:srgbClr val="000000"/>
                  </a:solidFill>
                  <a:latin typeface="Loubag Bold"/>
                  <a:ea typeface="Loubag Bold"/>
                  <a:cs typeface="Loubag Bold"/>
                  <a:sym typeface="Loubag Bold"/>
                </a:rPr>
                <a:t>03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144000" y="6032432"/>
            <a:ext cx="1306504" cy="1232689"/>
            <a:chOff x="0" y="0"/>
            <a:chExt cx="1742005" cy="1643586"/>
          </a:xfrm>
        </p:grpSpPr>
        <p:grpSp>
          <p:nvGrpSpPr>
            <p:cNvPr id="23" name="Group 23"/>
            <p:cNvGrpSpPr/>
            <p:nvPr/>
          </p:nvGrpSpPr>
          <p:grpSpPr>
            <a:xfrm>
              <a:off x="91174" y="0"/>
              <a:ext cx="1559658" cy="1643586"/>
              <a:chOff x="0" y="0"/>
              <a:chExt cx="727719" cy="766879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727719" cy="766879"/>
              </a:xfrm>
              <a:custGeom>
                <a:avLst/>
                <a:gdLst/>
                <a:ahLst/>
                <a:cxnLst/>
                <a:rect l="l" t="t" r="r" b="b"/>
                <a:pathLst>
                  <a:path w="727719" h="766879">
                    <a:moveTo>
                      <a:pt x="0" y="0"/>
                    </a:moveTo>
                    <a:lnTo>
                      <a:pt x="727719" y="0"/>
                    </a:lnTo>
                    <a:lnTo>
                      <a:pt x="727719" y="766879"/>
                    </a:lnTo>
                    <a:lnTo>
                      <a:pt x="0" y="766879"/>
                    </a:lnTo>
                    <a:close/>
                  </a:path>
                </a:pathLst>
              </a:custGeom>
              <a:solidFill>
                <a:srgbClr val="F5C0BF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727719" cy="8049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0" y="450844"/>
              <a:ext cx="1742005" cy="773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b="1">
                  <a:solidFill>
                    <a:srgbClr val="000000"/>
                  </a:solidFill>
                  <a:latin typeface="Loubag Bold"/>
                  <a:ea typeface="Loubag Bold"/>
                  <a:cs typeface="Loubag Bold"/>
                  <a:sym typeface="Loubag Bold"/>
                </a:rPr>
                <a:t>04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8150947"/>
            <a:ext cx="1306504" cy="1232689"/>
            <a:chOff x="0" y="0"/>
            <a:chExt cx="1742005" cy="1643586"/>
          </a:xfrm>
        </p:grpSpPr>
        <p:grpSp>
          <p:nvGrpSpPr>
            <p:cNvPr id="28" name="Group 28"/>
            <p:cNvGrpSpPr/>
            <p:nvPr/>
          </p:nvGrpSpPr>
          <p:grpSpPr>
            <a:xfrm>
              <a:off x="91174" y="0"/>
              <a:ext cx="1559658" cy="1643586"/>
              <a:chOff x="0" y="0"/>
              <a:chExt cx="727719" cy="766879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727719" cy="766879"/>
              </a:xfrm>
              <a:custGeom>
                <a:avLst/>
                <a:gdLst/>
                <a:ahLst/>
                <a:cxnLst/>
                <a:rect l="l" t="t" r="r" b="b"/>
                <a:pathLst>
                  <a:path w="727719" h="766879">
                    <a:moveTo>
                      <a:pt x="0" y="0"/>
                    </a:moveTo>
                    <a:lnTo>
                      <a:pt x="727719" y="0"/>
                    </a:lnTo>
                    <a:lnTo>
                      <a:pt x="727719" y="766879"/>
                    </a:lnTo>
                    <a:lnTo>
                      <a:pt x="0" y="766879"/>
                    </a:lnTo>
                    <a:close/>
                  </a:path>
                </a:pathLst>
              </a:custGeom>
              <a:solidFill>
                <a:srgbClr val="F5C0BF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727719" cy="8049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1" name="TextBox 31"/>
            <p:cNvSpPr txBox="1"/>
            <p:nvPr/>
          </p:nvSpPr>
          <p:spPr>
            <a:xfrm>
              <a:off x="0" y="450844"/>
              <a:ext cx="1742005" cy="773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b="1">
                  <a:solidFill>
                    <a:srgbClr val="000000"/>
                  </a:solidFill>
                  <a:latin typeface="Loubag Bold"/>
                  <a:ea typeface="Loubag Bold"/>
                  <a:cs typeface="Loubag Bold"/>
                  <a:sym typeface="Loubag Bold"/>
                </a:rPr>
                <a:t>05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2499222" y="8096600"/>
            <a:ext cx="6118951" cy="104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Value personalization over generic options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9144000" y="8025611"/>
            <a:ext cx="1306504" cy="1232689"/>
            <a:chOff x="0" y="0"/>
            <a:chExt cx="1742005" cy="1643586"/>
          </a:xfrm>
        </p:grpSpPr>
        <p:grpSp>
          <p:nvGrpSpPr>
            <p:cNvPr id="34" name="Group 34"/>
            <p:cNvGrpSpPr/>
            <p:nvPr/>
          </p:nvGrpSpPr>
          <p:grpSpPr>
            <a:xfrm>
              <a:off x="91174" y="0"/>
              <a:ext cx="1559658" cy="1643586"/>
              <a:chOff x="0" y="0"/>
              <a:chExt cx="727719" cy="766879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727719" cy="766879"/>
              </a:xfrm>
              <a:custGeom>
                <a:avLst/>
                <a:gdLst/>
                <a:ahLst/>
                <a:cxnLst/>
                <a:rect l="l" t="t" r="r" b="b"/>
                <a:pathLst>
                  <a:path w="727719" h="766879">
                    <a:moveTo>
                      <a:pt x="0" y="0"/>
                    </a:moveTo>
                    <a:lnTo>
                      <a:pt x="727719" y="0"/>
                    </a:lnTo>
                    <a:lnTo>
                      <a:pt x="727719" y="766879"/>
                    </a:lnTo>
                    <a:lnTo>
                      <a:pt x="0" y="766879"/>
                    </a:lnTo>
                    <a:close/>
                  </a:path>
                </a:pathLst>
              </a:custGeom>
              <a:solidFill>
                <a:srgbClr val="F5C0BF"/>
              </a:solidFill>
            </p:spPr>
          </p:sp>
          <p:sp>
            <p:nvSpPr>
              <p:cNvPr id="36" name="TextBox 36"/>
              <p:cNvSpPr txBox="1"/>
              <p:nvPr/>
            </p:nvSpPr>
            <p:spPr>
              <a:xfrm>
                <a:off x="0" y="-38100"/>
                <a:ext cx="727719" cy="8049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7" name="TextBox 37"/>
            <p:cNvSpPr txBox="1"/>
            <p:nvPr/>
          </p:nvSpPr>
          <p:spPr>
            <a:xfrm>
              <a:off x="0" y="450844"/>
              <a:ext cx="1742005" cy="7736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b="1">
                  <a:solidFill>
                    <a:srgbClr val="000000"/>
                  </a:solidFill>
                  <a:latin typeface="Loubag Bold"/>
                  <a:ea typeface="Loubag Bold"/>
                  <a:cs typeface="Loubag Bold"/>
                  <a:sym typeface="Loubag Bold"/>
                </a:rPr>
                <a:t>06</a:t>
              </a: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0797684" y="8096600"/>
            <a:ext cx="6118951" cy="104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Seek fashion that matches both their lifestyle and intent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4815" y="-706569"/>
            <a:ext cx="14039036" cy="4681669"/>
            <a:chOff x="0" y="0"/>
            <a:chExt cx="4321025" cy="14409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21025" cy="1440954"/>
            </a:xfrm>
            <a:custGeom>
              <a:avLst/>
              <a:gdLst/>
              <a:ahLst/>
              <a:cxnLst/>
              <a:rect l="l" t="t" r="r" b="b"/>
              <a:pathLst>
                <a:path w="4321025" h="1440954">
                  <a:moveTo>
                    <a:pt x="0" y="0"/>
                  </a:moveTo>
                  <a:lnTo>
                    <a:pt x="4321025" y="0"/>
                  </a:lnTo>
                  <a:lnTo>
                    <a:pt x="4321025" y="1440954"/>
                  </a:lnTo>
                  <a:lnTo>
                    <a:pt x="0" y="1440954"/>
                  </a:lnTo>
                  <a:close/>
                </a:path>
              </a:pathLst>
            </a:custGeom>
            <a:solidFill>
              <a:srgbClr val="F5C0BF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21025" cy="14790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59339" y="0"/>
            <a:ext cx="4928661" cy="10287000"/>
          </a:xfrm>
          <a:custGeom>
            <a:avLst/>
            <a:gdLst/>
            <a:ahLst/>
            <a:cxnLst/>
            <a:rect l="l" t="t" r="r" b="b"/>
            <a:pathLst>
              <a:path w="4928661" h="10287000">
                <a:moveTo>
                  <a:pt x="0" y="0"/>
                </a:moveTo>
                <a:lnTo>
                  <a:pt x="4928661" y="0"/>
                </a:lnTo>
                <a:lnTo>
                  <a:pt x="49286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572" r="-1957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73727" y="864328"/>
            <a:ext cx="11244576" cy="1377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CONTRIBUITON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3727" y="5277117"/>
            <a:ext cx="12079091" cy="1581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Shows only what the user is actually searching for.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Uses intelligent filters to remove distractions.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3727" y="4721202"/>
            <a:ext cx="2289282" cy="42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Loubag Bold"/>
                <a:ea typeface="Loubag Bold"/>
                <a:cs typeface="Loubag Bold"/>
                <a:sym typeface="Loubag Bold"/>
              </a:rPr>
              <a:t>KEYS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25157" y="8160352"/>
            <a:ext cx="12079091" cy="1581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Faster, more relevant product discovery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Minimizes doom scrolling, maximizes intention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73727" y="7514549"/>
            <a:ext cx="2594356" cy="422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000000"/>
                </a:solidFill>
                <a:latin typeface="Loubag Bold"/>
                <a:ea typeface="Loubag Bold"/>
                <a:cs typeface="Loubag Bold"/>
                <a:sym typeface="Loubag Bold"/>
              </a:rPr>
              <a:t>BENEFITS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-133350"/>
            <a:ext cx="18288000" cy="2361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18"/>
              </a:lnSpc>
            </a:pPr>
            <a:r>
              <a:rPr lang="en-US" sz="6798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TECH STACK AND</a:t>
            </a:r>
          </a:p>
          <a:p>
            <a:pPr algn="ctr">
              <a:lnSpc>
                <a:spcPts val="9518"/>
              </a:lnSpc>
            </a:pPr>
            <a:r>
              <a:rPr lang="en-US" sz="6798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 RESOURCES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2227659"/>
            <a:ext cx="18288000" cy="8059341"/>
            <a:chOff x="0" y="0"/>
            <a:chExt cx="5628799" cy="248055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628799" cy="2480556"/>
            </a:xfrm>
            <a:custGeom>
              <a:avLst/>
              <a:gdLst/>
              <a:ahLst/>
              <a:cxnLst/>
              <a:rect l="l" t="t" r="r" b="b"/>
              <a:pathLst>
                <a:path w="5628799" h="2480556">
                  <a:moveTo>
                    <a:pt x="0" y="0"/>
                  </a:moveTo>
                  <a:lnTo>
                    <a:pt x="5628799" y="0"/>
                  </a:lnTo>
                  <a:lnTo>
                    <a:pt x="5628799" y="2480556"/>
                  </a:lnTo>
                  <a:lnTo>
                    <a:pt x="0" y="2480556"/>
                  </a:lnTo>
                  <a:close/>
                </a:path>
              </a:pathLst>
            </a:custGeom>
            <a:solidFill>
              <a:srgbClr val="F5C0BF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628799" cy="25186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-105642" y="3021049"/>
            <a:ext cx="13590248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endParaRPr sz="2800" dirty="0"/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React, JS, CSS, HTML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03184" y="2766760"/>
            <a:ext cx="3886200" cy="495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4000" b="1" dirty="0">
                <a:solidFill>
                  <a:srgbClr val="000000"/>
                </a:solidFill>
                <a:latin typeface="Loubag Bold"/>
                <a:ea typeface="Loubag Bold"/>
                <a:cs typeface="Loubag Bold"/>
                <a:sym typeface="Loubag Bold"/>
              </a:rPr>
              <a:t>FRONTEND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105642" y="4430998"/>
            <a:ext cx="3584157" cy="495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4000" b="1" dirty="0">
                <a:solidFill>
                  <a:srgbClr val="000000"/>
                </a:solidFill>
                <a:latin typeface="Loubag Bold"/>
                <a:ea typeface="Loubag Bold"/>
                <a:cs typeface="Loubag Bold"/>
                <a:sym typeface="Loubag Bold"/>
              </a:rPr>
              <a:t>BACKEND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413" y="5015351"/>
            <a:ext cx="13590248" cy="399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3079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Python, flask , torch 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3843" y="5848746"/>
            <a:ext cx="2288292" cy="495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4000" b="1" dirty="0">
                <a:solidFill>
                  <a:srgbClr val="000000"/>
                </a:solidFill>
                <a:latin typeface="Loubag Bold"/>
                <a:ea typeface="Loubag Bold"/>
                <a:cs typeface="Loubag Bold"/>
                <a:sym typeface="Loubag Bold"/>
              </a:rPr>
              <a:t>AI &amp; ML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6444180"/>
            <a:ext cx="13872893" cy="1989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ResNet50 (pre-trained) – image embeddings for visual similarity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Sentence Transformers – semantic search from text queries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 Filters – gender- and item-specific query refinement</a:t>
            </a: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-181153" y="7975183"/>
            <a:ext cx="3735178" cy="4954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4000" b="1" dirty="0">
                <a:solidFill>
                  <a:srgbClr val="000000"/>
                </a:solidFill>
                <a:latin typeface="Loubag Bold"/>
                <a:ea typeface="Loubag Bold"/>
                <a:cs typeface="Loubag Bold"/>
                <a:sym typeface="Loubag Bold"/>
              </a:rPr>
              <a:t>STORAGE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22123" y="8596847"/>
            <a:ext cx="13872893" cy="1592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CSV/Excel Files – local dataset handling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Image URLs – loaded on-the-fly, no separate storage needed</a:t>
            </a: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079"/>
              </a:lnSpc>
            </a:pPr>
            <a:endParaRPr lang="en-US" sz="32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39421" y="783703"/>
            <a:ext cx="20016954" cy="2244924"/>
            <a:chOff x="0" y="0"/>
            <a:chExt cx="5271955" cy="5912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1955" cy="591256"/>
            </a:xfrm>
            <a:custGeom>
              <a:avLst/>
              <a:gdLst/>
              <a:ahLst/>
              <a:cxnLst/>
              <a:rect l="l" t="t" r="r" b="b"/>
              <a:pathLst>
                <a:path w="5271955" h="591256">
                  <a:moveTo>
                    <a:pt x="0" y="0"/>
                  </a:moveTo>
                  <a:lnTo>
                    <a:pt x="5271955" y="0"/>
                  </a:lnTo>
                  <a:lnTo>
                    <a:pt x="5271955" y="591256"/>
                  </a:lnTo>
                  <a:lnTo>
                    <a:pt x="0" y="591256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71955" cy="6293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251447" y="956840"/>
            <a:ext cx="9785105" cy="1708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632046"/>
            <a:ext cx="16453870" cy="3114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6045" lvl="1" indent="-383023" algn="l">
              <a:lnSpc>
                <a:spcPts val="4967"/>
              </a:lnSpc>
              <a:buFont typeface="Arial"/>
              <a:buChar char="•"/>
            </a:pPr>
            <a:r>
              <a:rPr lang="en-US" sz="354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Empowers users to make ethical fashion choices</a:t>
            </a:r>
          </a:p>
          <a:p>
            <a:pPr marL="766045" lvl="1" indent="-383023" algn="l">
              <a:lnSpc>
                <a:spcPts val="4967"/>
              </a:lnSpc>
              <a:buFont typeface="Arial"/>
              <a:buChar char="•"/>
            </a:pPr>
            <a:r>
              <a:rPr lang="en-US" sz="354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Bridges the gap between technology and sustainability</a:t>
            </a:r>
          </a:p>
          <a:p>
            <a:pPr marL="766045" lvl="1" indent="-383023" algn="l">
              <a:lnSpc>
                <a:spcPts val="4967"/>
              </a:lnSpc>
              <a:buFont typeface="Arial"/>
              <a:buChar char="•"/>
            </a:pPr>
            <a:r>
              <a:rPr lang="en-US" sz="354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Future scope: Expand to more platforms and personalized AI</a:t>
            </a:r>
          </a:p>
          <a:p>
            <a:pPr marL="766045" lvl="1" indent="-383023" algn="l">
              <a:lnSpc>
                <a:spcPts val="4967"/>
              </a:lnSpc>
              <a:buFont typeface="Arial"/>
              <a:buChar char="•"/>
            </a:pPr>
            <a:r>
              <a:rPr lang="en-US" sz="354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Join us in shaping a conscious shopping experience</a:t>
            </a:r>
          </a:p>
          <a:p>
            <a:pPr algn="ctr">
              <a:lnSpc>
                <a:spcPts val="4967"/>
              </a:lnSpc>
            </a:pPr>
            <a:endParaRPr lang="en-US" sz="3548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5778" y="2123542"/>
            <a:ext cx="11256445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914673" y="5372315"/>
            <a:ext cx="20117346" cy="2505393"/>
            <a:chOff x="0" y="0"/>
            <a:chExt cx="5298396" cy="65985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98396" cy="659857"/>
            </a:xfrm>
            <a:custGeom>
              <a:avLst/>
              <a:gdLst/>
              <a:ahLst/>
              <a:cxnLst/>
              <a:rect l="l" t="t" r="r" b="b"/>
              <a:pathLst>
                <a:path w="5298396" h="659857">
                  <a:moveTo>
                    <a:pt x="0" y="0"/>
                  </a:moveTo>
                  <a:lnTo>
                    <a:pt x="5298396" y="0"/>
                  </a:lnTo>
                  <a:lnTo>
                    <a:pt x="5298396" y="659857"/>
                  </a:lnTo>
                  <a:lnTo>
                    <a:pt x="0" y="659857"/>
                  </a:lnTo>
                  <a:close/>
                </a:path>
              </a:pathLst>
            </a:custGeom>
            <a:solidFill>
              <a:srgbClr val="F5C0B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298396" cy="6979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379062" y="5413908"/>
            <a:ext cx="7529876" cy="246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Presentation by:  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Sowmya Negi (E23CSEU1102)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Aarushi Goel (E23CSEU1097)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Nandini Jaiswal (E23CSEU1083)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340</Words>
  <Application>Microsoft Office PowerPoint</Application>
  <PresentationFormat>Custom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Loubag</vt:lpstr>
      <vt:lpstr>Arial</vt:lpstr>
      <vt:lpstr>Montserrat Bold</vt:lpstr>
      <vt:lpstr>Calibri</vt:lpstr>
      <vt:lpstr>Loubag 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SNOOZE Sowmya Negi (E23CSEU1102) Aarushi Goel (E23CSEU1097) Nandini Jaiswal (E23CSEU1083)</dc:title>
  <cp:lastModifiedBy>Sowmya N</cp:lastModifiedBy>
  <cp:revision>2</cp:revision>
  <dcterms:created xsi:type="dcterms:W3CDTF">2006-08-16T00:00:00Z</dcterms:created>
  <dcterms:modified xsi:type="dcterms:W3CDTF">2025-04-23T07:00:03Z</dcterms:modified>
  <dc:identifier>DAGlbulDC3w</dc:identifier>
</cp:coreProperties>
</file>