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2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27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70" r:id="rId15"/>
    <p:sldId id="266" r:id="rId16"/>
    <p:sldId id="267" r:id="rId17"/>
    <p:sldId id="268" r:id="rId18"/>
    <p:sldId id="269" r:id="rId19"/>
    <p:sldId id="271" r:id="rId20"/>
    <p:sldId id="276" r:id="rId21"/>
    <p:sldId id="277" r:id="rId22"/>
    <p:sldId id="274" r:id="rId23"/>
    <p:sldId id="275" r:id="rId24"/>
    <p:sldId id="272" r:id="rId25"/>
    <p:sldId id="278" r:id="rId26"/>
  </p:sldIdLst>
  <p:sldSz cx="12192000" cy="6858000"/>
  <p:notesSz cx="6858000" cy="1857375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28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BD3AA52-0FB4-F6D0-6D07-1A3D2D9FD3FC}" name="Marianne Seidler" initials="MS" userId="S::mariannes@skillup.tech::bb0b4178-c940-4a9a-9c5e-e97bf5d50d86" providerId="AD"/>
  <p188:author id="{F554C3DC-94B8-9F7D-83FC-6D4CEC0DE845}" name="Dawn Teel-Friedman" initials="DTF" userId="Dawn Teel-Friedman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se Malcolm" initials="RM" lastIdx="1" clrIdx="0">
    <p:extLst>
      <p:ext uri="{19B8F6BF-5375-455C-9EA6-DF929625EA0E}">
        <p15:presenceInfo xmlns:p15="http://schemas.microsoft.com/office/powerpoint/2012/main" userId="Rose Malcolm" providerId="None"/>
      </p:ext>
    </p:extLst>
  </p:cmAuthor>
  <p:cmAuthor id="2" name="Rose Malcolm" initials="RM [2]" lastIdx="7" clrIdx="1">
    <p:extLst>
      <p:ext uri="{19B8F6BF-5375-455C-9EA6-DF929625EA0E}">
        <p15:presenceInfo xmlns:p15="http://schemas.microsoft.com/office/powerpoint/2012/main" userId="17c9fa32013483c0" providerId="Windows Live"/>
      </p:ext>
    </p:extLst>
  </p:cmAuthor>
  <p:cmAuthor id="3" name="Ramesh Sannareddy" initials="RS" lastIdx="7" clrIdx="2">
    <p:extLst>
      <p:ext uri="{19B8F6BF-5375-455C-9EA6-DF929625EA0E}">
        <p15:presenceInfo xmlns:p15="http://schemas.microsoft.com/office/powerpoint/2012/main" userId="YZ5PSXVD06EfD4/04RF+4IpszM4ZmL7FtUZDJf4jPLA=" providerId="None"/>
      </p:ext>
    </p:extLst>
  </p:cmAuthor>
  <p:cmAuthor id="4" name="UPKAR LIDDER" initials="UL" lastIdx="2" clrIdx="3"/>
  <p:cmAuthor id="5" name="Beth Larsen" initials="BL" lastIdx="1" clrIdx="4">
    <p:extLst>
      <p:ext uri="{19B8F6BF-5375-455C-9EA6-DF929625EA0E}">
        <p15:presenceInfo xmlns:p15="http://schemas.microsoft.com/office/powerpoint/2012/main" userId="04edb8684ac0beb8" providerId="Windows Live"/>
      </p:ext>
    </p:extLst>
  </p:cmAuthor>
  <p:cmAuthor id="6" name="Matt Ockenfels" initials="MO" lastIdx="1" clrIdx="5">
    <p:extLst>
      <p:ext uri="{19B8F6BF-5375-455C-9EA6-DF929625EA0E}">
        <p15:presenceInfo xmlns:p15="http://schemas.microsoft.com/office/powerpoint/2012/main" userId="S::matto@skillup.tech::1f5f8b86-5465-4302-9a82-9a36d055e8b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3"/>
    <a:srgbClr val="007D79"/>
    <a:srgbClr val="D02670"/>
    <a:srgbClr val="231F20"/>
    <a:srgbClr val="33B1FF"/>
    <a:srgbClr val="262626"/>
    <a:srgbClr val="525252"/>
    <a:srgbClr val="BE95FF"/>
    <a:srgbClr val="FFFFFF"/>
    <a:srgbClr val="C1C7C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121E6E0-1BB4-12FF-7E88-78EB8249B2D1}" v="2" dt="2025-08-12T10:06:39.459"/>
    <p1510:client id="{F2D39291-A09F-0C43-374E-051C916B2C92}" v="52" dt="2025-08-12T10:50:02.469"/>
  </p1510:revLst>
</p1510:revInfo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3" autoAdjust="0"/>
    <p:restoredTop sz="91480" autoAdjust="0"/>
  </p:normalViewPr>
  <p:slideViewPr>
    <p:cSldViewPr snapToGrid="0">
      <p:cViewPr varScale="1">
        <p:scale>
          <a:sx n="70" d="100"/>
          <a:sy n="70" d="100"/>
        </p:scale>
        <p:origin x="38" y="101"/>
      </p:cViewPr>
      <p:guideLst>
        <p:guide orient="horz" pos="744"/>
        <p:guide pos="28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ags" Target="tags/tag1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wmya Boppidi" userId="7a60e9119ca77553" providerId="Windows Live" clId="Web-{00B0235F-06DB-453A-ADD9-C98CA0C0905E}"/>
    <pc:docChg chg="modSld">
      <pc:chgData name="Sowmya Boppidi" userId="7a60e9119ca77553" providerId="Windows Live" clId="Web-{00B0235F-06DB-453A-ADD9-C98CA0C0905E}" dt="2025-05-06T10:42:09.340" v="538" actId="14100"/>
      <pc:docMkLst>
        <pc:docMk/>
      </pc:docMkLst>
      <pc:sldChg chg="modSp">
        <pc:chgData name="Sowmya Boppidi" userId="7a60e9119ca77553" providerId="Windows Live" clId="Web-{00B0235F-06DB-453A-ADD9-C98CA0C0905E}" dt="2025-05-06T08:37:12.343" v="175" actId="1076"/>
        <pc:sldMkLst>
          <pc:docMk/>
          <pc:sldMk cId="4009730992" sldId="256"/>
        </pc:sldMkLst>
      </pc:sldChg>
      <pc:sldChg chg="modSp">
        <pc:chgData name="Sowmya Boppidi" userId="7a60e9119ca77553" providerId="Windows Live" clId="Web-{00B0235F-06DB-453A-ADD9-C98CA0C0905E}" dt="2025-05-06T08:38:05.735" v="179" actId="20577"/>
        <pc:sldMkLst>
          <pc:docMk/>
          <pc:sldMk cId="1453241194" sldId="257"/>
        </pc:sldMkLst>
      </pc:sldChg>
      <pc:sldChg chg="modSp">
        <pc:chgData name="Sowmya Boppidi" userId="7a60e9119ca77553" providerId="Windows Live" clId="Web-{00B0235F-06DB-453A-ADD9-C98CA0C0905E}" dt="2025-05-06T08:38:25.251" v="182" actId="20577"/>
        <pc:sldMkLst>
          <pc:docMk/>
          <pc:sldMk cId="1555385428" sldId="258"/>
        </pc:sldMkLst>
      </pc:sldChg>
      <pc:sldChg chg="modSp">
        <pc:chgData name="Sowmya Boppidi" userId="7a60e9119ca77553" providerId="Windows Live" clId="Web-{00B0235F-06DB-453A-ADD9-C98CA0C0905E}" dt="2025-05-06T08:38:40.986" v="184" actId="20577"/>
        <pc:sldMkLst>
          <pc:docMk/>
          <pc:sldMk cId="2040863335" sldId="259"/>
        </pc:sldMkLst>
      </pc:sldChg>
      <pc:sldChg chg="modSp">
        <pc:chgData name="Sowmya Boppidi" userId="7a60e9119ca77553" providerId="Windows Live" clId="Web-{00B0235F-06DB-453A-ADD9-C98CA0C0905E}" dt="2025-05-06T08:53:07.929" v="324" actId="1076"/>
        <pc:sldMkLst>
          <pc:docMk/>
          <pc:sldMk cId="3791692516" sldId="260"/>
        </pc:sldMkLst>
      </pc:sldChg>
      <pc:sldChg chg="addSp delSp modSp">
        <pc:chgData name="Sowmya Boppidi" userId="7a60e9119ca77553" providerId="Windows Live" clId="Web-{00B0235F-06DB-453A-ADD9-C98CA0C0905E}" dt="2025-05-06T09:07:49.857" v="345" actId="20577"/>
        <pc:sldMkLst>
          <pc:docMk/>
          <pc:sldMk cId="2215908557" sldId="261"/>
        </pc:sldMkLst>
      </pc:sldChg>
      <pc:sldChg chg="modSp">
        <pc:chgData name="Sowmya Boppidi" userId="7a60e9119ca77553" providerId="Windows Live" clId="Web-{00B0235F-06DB-453A-ADD9-C98CA0C0905E}" dt="2025-05-06T09:16:35.339" v="446" actId="20577"/>
        <pc:sldMkLst>
          <pc:docMk/>
          <pc:sldMk cId="3701288749" sldId="263"/>
        </pc:sldMkLst>
      </pc:sldChg>
      <pc:sldChg chg="modSp">
        <pc:chgData name="Sowmya Boppidi" userId="7a60e9119ca77553" providerId="Windows Live" clId="Web-{00B0235F-06DB-453A-ADD9-C98CA0C0905E}" dt="2025-05-06T09:41:55.204" v="508" actId="20577"/>
        <pc:sldMkLst>
          <pc:docMk/>
          <pc:sldMk cId="3188125957" sldId="265"/>
        </pc:sldMkLst>
      </pc:sldChg>
      <pc:sldChg chg="modSp">
        <pc:chgData name="Sowmya Boppidi" userId="7a60e9119ca77553" providerId="Windows Live" clId="Web-{00B0235F-06DB-453A-ADD9-C98CA0C0905E}" dt="2025-05-06T09:20:58.908" v="453" actId="20577"/>
        <pc:sldMkLst>
          <pc:docMk/>
          <pc:sldMk cId="2048496678" sldId="268"/>
        </pc:sldMkLst>
      </pc:sldChg>
      <pc:sldChg chg="addSp modSp">
        <pc:chgData name="Sowmya Boppidi" userId="7a60e9119ca77553" providerId="Windows Live" clId="Web-{00B0235F-06DB-453A-ADD9-C98CA0C0905E}" dt="2025-05-06T09:21:07.267" v="455" actId="20577"/>
        <pc:sldMkLst>
          <pc:docMk/>
          <pc:sldMk cId="2405636225" sldId="269"/>
        </pc:sldMkLst>
      </pc:sldChg>
      <pc:sldChg chg="modSp">
        <pc:chgData name="Sowmya Boppidi" userId="7a60e9119ca77553" providerId="Windows Live" clId="Web-{00B0235F-06DB-453A-ADD9-C98CA0C0905E}" dt="2025-05-06T09:35:28.163" v="498" actId="20577"/>
        <pc:sldMkLst>
          <pc:docMk/>
          <pc:sldMk cId="857333540" sldId="270"/>
        </pc:sldMkLst>
      </pc:sldChg>
      <pc:sldChg chg="modSp">
        <pc:chgData name="Sowmya Boppidi" userId="7a60e9119ca77553" providerId="Windows Live" clId="Web-{00B0235F-06DB-453A-ADD9-C98CA0C0905E}" dt="2025-05-06T10:11:45.325" v="520" actId="20577"/>
        <pc:sldMkLst>
          <pc:docMk/>
          <pc:sldMk cId="3865637256" sldId="271"/>
        </pc:sldMkLst>
      </pc:sldChg>
      <pc:sldChg chg="modSp">
        <pc:chgData name="Sowmya Boppidi" userId="7a60e9119ca77553" providerId="Windows Live" clId="Web-{00B0235F-06DB-453A-ADD9-C98CA0C0905E}" dt="2025-05-06T10:12:05.435" v="522" actId="20577"/>
        <pc:sldMkLst>
          <pc:docMk/>
          <pc:sldMk cId="840378239" sldId="272"/>
        </pc:sldMkLst>
      </pc:sldChg>
      <pc:sldChg chg="modSp">
        <pc:chgData name="Sowmya Boppidi" userId="7a60e9119ca77553" providerId="Windows Live" clId="Web-{00B0235F-06DB-453A-ADD9-C98CA0C0905E}" dt="2025-05-06T10:11:01.511" v="515" actId="20577"/>
        <pc:sldMkLst>
          <pc:docMk/>
          <pc:sldMk cId="1860158657" sldId="273"/>
        </pc:sldMkLst>
      </pc:sldChg>
      <pc:sldChg chg="addSp delSp modSp">
        <pc:chgData name="Sowmya Boppidi" userId="7a60e9119ca77553" providerId="Windows Live" clId="Web-{00B0235F-06DB-453A-ADD9-C98CA0C0905E}" dt="2025-05-06T10:42:09.340" v="538" actId="14100"/>
        <pc:sldMkLst>
          <pc:docMk/>
          <pc:sldMk cId="1935373820" sldId="274"/>
        </pc:sldMkLst>
      </pc:sldChg>
      <pc:sldChg chg="addSp delSp modSp">
        <pc:chgData name="Sowmya Boppidi" userId="7a60e9119ca77553" providerId="Windows Live" clId="Web-{00B0235F-06DB-453A-ADD9-C98CA0C0905E}" dt="2025-05-06T10:41:34.652" v="534"/>
        <pc:sldMkLst>
          <pc:docMk/>
          <pc:sldMk cId="1945902534" sldId="275"/>
        </pc:sldMkLst>
      </pc:sldChg>
    </pc:docChg>
  </pc:docChgLst>
  <pc:docChgLst>
    <pc:chgData name="Sowmya Boppidi" userId="7a60e9119ca77553" providerId="Windows Live" clId="Web-{6121E6E0-1BB4-12FF-7E88-78EB8249B2D1}"/>
    <pc:docChg chg="modSld">
      <pc:chgData name="Sowmya Boppidi" userId="7a60e9119ca77553" providerId="Windows Live" clId="Web-{6121E6E0-1BB4-12FF-7E88-78EB8249B2D1}" dt="2025-08-12T10:06:35.553" v="0" actId="20577"/>
      <pc:docMkLst>
        <pc:docMk/>
      </pc:docMkLst>
      <pc:sldChg chg="modSp">
        <pc:chgData name="Sowmya Boppidi" userId="7a60e9119ca77553" providerId="Windows Live" clId="Web-{6121E6E0-1BB4-12FF-7E88-78EB8249B2D1}" dt="2025-08-12T10:06:35.553" v="0" actId="20577"/>
        <pc:sldMkLst>
          <pc:docMk/>
          <pc:sldMk cId="4009730992" sldId="256"/>
        </pc:sldMkLst>
        <pc:spChg chg="mod">
          <ac:chgData name="Sowmya Boppidi" userId="7a60e9119ca77553" providerId="Windows Live" clId="Web-{6121E6E0-1BB4-12FF-7E88-78EB8249B2D1}" dt="2025-08-12T10:06:35.553" v="0" actId="20577"/>
          <ac:spMkLst>
            <pc:docMk/>
            <pc:sldMk cId="4009730992" sldId="256"/>
            <ac:spMk id="3" creationId="{59DF6B8D-2BAC-11F8-7D28-B631D08C8D90}"/>
          </ac:spMkLst>
        </pc:spChg>
      </pc:sldChg>
    </pc:docChg>
  </pc:docChgLst>
  <pc:docChgLst>
    <pc:chgData name="Sowmya Boppidi" userId="7a60e9119ca77553" providerId="Windows Live" clId="Web-{F2D39291-A09F-0C43-374E-051C916B2C92}"/>
    <pc:docChg chg="addSld modSld sldOrd">
      <pc:chgData name="Sowmya Boppidi" userId="7a60e9119ca77553" providerId="Windows Live" clId="Web-{F2D39291-A09F-0C43-374E-051C916B2C92}" dt="2025-08-12T10:50:02.469" v="46" actId="20577"/>
      <pc:docMkLst>
        <pc:docMk/>
      </pc:docMkLst>
      <pc:sldChg chg="ord">
        <pc:chgData name="Sowmya Boppidi" userId="7a60e9119ca77553" providerId="Windows Live" clId="Web-{F2D39291-A09F-0C43-374E-051C916B2C92}" dt="2025-08-12T10:29:43.589" v="6"/>
        <pc:sldMkLst>
          <pc:docMk/>
          <pc:sldMk cId="840378239" sldId="272"/>
        </pc:sldMkLst>
      </pc:sldChg>
      <pc:sldChg chg="modSp">
        <pc:chgData name="Sowmya Boppidi" userId="7a60e9119ca77553" providerId="Windows Live" clId="Web-{F2D39291-A09F-0C43-374E-051C916B2C92}" dt="2025-08-12T10:29:14.121" v="4" actId="20577"/>
        <pc:sldMkLst>
          <pc:docMk/>
          <pc:sldMk cId="1935373820" sldId="274"/>
        </pc:sldMkLst>
        <pc:spChg chg="mod">
          <ac:chgData name="Sowmya Boppidi" userId="7a60e9119ca77553" providerId="Windows Live" clId="Web-{F2D39291-A09F-0C43-374E-051C916B2C92}" dt="2025-08-12T10:29:14.121" v="4" actId="20577"/>
          <ac:spMkLst>
            <pc:docMk/>
            <pc:sldMk cId="1935373820" sldId="274"/>
            <ac:spMk id="9" creationId="{8334EF5D-2E2A-7FE5-06C6-01ACAB1F420F}"/>
          </ac:spMkLst>
        </pc:spChg>
      </pc:sldChg>
      <pc:sldChg chg="addSp delSp modSp new mod modClrScheme chgLayout">
        <pc:chgData name="Sowmya Boppidi" userId="7a60e9119ca77553" providerId="Windows Live" clId="Web-{F2D39291-A09F-0C43-374E-051C916B2C92}" dt="2025-08-12T10:50:02.469" v="46" actId="20577"/>
        <pc:sldMkLst>
          <pc:docMk/>
          <pc:sldMk cId="1686018807" sldId="278"/>
        </pc:sldMkLst>
        <pc:spChg chg="del">
          <ac:chgData name="Sowmya Boppidi" userId="7a60e9119ca77553" providerId="Windows Live" clId="Web-{F2D39291-A09F-0C43-374E-051C916B2C92}" dt="2025-08-12T10:33:07.230" v="9"/>
          <ac:spMkLst>
            <pc:docMk/>
            <pc:sldMk cId="1686018807" sldId="278"/>
            <ac:spMk id="2" creationId="{81BCF2A4-3A8E-9EED-27C1-8FCA1DF28613}"/>
          </ac:spMkLst>
        </pc:spChg>
        <pc:spChg chg="del mod">
          <ac:chgData name="Sowmya Boppidi" userId="7a60e9119ca77553" providerId="Windows Live" clId="Web-{F2D39291-A09F-0C43-374E-051C916B2C92}" dt="2025-08-12T10:33:30.793" v="13"/>
          <ac:spMkLst>
            <pc:docMk/>
            <pc:sldMk cId="1686018807" sldId="278"/>
            <ac:spMk id="3" creationId="{D4453164-E871-D18A-F236-D15A4082427F}"/>
          </ac:spMkLst>
        </pc:spChg>
        <pc:spChg chg="add del">
          <ac:chgData name="Sowmya Boppidi" userId="7a60e9119ca77553" providerId="Windows Live" clId="Web-{F2D39291-A09F-0C43-374E-051C916B2C92}" dt="2025-08-12T10:33:24.105" v="12"/>
          <ac:spMkLst>
            <pc:docMk/>
            <pc:sldMk cId="1686018807" sldId="278"/>
            <ac:spMk id="4" creationId="{9B644CFC-3EB2-874E-0631-16F350F0B466}"/>
          </ac:spMkLst>
        </pc:spChg>
        <pc:spChg chg="add del mod">
          <ac:chgData name="Sowmya Boppidi" userId="7a60e9119ca77553" providerId="Windows Live" clId="Web-{F2D39291-A09F-0C43-374E-051C916B2C92}" dt="2025-08-12T10:33:40.152" v="14"/>
          <ac:spMkLst>
            <pc:docMk/>
            <pc:sldMk cId="1686018807" sldId="278"/>
            <ac:spMk id="6" creationId="{FCB3F764-BBE7-3E9D-D95B-749454F8ACB5}"/>
          </ac:spMkLst>
        </pc:spChg>
        <pc:spChg chg="add mod">
          <ac:chgData name="Sowmya Boppidi" userId="7a60e9119ca77553" providerId="Windows Live" clId="Web-{F2D39291-A09F-0C43-374E-051C916B2C92}" dt="2025-08-12T10:36:26.343" v="30" actId="14100"/>
          <ac:spMkLst>
            <pc:docMk/>
            <pc:sldMk cId="1686018807" sldId="278"/>
            <ac:spMk id="7" creationId="{C9625D46-086C-F243-784F-1067BF353980}"/>
          </ac:spMkLst>
        </pc:spChg>
        <pc:spChg chg="add mod">
          <ac:chgData name="Sowmya Boppidi" userId="7a60e9119ca77553" providerId="Windows Live" clId="Web-{F2D39291-A09F-0C43-374E-051C916B2C92}" dt="2025-08-12T10:50:02.469" v="46" actId="20577"/>
          <ac:spMkLst>
            <pc:docMk/>
            <pc:sldMk cId="1686018807" sldId="278"/>
            <ac:spMk id="9" creationId="{50437804-A1A4-CDA6-97EB-DFDA67561B7E}"/>
          </ac:spMkLst>
        </pc:spChg>
        <pc:cxnChg chg="add">
          <ac:chgData name="Sowmya Boppidi" userId="7a60e9119ca77553" providerId="Windows Live" clId="Web-{F2D39291-A09F-0C43-374E-051C916B2C92}" dt="2025-08-12T10:46:45.753" v="32"/>
          <ac:cxnSpMkLst>
            <pc:docMk/>
            <pc:sldMk cId="1686018807" sldId="278"/>
            <ac:cxnSpMk id="8" creationId="{AB5BAE43-1845-60C9-AE18-65FAFECC35E4}"/>
          </ac:cxnSpMkLst>
        </pc:cxnChg>
      </pc:sldChg>
    </pc:docChg>
  </pc:docChgLst>
  <pc:docChgLst>
    <pc:chgData name="Sowmya Boppidi" userId="7a60e9119ca77553" providerId="Windows Live" clId="Web-{14E5313D-8EE4-4A1A-A804-BFC772D8D78F}"/>
    <pc:docChg chg="addSld delSld modSld sldOrd">
      <pc:chgData name="Sowmya Boppidi" userId="7a60e9119ca77553" providerId="Windows Live" clId="Web-{14E5313D-8EE4-4A1A-A804-BFC772D8D78F}" dt="2025-05-07T10:00:19.348" v="396"/>
      <pc:docMkLst>
        <pc:docMk/>
      </pc:docMkLst>
      <pc:sldChg chg="ord">
        <pc:chgData name="Sowmya Boppidi" userId="7a60e9119ca77553" providerId="Windows Live" clId="Web-{14E5313D-8EE4-4A1A-A804-BFC772D8D78F}" dt="2025-05-07T09:16:24.616" v="1"/>
        <pc:sldMkLst>
          <pc:docMk/>
          <pc:sldMk cId="175219845" sldId="266"/>
        </pc:sldMkLst>
      </pc:sldChg>
      <pc:sldChg chg="ord">
        <pc:chgData name="Sowmya Boppidi" userId="7a60e9119ca77553" providerId="Windows Live" clId="Web-{14E5313D-8EE4-4A1A-A804-BFC772D8D78F}" dt="2025-05-07T09:15:35.724" v="0"/>
        <pc:sldMkLst>
          <pc:docMk/>
          <pc:sldMk cId="857333540" sldId="270"/>
        </pc:sldMkLst>
      </pc:sldChg>
      <pc:sldChg chg="modSp">
        <pc:chgData name="Sowmya Boppidi" userId="7a60e9119ca77553" providerId="Windows Live" clId="Web-{14E5313D-8EE4-4A1A-A804-BFC772D8D78F}" dt="2025-05-07T09:35:40.578" v="245" actId="20577"/>
        <pc:sldMkLst>
          <pc:docMk/>
          <pc:sldMk cId="3865637256" sldId="271"/>
        </pc:sldMkLst>
      </pc:sldChg>
      <pc:sldChg chg="modSp">
        <pc:chgData name="Sowmya Boppidi" userId="7a60e9119ca77553" providerId="Windows Live" clId="Web-{14E5313D-8EE4-4A1A-A804-BFC772D8D78F}" dt="2025-05-07T09:42:29.342" v="304" actId="14100"/>
        <pc:sldMkLst>
          <pc:docMk/>
          <pc:sldMk cId="840378239" sldId="272"/>
        </pc:sldMkLst>
      </pc:sldChg>
      <pc:sldChg chg="del">
        <pc:chgData name="Sowmya Boppidi" userId="7a60e9119ca77553" providerId="Windows Live" clId="Web-{14E5313D-8EE4-4A1A-A804-BFC772D8D78F}" dt="2025-05-07T10:00:19.348" v="396"/>
        <pc:sldMkLst>
          <pc:docMk/>
          <pc:sldMk cId="1860158657" sldId="273"/>
        </pc:sldMkLst>
      </pc:sldChg>
      <pc:sldChg chg="addSp modSp">
        <pc:chgData name="Sowmya Boppidi" userId="7a60e9119ca77553" providerId="Windows Live" clId="Web-{14E5313D-8EE4-4A1A-A804-BFC772D8D78F}" dt="2025-05-07T09:56:47.435" v="383" actId="20577"/>
        <pc:sldMkLst>
          <pc:docMk/>
          <pc:sldMk cId="1935373820" sldId="274"/>
        </pc:sldMkLst>
      </pc:sldChg>
      <pc:sldChg chg="addSp modSp">
        <pc:chgData name="Sowmya Boppidi" userId="7a60e9119ca77553" providerId="Windows Live" clId="Web-{14E5313D-8EE4-4A1A-A804-BFC772D8D78F}" dt="2025-05-07T09:59:32.221" v="395" actId="20577"/>
        <pc:sldMkLst>
          <pc:docMk/>
          <pc:sldMk cId="1945902534" sldId="275"/>
        </pc:sldMkLst>
      </pc:sldChg>
      <pc:sldChg chg="modSp add replId">
        <pc:chgData name="Sowmya Boppidi" userId="7a60e9119ca77553" providerId="Windows Live" clId="Web-{14E5313D-8EE4-4A1A-A804-BFC772D8D78F}" dt="2025-05-07T09:34:48.639" v="225" actId="20577"/>
        <pc:sldMkLst>
          <pc:docMk/>
          <pc:sldMk cId="2788420215" sldId="276"/>
        </pc:sldMkLst>
      </pc:sldChg>
      <pc:sldChg chg="modSp add replId">
        <pc:chgData name="Sowmya Boppidi" userId="7a60e9119ca77553" providerId="Windows Live" clId="Web-{14E5313D-8EE4-4A1A-A804-BFC772D8D78F}" dt="2025-05-07T09:56:54.575" v="385" actId="20577"/>
        <pc:sldMkLst>
          <pc:docMk/>
          <pc:sldMk cId="172676063" sldId="277"/>
        </pc:sldMkLst>
      </pc:sldChg>
    </pc:docChg>
  </pc:docChgLst>
  <pc:docChgLst>
    <pc:chgData name="Sowmya Boppidi" userId="7a60e9119ca77553" providerId="Windows Live" clId="Web-{B634EC99-9692-4B0C-9419-AB7E3C861341}"/>
    <pc:docChg chg="modSld">
      <pc:chgData name="Sowmya Boppidi" userId="7a60e9119ca77553" providerId="Windows Live" clId="Web-{B634EC99-9692-4B0C-9419-AB7E3C861341}" dt="2025-05-05T14:50:30.905" v="381" actId="20577"/>
      <pc:docMkLst>
        <pc:docMk/>
      </pc:docMkLst>
      <pc:sldChg chg="modSp">
        <pc:chgData name="Sowmya Boppidi" userId="7a60e9119ca77553" providerId="Windows Live" clId="Web-{B634EC99-9692-4B0C-9419-AB7E3C861341}" dt="2025-05-05T13:32:13.132" v="115" actId="20577"/>
        <pc:sldMkLst>
          <pc:docMk/>
          <pc:sldMk cId="4009730992" sldId="256"/>
        </pc:sldMkLst>
      </pc:sldChg>
      <pc:sldChg chg="addSp delSp modSp">
        <pc:chgData name="Sowmya Boppidi" userId="7a60e9119ca77553" providerId="Windows Live" clId="Web-{B634EC99-9692-4B0C-9419-AB7E3C861341}" dt="2025-05-05T13:54:41.417" v="178" actId="20577"/>
        <pc:sldMkLst>
          <pc:docMk/>
          <pc:sldMk cId="3684467408" sldId="262"/>
        </pc:sldMkLst>
      </pc:sldChg>
      <pc:sldChg chg="modSp">
        <pc:chgData name="Sowmya Boppidi" userId="7a60e9119ca77553" providerId="Windows Live" clId="Web-{B634EC99-9692-4B0C-9419-AB7E3C861341}" dt="2025-05-05T13:54:27.370" v="176" actId="20577"/>
        <pc:sldMkLst>
          <pc:docMk/>
          <pc:sldMk cId="3701288749" sldId="263"/>
        </pc:sldMkLst>
      </pc:sldChg>
      <pc:sldChg chg="addSp delSp modSp">
        <pc:chgData name="Sowmya Boppidi" userId="7a60e9119ca77553" providerId="Windows Live" clId="Web-{B634EC99-9692-4B0C-9419-AB7E3C861341}" dt="2025-05-05T14:03:22.452" v="214" actId="14100"/>
        <pc:sldMkLst>
          <pc:docMk/>
          <pc:sldMk cId="1502887446" sldId="264"/>
        </pc:sldMkLst>
      </pc:sldChg>
      <pc:sldChg chg="modSp">
        <pc:chgData name="Sowmya Boppidi" userId="7a60e9119ca77553" providerId="Windows Live" clId="Web-{B634EC99-9692-4B0C-9419-AB7E3C861341}" dt="2025-05-05T14:15:57.590" v="271" actId="14100"/>
        <pc:sldMkLst>
          <pc:docMk/>
          <pc:sldMk cId="3188125957" sldId="265"/>
        </pc:sldMkLst>
      </pc:sldChg>
      <pc:sldChg chg="modSp">
        <pc:chgData name="Sowmya Boppidi" userId="7a60e9119ca77553" providerId="Windows Live" clId="Web-{B634EC99-9692-4B0C-9419-AB7E3C861341}" dt="2025-05-05T14:16:54.718" v="287" actId="20577"/>
        <pc:sldMkLst>
          <pc:docMk/>
          <pc:sldMk cId="175219845" sldId="266"/>
        </pc:sldMkLst>
      </pc:sldChg>
      <pc:sldChg chg="addSp modSp">
        <pc:chgData name="Sowmya Boppidi" userId="7a60e9119ca77553" providerId="Windows Live" clId="Web-{B634EC99-9692-4B0C-9419-AB7E3C861341}" dt="2025-05-05T14:35:47.636" v="334" actId="14100"/>
        <pc:sldMkLst>
          <pc:docMk/>
          <pc:sldMk cId="2429736721" sldId="267"/>
        </pc:sldMkLst>
      </pc:sldChg>
      <pc:sldChg chg="addSp modSp">
        <pc:chgData name="Sowmya Boppidi" userId="7a60e9119ca77553" providerId="Windows Live" clId="Web-{B634EC99-9692-4B0C-9419-AB7E3C861341}" dt="2025-05-05T14:49:55.356" v="368" actId="14100"/>
        <pc:sldMkLst>
          <pc:docMk/>
          <pc:sldMk cId="2048496678" sldId="268"/>
        </pc:sldMkLst>
      </pc:sldChg>
      <pc:sldChg chg="modSp">
        <pc:chgData name="Sowmya Boppidi" userId="7a60e9119ca77553" providerId="Windows Live" clId="Web-{B634EC99-9692-4B0C-9419-AB7E3C861341}" dt="2025-05-05T14:50:30.905" v="381" actId="20577"/>
        <pc:sldMkLst>
          <pc:docMk/>
          <pc:sldMk cId="2405636225" sldId="269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89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0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1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0,'6'0,"-4"6,-2 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3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40:55.096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497948-54D2-43F8-9A63-A99FE3051738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r>
              <a:rPr lang="en-US"/>
              <a:t> </a:t>
            </a:r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BDA0E2-FEBD-4B65-8F16-724CF984F3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222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3873" y="1168401"/>
            <a:ext cx="10964254" cy="2387600"/>
          </a:xfrm>
          <a:solidFill>
            <a:schemeClr val="bg2"/>
          </a:solidFill>
        </p:spPr>
        <p:txBody>
          <a:bodyPr anchor="b">
            <a:normAutofit/>
          </a:bodyPr>
          <a:lstStyle>
            <a:lvl1pPr algn="ctr">
              <a:defRPr sz="4800" b="0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73" y="3731247"/>
            <a:ext cx="9135454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 b="0" i="0">
                <a:solidFill>
                  <a:srgbClr val="525252"/>
                </a:solidFill>
                <a:latin typeface="IBM Plex Sans" panose="020B050305020300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880360" y="3649111"/>
            <a:ext cx="6431280" cy="0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>
            <a:spLocks noChangeArrowheads="1"/>
          </p:cNvSpPr>
          <p:nvPr/>
        </p:nvSpPr>
        <p:spPr bwMode="black">
          <a:xfrm>
            <a:off x="4093580" y="5537419"/>
            <a:ext cx="4004840" cy="304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sz="1400" b="0">
                <a:solidFill>
                  <a:srgbClr val="000000"/>
                </a:solidFill>
                <a:latin typeface="Helv"/>
              </a:rPr>
              <a:t>© IBM Corporation. All rights reserved.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B5BAB42-A6B6-D2DB-EC91-721CA287B900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9DAF80D-4D83-4EA4-3B9A-B4DEAA21CF4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11" name="Graphic 10" hidden="1">
              <a:extLst>
                <a:ext uri="{FF2B5EF4-FFF2-40B4-BE49-F238E27FC236}">
                  <a16:creationId xmlns:a16="http://schemas.microsoft.com/office/drawing/2014/main" id="{AA1B3EED-0A38-9B4D-C031-B7CFB1F16C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12" name="Graphic 11" hidden="1">
              <a:extLst>
                <a:ext uri="{FF2B5EF4-FFF2-40B4-BE49-F238E27FC236}">
                  <a16:creationId xmlns:a16="http://schemas.microsoft.com/office/drawing/2014/main" id="{D8BA40FF-052F-CEA2-8570-24062BFE0A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13" name="Graphic 12" hidden="1">
              <a:extLst>
                <a:ext uri="{FF2B5EF4-FFF2-40B4-BE49-F238E27FC236}">
                  <a16:creationId xmlns:a16="http://schemas.microsoft.com/office/drawing/2014/main" id="{10305589-4F05-9658-71A7-2F6E7BFE952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14" name="Graphic 13">
            <a:extLst>
              <a:ext uri="{FF2B5EF4-FFF2-40B4-BE49-F238E27FC236}">
                <a16:creationId xmlns:a16="http://schemas.microsoft.com/office/drawing/2014/main" id="{EEFE9B80-1CD0-9614-4D99-C0FA5B74A8B1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36152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52525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199"/>
            <a:ext cx="107442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262626"/>
                </a:solidFill>
              </a:defRPr>
            </a:lvl4pPr>
            <a:lvl5pPr>
              <a:defRPr>
                <a:solidFill>
                  <a:srgbClr val="262626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838200" y="1296645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1497029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solidFill>
                  <a:srgbClr val="525252"/>
                </a:solidFill>
                <a:latin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181600" cy="4572000"/>
          </a:xfrm>
        </p:spPr>
        <p:txBody>
          <a:bodyPr/>
          <a:lstStyle>
            <a:lvl1pPr>
              <a:defRPr>
                <a:solidFill>
                  <a:srgbClr val="262626"/>
                </a:solidFill>
              </a:defRPr>
            </a:lvl1pPr>
            <a:lvl2pPr>
              <a:defRPr>
                <a:solidFill>
                  <a:srgbClr val="262626"/>
                </a:solidFill>
              </a:defRPr>
            </a:lvl2pPr>
            <a:lvl3pPr>
              <a:defRPr>
                <a:solidFill>
                  <a:srgbClr val="262626"/>
                </a:solidFill>
              </a:defRPr>
            </a:lvl3pPr>
            <a:lvl4pPr>
              <a:defRPr>
                <a:solidFill>
                  <a:srgbClr val="525252"/>
                </a:solidFill>
              </a:defRPr>
            </a:lvl4pPr>
            <a:lvl5pPr>
              <a:defRPr>
                <a:solidFill>
                  <a:srgbClr val="52525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838200" y="1364249"/>
            <a:ext cx="10515600" cy="368"/>
          </a:xfrm>
          <a:prstGeom prst="line">
            <a:avLst/>
          </a:prstGeom>
          <a:ln>
            <a:solidFill>
              <a:srgbClr val="6C4DE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2871343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"/>
    </p:custDataLst>
    <p:extLst>
      <p:ext uri="{BB962C8B-B14F-4D97-AF65-F5344CB8AC3E}">
        <p14:creationId xmlns:p14="http://schemas.microsoft.com/office/powerpoint/2010/main" val="79346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3270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724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2.xml"/><Relationship Id="rId13" Type="http://schemas.openxmlformats.org/officeDocument/2006/relationships/image" Target="../media/image4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3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7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6.png"/><Relationship Id="rId10" Type="http://schemas.microsoft.com/office/2007/relationships/hdphoto" Target="../media/hdphoto1.wdp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Relationship Id="rId14" Type="http://schemas.openxmlformats.org/officeDocument/2006/relationships/image" Target="../media/image5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47850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12" name="Picture 11" descr="Text, logo&#10;&#10;Description automatically generated">
            <a:extLst>
              <a:ext uri="{FF2B5EF4-FFF2-40B4-BE49-F238E27FC236}">
                <a16:creationId xmlns:a16="http://schemas.microsoft.com/office/drawing/2014/main" id="{05161552-D656-B925-AB2F-4CA5F6FE727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9">
            <a:alphaModFix amt="5000"/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155000"/>
                    </a14:imgEffect>
                    <a14:imgEffect>
                      <a14:brightnessContrast contrast="-77000"/>
                    </a14:imgEffect>
                  </a14:imgLayer>
                </a14:imgProps>
              </a:ext>
            </a:extLst>
          </a:blip>
          <a:srcRect l="-1923" r="70315"/>
          <a:stretch/>
        </p:blipFill>
        <p:spPr>
          <a:xfrm>
            <a:off x="3345127" y="1418811"/>
            <a:ext cx="5501746" cy="482613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E377BDD-6725-68B2-639C-E47C9B4601F2}"/>
              </a:ext>
            </a:extLst>
          </p:cNvPr>
          <p:cNvSpPr/>
          <p:nvPr userDrawn="1"/>
        </p:nvSpPr>
        <p:spPr>
          <a:xfrm>
            <a:off x="12625444" y="2728308"/>
            <a:ext cx="1235879" cy="1235878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8771CE0-19C9-5FCF-1B71-ACF36DEE6664}"/>
              </a:ext>
            </a:extLst>
          </p:cNvPr>
          <p:cNvSpPr/>
          <p:nvPr userDrawn="1"/>
        </p:nvSpPr>
        <p:spPr>
          <a:xfrm>
            <a:off x="18071881" y="2728308"/>
            <a:ext cx="1235879" cy="1235878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32A3F44-3AAC-9557-E214-F323108F6B65}"/>
              </a:ext>
            </a:extLst>
          </p:cNvPr>
          <p:cNvSpPr/>
          <p:nvPr userDrawn="1"/>
        </p:nvSpPr>
        <p:spPr>
          <a:xfrm>
            <a:off x="14440923" y="2728308"/>
            <a:ext cx="1235879" cy="1235878"/>
          </a:xfrm>
          <a:prstGeom prst="rect">
            <a:avLst/>
          </a:prstGeom>
          <a:solidFill>
            <a:srgbClr val="FF7EB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#FF7EB6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EA0613-E945-E437-C733-F9F008F63B76}"/>
              </a:ext>
            </a:extLst>
          </p:cNvPr>
          <p:cNvSpPr/>
          <p:nvPr userDrawn="1"/>
        </p:nvSpPr>
        <p:spPr>
          <a:xfrm>
            <a:off x="16256402" y="2728308"/>
            <a:ext cx="1235879" cy="1235878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C5687-C25A-A73E-5192-674F560F89FA}"/>
              </a:ext>
            </a:extLst>
          </p:cNvPr>
          <p:cNvSpPr txBox="1"/>
          <p:nvPr userDrawn="1"/>
        </p:nvSpPr>
        <p:spPr>
          <a:xfrm>
            <a:off x="12602453" y="3912427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31F4021-33FE-506B-3C0D-688FEF669647}"/>
              </a:ext>
            </a:extLst>
          </p:cNvPr>
          <p:cNvSpPr txBox="1"/>
          <p:nvPr userDrawn="1"/>
        </p:nvSpPr>
        <p:spPr>
          <a:xfrm>
            <a:off x="14334144" y="3912427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6B112C-C780-5B47-83AA-D580E668C866}"/>
              </a:ext>
            </a:extLst>
          </p:cNvPr>
          <p:cNvSpPr txBox="1"/>
          <p:nvPr userDrawn="1"/>
        </p:nvSpPr>
        <p:spPr>
          <a:xfrm>
            <a:off x="16404771" y="3912427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92FC597-9201-21C6-383D-67750826F14D}"/>
              </a:ext>
            </a:extLst>
          </p:cNvPr>
          <p:cNvSpPr txBox="1"/>
          <p:nvPr userDrawn="1"/>
        </p:nvSpPr>
        <p:spPr>
          <a:xfrm>
            <a:off x="18206642" y="3912427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40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4A6D56-917B-72D3-81F7-A59A36FC4198}"/>
              </a:ext>
            </a:extLst>
          </p:cNvPr>
          <p:cNvSpPr/>
          <p:nvPr userDrawn="1"/>
        </p:nvSpPr>
        <p:spPr>
          <a:xfrm>
            <a:off x="12625444" y="4418033"/>
            <a:ext cx="1235879" cy="1235878"/>
          </a:xfrm>
          <a:prstGeom prst="rect">
            <a:avLst/>
          </a:prstGeom>
          <a:solidFill>
            <a:srgbClr val="8A3FFC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#8A3FFC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512372-0859-45E3-8DD7-AE730B4AFD19}"/>
              </a:ext>
            </a:extLst>
          </p:cNvPr>
          <p:cNvSpPr/>
          <p:nvPr userDrawn="1"/>
        </p:nvSpPr>
        <p:spPr>
          <a:xfrm>
            <a:off x="18071881" y="4418033"/>
            <a:ext cx="1235879" cy="1235878"/>
          </a:xfrm>
          <a:prstGeom prst="rect">
            <a:avLst/>
          </a:prstGeom>
          <a:solidFill>
            <a:srgbClr val="0072C3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#0072C3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4197D57-5F46-DB39-F81D-9205CC53189F}"/>
              </a:ext>
            </a:extLst>
          </p:cNvPr>
          <p:cNvSpPr/>
          <p:nvPr userDrawn="1"/>
        </p:nvSpPr>
        <p:spPr>
          <a:xfrm>
            <a:off x="14440923" y="4418033"/>
            <a:ext cx="1235879" cy="1235878"/>
          </a:xfrm>
          <a:prstGeom prst="rect">
            <a:avLst/>
          </a:prstGeom>
          <a:solidFill>
            <a:srgbClr val="D02670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#D02670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70AA9B1-D6E7-98E2-49EF-C98B6F0E7E2F}"/>
              </a:ext>
            </a:extLst>
          </p:cNvPr>
          <p:cNvSpPr/>
          <p:nvPr userDrawn="1"/>
        </p:nvSpPr>
        <p:spPr>
          <a:xfrm>
            <a:off x="16256402" y="4418033"/>
            <a:ext cx="1235879" cy="1235878"/>
          </a:xfrm>
          <a:prstGeom prst="rect">
            <a:avLst/>
          </a:prstGeom>
          <a:solidFill>
            <a:srgbClr val="007D7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#007D79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A9DFA7-88D2-04F7-451C-7A2C388B178F}"/>
              </a:ext>
            </a:extLst>
          </p:cNvPr>
          <p:cNvSpPr txBox="1"/>
          <p:nvPr userDrawn="1"/>
        </p:nvSpPr>
        <p:spPr>
          <a:xfrm>
            <a:off x="12602453" y="5602152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C98F8E-1DCD-3647-3613-DFFC7CDFF372}"/>
              </a:ext>
            </a:extLst>
          </p:cNvPr>
          <p:cNvSpPr txBox="1"/>
          <p:nvPr userDrawn="1"/>
        </p:nvSpPr>
        <p:spPr>
          <a:xfrm>
            <a:off x="14334144" y="5602152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29F1073-373D-249D-C1F2-A527EB0210C9}"/>
              </a:ext>
            </a:extLst>
          </p:cNvPr>
          <p:cNvSpPr txBox="1"/>
          <p:nvPr userDrawn="1"/>
        </p:nvSpPr>
        <p:spPr>
          <a:xfrm>
            <a:off x="16404771" y="5602152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D12B31A-8903-A616-B756-B8695FC8F38A}"/>
              </a:ext>
            </a:extLst>
          </p:cNvPr>
          <p:cNvSpPr txBox="1"/>
          <p:nvPr userDrawn="1"/>
        </p:nvSpPr>
        <p:spPr>
          <a:xfrm>
            <a:off x="18206642" y="5602152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60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1892CDF-E500-AD18-C0DB-5405AF35ADE4}"/>
              </a:ext>
            </a:extLst>
          </p:cNvPr>
          <p:cNvSpPr/>
          <p:nvPr userDrawn="1"/>
        </p:nvSpPr>
        <p:spPr>
          <a:xfrm>
            <a:off x="19512379" y="2712316"/>
            <a:ext cx="1267863" cy="1267862"/>
          </a:xfrm>
          <a:prstGeom prst="rect">
            <a:avLst/>
          </a:prstGeom>
          <a:solidFill>
            <a:srgbClr val="121619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FFFFFF"/>
                </a:solidFill>
                <a:effectLst/>
                <a:latin typeface="IBM Plex Mono" panose="020B0509050203000203" pitchFamily="49" charset="0"/>
              </a:rPr>
              <a:t>000000</a:t>
            </a:r>
            <a:endParaRPr lang="en-US" dirty="0">
              <a:solidFill>
                <a:schemeClr val="bg2"/>
              </a:solidFill>
              <a:latin typeface="IBM Plex Sans" panose="020B0503050203000203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ACF072D-B1FC-4829-B71E-556F57965D46}"/>
              </a:ext>
            </a:extLst>
          </p:cNvPr>
          <p:cNvSpPr/>
          <p:nvPr userDrawn="1"/>
        </p:nvSpPr>
        <p:spPr>
          <a:xfrm>
            <a:off x="19510690" y="4403963"/>
            <a:ext cx="1264019" cy="1264018"/>
          </a:xfrm>
          <a:prstGeom prst="rect">
            <a:avLst/>
          </a:prstGeom>
          <a:solidFill>
            <a:srgbClr val="FFFF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Icon</a:t>
            </a:r>
          </a:p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</a:t>
            </a:r>
            <a:r>
              <a:rPr lang="en-US" b="0" i="0" dirty="0">
                <a:solidFill>
                  <a:srgbClr val="262626"/>
                </a:solidFill>
                <a:effectLst/>
                <a:latin typeface="IBM Plex Mono" panose="020B0509050203000203" pitchFamily="49" charset="0"/>
              </a:rPr>
              <a:t>FFFFFF</a:t>
            </a:r>
            <a:endParaRPr lang="en-US" dirty="0">
              <a:solidFill>
                <a:srgbClr val="262626"/>
              </a:solidFill>
              <a:latin typeface="IBM Plex Sans" panose="020B0503050203000203" pitchFamily="34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98BBA60-CCFF-F95A-ECC9-46204EA2214B}"/>
              </a:ext>
            </a:extLst>
          </p:cNvPr>
          <p:cNvSpPr/>
          <p:nvPr userDrawn="1"/>
        </p:nvSpPr>
        <p:spPr>
          <a:xfrm>
            <a:off x="12625444" y="1072749"/>
            <a:ext cx="1235879" cy="1235878"/>
          </a:xfrm>
          <a:prstGeom prst="rect">
            <a:avLst/>
          </a:prstGeom>
          <a:solidFill>
            <a:srgbClr val="F6F2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#F6F2FF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3F05CFF-A449-FBB3-5F13-F7A72C2E43DE}"/>
              </a:ext>
            </a:extLst>
          </p:cNvPr>
          <p:cNvSpPr/>
          <p:nvPr userDrawn="1"/>
        </p:nvSpPr>
        <p:spPr>
          <a:xfrm>
            <a:off x="18071881" y="1072749"/>
            <a:ext cx="1235879" cy="1235878"/>
          </a:xfrm>
          <a:prstGeom prst="rect">
            <a:avLst/>
          </a:prstGeom>
          <a:solidFill>
            <a:srgbClr val="E5F6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#E5F6FF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895BC4-B52A-2D00-62C1-71A44604BBB4}"/>
              </a:ext>
            </a:extLst>
          </p:cNvPr>
          <p:cNvSpPr/>
          <p:nvPr userDrawn="1"/>
        </p:nvSpPr>
        <p:spPr>
          <a:xfrm>
            <a:off x="14440923" y="1072749"/>
            <a:ext cx="1235879" cy="1235878"/>
          </a:xfrm>
          <a:prstGeom prst="rect">
            <a:avLst/>
          </a:prstGeom>
          <a:solidFill>
            <a:srgbClr val="FFF0F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#FFF0F7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5B5B6C5-97CB-45FD-FDEC-1F5C2A0BDC3E}"/>
              </a:ext>
            </a:extLst>
          </p:cNvPr>
          <p:cNvSpPr/>
          <p:nvPr userDrawn="1"/>
        </p:nvSpPr>
        <p:spPr>
          <a:xfrm>
            <a:off x="16256402" y="1072749"/>
            <a:ext cx="1235879" cy="1235878"/>
          </a:xfrm>
          <a:prstGeom prst="rect">
            <a:avLst/>
          </a:prstGeom>
          <a:solidFill>
            <a:srgbClr val="D9FBFB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262626"/>
                </a:solidFill>
                <a:latin typeface="IBM Plex Sans" panose="020B0503050203000203" pitchFamily="34" charset="0"/>
              </a:rPr>
              <a:t>#D9FBFB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DCC439-D448-E0FC-26EF-94C7A8B8D0DB}"/>
              </a:ext>
            </a:extLst>
          </p:cNvPr>
          <p:cNvSpPr txBox="1"/>
          <p:nvPr userDrawn="1"/>
        </p:nvSpPr>
        <p:spPr>
          <a:xfrm>
            <a:off x="12602453" y="2256868"/>
            <a:ext cx="12378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0" dirty="0">
                <a:solidFill>
                  <a:srgbClr val="FFFFFF"/>
                </a:solidFill>
                <a:effectLst/>
              </a:rPr>
              <a:t>Purple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04B7B48-2E66-50BA-96FE-D24C4E60BFD7}"/>
              </a:ext>
            </a:extLst>
          </p:cNvPr>
          <p:cNvSpPr txBox="1"/>
          <p:nvPr userDrawn="1"/>
        </p:nvSpPr>
        <p:spPr>
          <a:xfrm>
            <a:off x="14334144" y="2256868"/>
            <a:ext cx="1449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Magenta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7C767BF-EB72-86A2-DBA6-0D26C6C02894}"/>
              </a:ext>
            </a:extLst>
          </p:cNvPr>
          <p:cNvSpPr txBox="1"/>
          <p:nvPr userDrawn="1"/>
        </p:nvSpPr>
        <p:spPr>
          <a:xfrm>
            <a:off x="16404771" y="2256868"/>
            <a:ext cx="96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Teal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EDF829-6CB0-F03B-E025-85D510B4DC26}"/>
              </a:ext>
            </a:extLst>
          </p:cNvPr>
          <p:cNvSpPr txBox="1"/>
          <p:nvPr userDrawn="1"/>
        </p:nvSpPr>
        <p:spPr>
          <a:xfrm>
            <a:off x="18206642" y="2256868"/>
            <a:ext cx="1055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Cyan</a:t>
            </a:r>
            <a:r>
              <a:rPr lang="en-US" b="1" i="0" dirty="0">
                <a:solidFill>
                  <a:srgbClr val="FFFFFF"/>
                </a:solidFill>
                <a:effectLst/>
              </a:rPr>
              <a:t> 10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FF97BF5-A64D-02F2-4B04-BC95CE39DF3F}"/>
              </a:ext>
            </a:extLst>
          </p:cNvPr>
          <p:cNvSpPr/>
          <p:nvPr userDrawn="1"/>
        </p:nvSpPr>
        <p:spPr>
          <a:xfrm>
            <a:off x="16222135" y="-2341897"/>
            <a:ext cx="1267863" cy="1267862"/>
          </a:xfrm>
          <a:prstGeom prst="rect">
            <a:avLst/>
          </a:prstGeom>
          <a:solidFill>
            <a:srgbClr val="C1C7CD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#C1C7CD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3738F9B-27C5-3C49-8FD7-0731EE9AC3BF}"/>
              </a:ext>
            </a:extLst>
          </p:cNvPr>
          <p:cNvSpPr/>
          <p:nvPr userDrawn="1"/>
        </p:nvSpPr>
        <p:spPr>
          <a:xfrm>
            <a:off x="16222135" y="-801901"/>
            <a:ext cx="1267863" cy="1267862"/>
          </a:xfrm>
          <a:prstGeom prst="rect">
            <a:avLst/>
          </a:prstGeom>
          <a:solidFill>
            <a:srgbClr val="F2F4F8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#F2F4F8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7194F16-D83C-3057-9151-A884EA8F0931}"/>
              </a:ext>
            </a:extLst>
          </p:cNvPr>
          <p:cNvSpPr/>
          <p:nvPr userDrawn="1"/>
        </p:nvSpPr>
        <p:spPr>
          <a:xfrm>
            <a:off x="14397282" y="-2352139"/>
            <a:ext cx="1267863" cy="1267862"/>
          </a:xfrm>
          <a:prstGeom prst="rect">
            <a:avLst/>
          </a:prstGeom>
          <a:solidFill>
            <a:srgbClr val="BE95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#BE95FF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0C7A661-0FF9-B849-2771-84AA24CF5EFF}"/>
              </a:ext>
            </a:extLst>
          </p:cNvPr>
          <p:cNvSpPr/>
          <p:nvPr userDrawn="1"/>
        </p:nvSpPr>
        <p:spPr>
          <a:xfrm>
            <a:off x="14397282" y="-812143"/>
            <a:ext cx="1267863" cy="1267862"/>
          </a:xfrm>
          <a:prstGeom prst="rect">
            <a:avLst/>
          </a:prstGeom>
          <a:solidFill>
            <a:srgbClr val="33B1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#33B1FF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84675A9-3F9A-460D-D8D6-C5D9516859D4}"/>
              </a:ext>
            </a:extLst>
          </p:cNvPr>
          <p:cNvSpPr/>
          <p:nvPr userDrawn="1"/>
        </p:nvSpPr>
        <p:spPr>
          <a:xfrm>
            <a:off x="12572429" y="-2309174"/>
            <a:ext cx="1267863" cy="1267862"/>
          </a:xfrm>
          <a:prstGeom prst="rect">
            <a:avLst/>
          </a:prstGeom>
          <a:solidFill>
            <a:srgbClr val="08BDBA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#08BDBA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D8C7787-7D0E-ED5D-DB99-53C4B52AA8F2}"/>
              </a:ext>
            </a:extLst>
          </p:cNvPr>
          <p:cNvSpPr/>
          <p:nvPr userDrawn="1"/>
        </p:nvSpPr>
        <p:spPr>
          <a:xfrm>
            <a:off x="12572429" y="-769178"/>
            <a:ext cx="1267863" cy="1267862"/>
          </a:xfrm>
          <a:prstGeom prst="rect">
            <a:avLst/>
          </a:prstGeom>
          <a:solidFill>
            <a:srgbClr val="78A9FF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Text BG</a:t>
            </a:r>
          </a:p>
          <a:p>
            <a:pPr algn="ctr"/>
            <a:r>
              <a:rPr lang="en-US" dirty="0">
                <a:solidFill>
                  <a:schemeClr val="tx1"/>
                </a:solidFill>
                <a:latin typeface="IBM Plex Sans" panose="020B0503050203000203" pitchFamily="34" charset="0"/>
              </a:rPr>
              <a:t>#78A9FF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0CCBF62-5F94-E366-51BD-6C8DCBF90955}"/>
              </a:ext>
            </a:extLst>
          </p:cNvPr>
          <p:cNvSpPr/>
          <p:nvPr userDrawn="1"/>
        </p:nvSpPr>
        <p:spPr>
          <a:xfrm>
            <a:off x="17993876" y="-2309174"/>
            <a:ext cx="1267863" cy="1267862"/>
          </a:xfrm>
          <a:prstGeom prst="rect">
            <a:avLst/>
          </a:prstGeom>
          <a:solidFill>
            <a:srgbClr val="525252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Labels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#525252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5880850-0EBA-AD14-E6FD-BB1DC94F3DA5}"/>
              </a:ext>
            </a:extLst>
          </p:cNvPr>
          <p:cNvSpPr/>
          <p:nvPr userDrawn="1"/>
        </p:nvSpPr>
        <p:spPr>
          <a:xfrm>
            <a:off x="17993875" y="-812143"/>
            <a:ext cx="1267863" cy="1267862"/>
          </a:xfrm>
          <a:prstGeom prst="rect">
            <a:avLst/>
          </a:prstGeom>
          <a:solidFill>
            <a:srgbClr val="262626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Text</a:t>
            </a:r>
          </a:p>
          <a:p>
            <a:pPr algn="ctr"/>
            <a:r>
              <a:rPr lang="en-US" dirty="0">
                <a:solidFill>
                  <a:schemeClr val="bg2"/>
                </a:solidFill>
                <a:latin typeface="IBM Plex Sans" panose="020B0503050203000203" pitchFamily="34" charset="0"/>
              </a:rPr>
              <a:t>#262626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6209ACE-A4F7-EAC9-E98F-D141BE77F994}"/>
              </a:ext>
            </a:extLst>
          </p:cNvPr>
          <p:cNvGrpSpPr/>
          <p:nvPr userDrawn="1"/>
        </p:nvGrpSpPr>
        <p:grpSpPr>
          <a:xfrm>
            <a:off x="11094856" y="6244940"/>
            <a:ext cx="1098532" cy="613059"/>
            <a:chOff x="8965342" y="4231217"/>
            <a:chExt cx="1608171" cy="897474"/>
          </a:xfrm>
        </p:grpSpPr>
        <p:pic>
          <p:nvPicPr>
            <p:cNvPr id="60" name="Graphic 59">
              <a:extLst>
                <a:ext uri="{FF2B5EF4-FFF2-40B4-BE49-F238E27FC236}">
                  <a16:creationId xmlns:a16="http://schemas.microsoft.com/office/drawing/2014/main" id="{EFEE4105-67FB-F40B-E7BD-8C9B80C32F89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321121" y="4418033"/>
              <a:ext cx="897474" cy="355817"/>
            </a:xfrm>
            <a:prstGeom prst="rect">
              <a:avLst/>
            </a:prstGeom>
          </p:spPr>
        </p:pic>
        <p:pic>
          <p:nvPicPr>
            <p:cNvPr id="61" name="Graphic 60" hidden="1">
              <a:extLst>
                <a:ext uri="{FF2B5EF4-FFF2-40B4-BE49-F238E27FC236}">
                  <a16:creationId xmlns:a16="http://schemas.microsoft.com/office/drawing/2014/main" id="{9AB2407C-B3E2-DCDD-0692-DD32E3C45227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321121" y="4772874"/>
              <a:ext cx="897474" cy="355817"/>
            </a:xfrm>
            <a:prstGeom prst="rect">
              <a:avLst/>
            </a:prstGeom>
          </p:spPr>
        </p:pic>
        <p:pic>
          <p:nvPicPr>
            <p:cNvPr id="62" name="Graphic 61" hidden="1">
              <a:extLst>
                <a:ext uri="{FF2B5EF4-FFF2-40B4-BE49-F238E27FC236}">
                  <a16:creationId xmlns:a16="http://schemas.microsoft.com/office/drawing/2014/main" id="{9128FFA9-E729-6051-FE44-5C57854D2B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9946868" y="4502045"/>
              <a:ext cx="897474" cy="355817"/>
            </a:xfrm>
            <a:prstGeom prst="rect">
              <a:avLst/>
            </a:prstGeom>
          </p:spPr>
        </p:pic>
        <p:pic>
          <p:nvPicPr>
            <p:cNvPr id="63" name="Graphic 62" hidden="1">
              <a:extLst>
                <a:ext uri="{FF2B5EF4-FFF2-40B4-BE49-F238E27FC236}">
                  <a16:creationId xmlns:a16="http://schemas.microsoft.com/office/drawing/2014/main" id="{21D1BE07-55D7-FEB6-D90F-FC214DFBDA4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 rot="16200000">
              <a:off x="8694514" y="4502045"/>
              <a:ext cx="897474" cy="355817"/>
            </a:xfrm>
            <a:prstGeom prst="rect">
              <a:avLst/>
            </a:prstGeom>
          </p:spPr>
        </p:pic>
      </p:grpSp>
      <p:pic>
        <p:nvPicPr>
          <p:cNvPr id="66" name="Graphic 65">
            <a:extLst>
              <a:ext uri="{FF2B5EF4-FFF2-40B4-BE49-F238E27FC236}">
                <a16:creationId xmlns:a16="http://schemas.microsoft.com/office/drawing/2014/main" id="{FD0E63E5-36ED-0A5F-F2A0-E31AD11555EA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41053" y="6372101"/>
            <a:ext cx="1630680" cy="247650"/>
          </a:xfrm>
          <a:prstGeom prst="rect">
            <a:avLst/>
          </a:prstGeom>
        </p:spPr>
      </p:pic>
      <p:sp>
        <p:nvSpPr>
          <p:cNvPr id="67" name="Rectangle 66" hidden="1">
            <a:extLst>
              <a:ext uri="{FF2B5EF4-FFF2-40B4-BE49-F238E27FC236}">
                <a16:creationId xmlns:a16="http://schemas.microsoft.com/office/drawing/2014/main" id="{04EE5960-43EB-4B14-0782-2876BE85A607}"/>
              </a:ext>
            </a:extLst>
          </p:cNvPr>
          <p:cNvSpPr/>
          <p:nvPr userDrawn="1"/>
        </p:nvSpPr>
        <p:spPr>
          <a:xfrm>
            <a:off x="-76201" y="6356350"/>
            <a:ext cx="12353925" cy="276797"/>
          </a:xfrm>
          <a:prstGeom prst="rect">
            <a:avLst/>
          </a:prstGeom>
          <a:noFill/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8"/>
    </p:custDataLst>
    <p:extLst>
      <p:ext uri="{BB962C8B-B14F-4D97-AF65-F5344CB8AC3E}">
        <p14:creationId xmlns:p14="http://schemas.microsoft.com/office/powerpoint/2010/main" val="1270442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6" r:id="rId4"/>
    <p:sldLayoutId id="2147483667" r:id="rId5"/>
    <p:sldLayoutId id="214748367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rgbClr val="525252"/>
          </a:solidFill>
          <a:latin typeface="IBM Plex Sans SemiBold" panose="020B0503050203000203" pitchFamily="34" charset="0"/>
          <a:ea typeface="IBM Plex Sans SemiBold" panose="020B0503050203000203" pitchFamily="34" charset="0"/>
          <a:cs typeface="IBM Plex Sans SemiBold" panose="020B050305020300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rgbClr val="262626"/>
          </a:solidFill>
          <a:latin typeface="IBM Plex Sans" panose="020B050305020300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owmya9990/Dashboards" TargetMode="Externa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8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2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customXml" Target="../ink/ink8.xml"/><Relationship Id="rId3" Type="http://schemas.openxmlformats.org/officeDocument/2006/relationships/image" Target="../media/image9.png"/><Relationship Id="rId7" Type="http://schemas.openxmlformats.org/officeDocument/2006/relationships/customXml" Target="../ink/ink3.xml"/><Relationship Id="rId12" Type="http://schemas.openxmlformats.org/officeDocument/2006/relationships/customXml" Target="../ink/ink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customXml" Target="../ink/ink2.xml"/><Relationship Id="rId11" Type="http://schemas.openxmlformats.org/officeDocument/2006/relationships/customXml" Target="../ink/ink6.xml"/><Relationship Id="rId5" Type="http://schemas.openxmlformats.org/officeDocument/2006/relationships/image" Target="../media/image10.png"/><Relationship Id="rId10" Type="http://schemas.openxmlformats.org/officeDocument/2006/relationships/customXml" Target="../ink/ink5.xml"/><Relationship Id="rId4" Type="http://schemas.openxmlformats.org/officeDocument/2006/relationships/customXml" Target="../ink/ink1.xml"/><Relationship Id="rId9" Type="http://schemas.openxmlformats.org/officeDocument/2006/relationships/image" Target="../media/image11.png"/><Relationship Id="rId14" Type="http://schemas.openxmlformats.org/officeDocument/2006/relationships/customXml" Target="../ink/ink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3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5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5631-0297-E86E-7069-C969B141FD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613898" y="1139647"/>
            <a:ext cx="10964254" cy="2387600"/>
          </a:xfrm>
          <a:noFill/>
        </p:spPr>
        <p:txBody>
          <a:bodyPr/>
          <a:lstStyle/>
          <a:p>
            <a:r>
              <a:rPr lang="en-US" sz="4000" dirty="0">
                <a:latin typeface="IBM Plex Sans SemiBold"/>
              </a:rPr>
              <a:t>       Analysis of the Stack Overflow </a:t>
            </a:r>
            <a:br>
              <a:rPr lang="en-US" sz="4000" dirty="0">
                <a:latin typeface="IBM Plex Sans SemiBold"/>
              </a:rPr>
            </a:br>
            <a:r>
              <a:rPr lang="en-US" sz="4000" dirty="0">
                <a:latin typeface="IBM Plex Sans SemiBold"/>
              </a:rPr>
              <a:t>Survey Data</a:t>
            </a:r>
            <a:endParaRPr lang="en-US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DF6B8D-2BAC-11F8-7D28-B631D08C8D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760" y="3731247"/>
            <a:ext cx="9135454" cy="1655762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dirty="0">
                <a:latin typeface="IBM Plex Sans"/>
              </a:rPr>
              <a:t>                                          </a:t>
            </a:r>
            <a:r>
              <a:rPr lang="en-US" sz="2000" dirty="0">
                <a:latin typeface="IBM Plex Sans"/>
              </a:rPr>
              <a:t>  By Sowmya </a:t>
            </a:r>
            <a:endParaRPr lang="en-US" sz="2000"/>
          </a:p>
          <a:p>
            <a:pPr algn="just"/>
            <a:r>
              <a:rPr lang="en-US" sz="2000" dirty="0">
                <a:latin typeface="IBM Plex Sans"/>
              </a:rPr>
              <a:t>                                       Created on 05-05-2025</a:t>
            </a:r>
            <a:endParaRPr lang="en-US" sz="2000" dirty="0"/>
          </a:p>
          <a:p>
            <a:pPr algn="l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323E2C-8982-861D-BE1D-3E30E5CC43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2341" y="-838"/>
            <a:ext cx="4262899" cy="4739526"/>
          </a:xfrm>
          <a:prstGeom prst="rect">
            <a:avLst/>
          </a:prstGeom>
          <a:noFill/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09730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8A6A9C-70D0-119E-38BE-1738DA5AD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97E2B-01DB-9C21-4CF2-1586AB1C34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" y="523275"/>
            <a:ext cx="12165914" cy="1009263"/>
          </a:xfrm>
        </p:spPr>
        <p:txBody>
          <a:bodyPr>
            <a:normAutofit/>
          </a:bodyPr>
          <a:lstStyle/>
          <a:p>
            <a:pPr algn="ctr"/>
            <a:r>
              <a:rPr lang="en-US" sz="2400" dirty="0">
                <a:latin typeface="IBM Plex Sans SemiBold"/>
              </a:rPr>
              <a:t>DATABASE TRENDS - FINDINGS &amp; IMPLICATIONS</a:t>
            </a:r>
            <a:endParaRPr lang="en-US" sz="24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EC42F-75A2-FA08-F2B6-EB2817BBF8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sz="2000" b="1" dirty="0">
                <a:latin typeface="IBM Plex Sans"/>
              </a:rPr>
              <a:t>PostgreSQL</a:t>
            </a:r>
            <a:r>
              <a:rPr lang="en-US" sz="2000" dirty="0">
                <a:latin typeface="IBM Plex Sans"/>
              </a:rPr>
              <a:t> is the most popular and most desired database.</a:t>
            </a:r>
          </a:p>
          <a:p>
            <a:r>
              <a:rPr lang="en-US" sz="2000" b="1" dirty="0">
                <a:latin typeface="IBM Plex Sans"/>
              </a:rPr>
              <a:t>MySQL</a:t>
            </a:r>
            <a:r>
              <a:rPr lang="en-US" sz="2000" dirty="0">
                <a:latin typeface="IBM Plex Sans"/>
              </a:rPr>
              <a:t> and </a:t>
            </a:r>
            <a:r>
              <a:rPr lang="en-US" sz="2000" b="1" dirty="0">
                <a:latin typeface="IBM Plex Sans"/>
              </a:rPr>
              <a:t>Microsoft SQL Server</a:t>
            </a:r>
            <a:r>
              <a:rPr lang="en-US" sz="2000" dirty="0">
                <a:latin typeface="IBM Plex Sans"/>
              </a:rPr>
              <a:t> still see strong usage and interest.</a:t>
            </a:r>
            <a:endParaRPr lang="en-US" sz="2000"/>
          </a:p>
          <a:p>
            <a:r>
              <a:rPr lang="en-US" sz="2000" b="1" dirty="0">
                <a:latin typeface="IBM Plex Sans"/>
              </a:rPr>
              <a:t>MongoDB</a:t>
            </a:r>
            <a:r>
              <a:rPr lang="en-US" sz="2000" dirty="0">
                <a:latin typeface="IBM Plex Sans"/>
              </a:rPr>
              <a:t> and </a:t>
            </a:r>
            <a:r>
              <a:rPr lang="en-US" sz="2000" b="1" dirty="0">
                <a:latin typeface="IBM Plex Sans"/>
              </a:rPr>
              <a:t>Redis</a:t>
            </a:r>
            <a:r>
              <a:rPr lang="en-US" sz="2000" dirty="0">
                <a:latin typeface="IBM Plex Sans"/>
              </a:rPr>
              <a:t> are gaining popularity — especially in combinations with SQL databases.</a:t>
            </a:r>
            <a:endParaRPr lang="en-US" sz="2000"/>
          </a:p>
          <a:p>
            <a:r>
              <a:rPr lang="en-US" sz="2000" dirty="0">
                <a:latin typeface="IBM Plex Sans"/>
              </a:rPr>
              <a:t>Developers commonly work with </a:t>
            </a:r>
            <a:r>
              <a:rPr lang="en-US" sz="2000" b="1" dirty="0">
                <a:latin typeface="IBM Plex Sans"/>
              </a:rPr>
              <a:t>multiple database types</a:t>
            </a:r>
            <a:r>
              <a:rPr lang="en-US" sz="2000" dirty="0">
                <a:latin typeface="IBM Plex Sans"/>
              </a:rPr>
              <a:t>, not just one.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27B10A-E9C3-5B71-0345-782E28BDB3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Sans"/>
              </a:rPr>
              <a:t>Implications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>
                <a:latin typeface="IBM Plex Sans"/>
              </a:rPr>
              <a:t>PostgreSQL</a:t>
            </a:r>
            <a:r>
              <a:rPr lang="en-US" sz="2000">
                <a:latin typeface="IBM Plex Sans"/>
              </a:rPr>
              <a:t> remains a solid choice for new projects and long-term use.</a:t>
            </a:r>
            <a:endParaRPr lang="en-US" sz="2000" dirty="0">
              <a:latin typeface="IBM Plex Sans"/>
            </a:endParaRPr>
          </a:p>
          <a:p>
            <a:r>
              <a:rPr lang="en-US" sz="2000">
                <a:latin typeface="IBM Plex Sans"/>
              </a:rPr>
              <a:t>Growing interest in </a:t>
            </a:r>
            <a:r>
              <a:rPr lang="en-US" sz="2000" b="1">
                <a:latin typeface="IBM Plex Sans"/>
              </a:rPr>
              <a:t>NoSQL</a:t>
            </a:r>
            <a:r>
              <a:rPr lang="en-US" sz="2000">
                <a:latin typeface="IBM Plex Sans"/>
              </a:rPr>
              <a:t> (e.g., MongoDB, Redis) signals a need for broader database training.</a:t>
            </a:r>
            <a:endParaRPr lang="en-US" sz="2000" dirty="0"/>
          </a:p>
          <a:p>
            <a:r>
              <a:rPr lang="en-US" sz="2000" dirty="0">
                <a:latin typeface="IBM Plex Sans"/>
              </a:rPr>
              <a:t>Teams should prepare for </a:t>
            </a:r>
            <a:r>
              <a:rPr lang="en-US" sz="2000" b="1" dirty="0">
                <a:latin typeface="IBM Plex Sans"/>
              </a:rPr>
              <a:t>hybrid database setups</a:t>
            </a:r>
            <a:r>
              <a:rPr lang="en-US" sz="2000" dirty="0">
                <a:latin typeface="IBM Plex Sans"/>
              </a:rPr>
              <a:t> (SQL + NoSQL).</a:t>
            </a:r>
            <a:endParaRPr lang="en-US" sz="2000" dirty="0"/>
          </a:p>
          <a:p>
            <a:r>
              <a:rPr lang="en-US" sz="2000" dirty="0">
                <a:latin typeface="IBM Plex Sans"/>
              </a:rPr>
              <a:t>Education and skilling efforts should cover </a:t>
            </a:r>
            <a:r>
              <a:rPr lang="en-US" sz="2000" b="1" dirty="0">
                <a:latin typeface="IBM Plex Sans"/>
              </a:rPr>
              <a:t>a range of database technologies</a:t>
            </a:r>
            <a:r>
              <a:rPr lang="en-US" sz="2000" dirty="0">
                <a:latin typeface="IBM Plex Sans"/>
              </a:rPr>
              <a:t>, not just relational systems.</a:t>
            </a:r>
            <a:endParaRPr lang="en-US" sz="2000" dirty="0"/>
          </a:p>
          <a:p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88125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62C0A-56EF-B349-A097-27B4D460D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98769-531F-C6A5-406F-D1C3D28059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IBM Plex Sans SemiBold"/>
              </a:rPr>
              <a:t>DISCUSSION</a:t>
            </a:r>
            <a:endParaRPr lang="en-US" sz="3200">
              <a:latin typeface="IBM Plex Sans SemiBold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1F45ECC1-C956-CADF-DDFD-F54C6608E40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378905" y="1700708"/>
            <a:ext cx="3651798" cy="4388812"/>
          </a:xfrm>
          <a:prstGeom prst="rect">
            <a:avLst/>
          </a:prstGeom>
          <a:noFill/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67EF50-003F-6BB0-4367-42BB884C7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285938" y="1675724"/>
            <a:ext cx="7067862" cy="441379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b="1" dirty="0">
                <a:latin typeface="IBM Plex Sans"/>
              </a:rPr>
              <a:t>Shifting Technology Preferences</a:t>
            </a:r>
            <a:endParaRPr lang="en-US" sz="2400" dirty="0">
              <a:latin typeface="IBM Plex Sans"/>
            </a:endParaRPr>
          </a:p>
          <a:p>
            <a:r>
              <a:rPr lang="en-US" sz="2000" dirty="0">
                <a:latin typeface="IBM Plex Sans"/>
              </a:rPr>
              <a:t>Developers show a gap between current and desired tech stacks.</a:t>
            </a:r>
            <a:endParaRPr lang="en-US" dirty="0"/>
          </a:p>
          <a:p>
            <a:r>
              <a:rPr lang="en-US" sz="2000" dirty="0">
                <a:latin typeface="IBM Plex Sans"/>
              </a:rPr>
              <a:t>Indicates evolving interests and future-focused career paths.</a:t>
            </a:r>
            <a:endParaRPr lang="en-US" dirty="0"/>
          </a:p>
          <a:p>
            <a:endParaRPr lang="en-US" sz="2000" dirty="0">
              <a:latin typeface="IBM Plex Sans"/>
            </a:endParaRPr>
          </a:p>
          <a:p>
            <a:r>
              <a:rPr lang="en-US" sz="2400" b="1" dirty="0">
                <a:latin typeface="IBM Plex Sans"/>
              </a:rPr>
              <a:t>Key Trends</a:t>
            </a:r>
            <a:endParaRPr lang="en-US" sz="2400" dirty="0">
              <a:latin typeface="IBM Plex Sans"/>
            </a:endParaRPr>
          </a:p>
          <a:p>
            <a:r>
              <a:rPr lang="en-US" sz="2000" b="1" dirty="0">
                <a:latin typeface="IBM Plex Sans"/>
              </a:rPr>
              <a:t>Python &amp; TypeScript</a:t>
            </a:r>
            <a:r>
              <a:rPr lang="en-US" sz="2000" dirty="0">
                <a:latin typeface="IBM Plex Sans"/>
              </a:rPr>
              <a:t> gaining popularity for their use in data science and scalable web apps.</a:t>
            </a:r>
            <a:endParaRPr lang="en-US" dirty="0"/>
          </a:p>
          <a:p>
            <a:r>
              <a:rPr lang="en-US" sz="2000" b="1" dirty="0">
                <a:latin typeface="IBM Plex Sans"/>
              </a:rPr>
              <a:t>NoSQL databases</a:t>
            </a:r>
            <a:r>
              <a:rPr lang="en-US" sz="2000" dirty="0">
                <a:latin typeface="IBM Plex Sans"/>
              </a:rPr>
              <a:t> like MongoDB rising, reflecting a shift to cloud-native solutions.</a:t>
            </a:r>
            <a:endParaRPr lang="en-US" dirty="0"/>
          </a:p>
          <a:p>
            <a:endParaRPr lang="en-US" sz="2000" dirty="0">
              <a:latin typeface="IBM Plex Sans"/>
            </a:endParaRPr>
          </a:p>
          <a:p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73335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8291F-E27C-74F8-33D3-FF131FC96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B7D73-872E-CFE8-1C38-8422F3838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latin typeface="IBM Plex Sans SemiBold"/>
              </a:rPr>
              <a:t>DASHBOARDS LINKS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C64183-B387-01E7-21BA-4DA6B1F51815}"/>
              </a:ext>
            </a:extLst>
          </p:cNvPr>
          <p:cNvSpPr txBox="1">
            <a:spLocks/>
          </p:cNvSpPr>
          <p:nvPr/>
        </p:nvSpPr>
        <p:spPr>
          <a:xfrm>
            <a:off x="4285075" y="2667757"/>
            <a:ext cx="7068725" cy="25692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dirty="0">
                <a:latin typeface="IBM Plex Sans"/>
              </a:rPr>
              <a:t>The GitHub link of the Cognos Analytics Dashboards:</a:t>
            </a:r>
          </a:p>
          <a:p>
            <a:pPr marL="0" indent="0">
              <a:buNone/>
            </a:pPr>
            <a:r>
              <a:rPr lang="en-US" sz="2200" dirty="0">
                <a:latin typeface="IBM Plex San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Dashboards links</a:t>
            </a:r>
            <a:endParaRPr lang="en-US" sz="2200" dirty="0">
              <a:latin typeface="IBM Plex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79822F7-4A79-5E92-9C6D-8A9769182E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475" y="1901819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75219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2F0CA-55D1-0835-20D4-03D017A1D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93914-A678-A34E-C52A-16D0ADAA2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653"/>
            <a:ext cx="10515600" cy="980507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latin typeface="IBM Plex Sans SemiBold"/>
              </a:rPr>
              <a:t>DASHBOARD 1 – CURRENT TECHNOLOGY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6FB03-F857-3EC0-249E-AE03F39150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61CE1D8-9FF0-84B1-DB5E-FEA482E498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777" y="1531188"/>
            <a:ext cx="11007844" cy="47876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29736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18F23D-B8D7-D0E4-EDC5-E0F023884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F933A-3681-3D82-68EF-62EC07822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248"/>
            <a:ext cx="10515600" cy="950425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latin typeface="IBM Plex Sans SemiBold"/>
              </a:rPr>
              <a:t>DASHBOARD 2 – FUTURE TECHNOLOGY TREND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60BF9-AB8D-4916-3BC9-E2E92E087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4173D3-0938-F090-257D-5D170E718B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646" y="1460622"/>
            <a:ext cx="11398493" cy="492149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48496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0A10D3-267F-7A90-5160-775BFEBCA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2C0C82-5F1A-F7B1-2C56-5C08240C1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4755"/>
            <a:ext cx="10515600" cy="868364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latin typeface="IBM Plex Sans SemiBold"/>
              </a:rPr>
              <a:t>DASHBOARD 3 - DEMOGRAPHICS</a:t>
            </a:r>
            <a:endParaRPr lang="en-US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61A98-8DF3-E66E-19C4-7D7642551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 descr="A screenshot of a graph and a chart&#10;&#10;AI-generated content may be incorrect.">
            <a:extLst>
              <a:ext uri="{FF2B5EF4-FFF2-40B4-BE49-F238E27FC236}">
                <a16:creationId xmlns:a16="http://schemas.microsoft.com/office/drawing/2014/main" id="{5EEAD98C-7671-E99D-3D10-913BFD14AF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3" y="1510492"/>
            <a:ext cx="11687175" cy="476140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405636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05330-0589-A550-601A-037CA416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8902-AF46-DDE8-D792-7940E18AF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IBM Plex Sans SemiBold"/>
              </a:rPr>
              <a:t>DATABASES - FINDINGS &amp; IMPLICATIONS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6B89C-35B9-C514-4E9C-FCBE8D68D3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Sans"/>
              </a:rPr>
              <a:t>Findings</a:t>
            </a: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r>
              <a:rPr lang="en-US" sz="21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PostgreSQL is the most used and most wanted database.</a:t>
            </a:r>
            <a:endParaRPr lang="en-US" sz="2000" dirty="0">
              <a:solidFill>
                <a:srgbClr val="000000"/>
              </a:solidFill>
              <a:latin typeface="IBM Plex Sans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Developers are combining PostgreSQL with Redis and SQLite more frequently.</a:t>
            </a:r>
            <a:endParaRPr lang="en-US" sz="2000">
              <a:latin typeface="IBM Plex Sans"/>
            </a:endParaRPr>
          </a:p>
          <a:p>
            <a:r>
              <a:rPr lang="en-US" sz="20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Microsoft SQL Server and MySQL are still widely used but less in demand for future use.</a:t>
            </a:r>
            <a:endParaRPr lang="en-US" sz="2000">
              <a:latin typeface="IBM Plex Sans"/>
            </a:endParaRPr>
          </a:p>
          <a:p>
            <a:r>
              <a:rPr lang="en-US" sz="20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MongoDB's popularity is growing — especially in "want to work with" responses.</a:t>
            </a:r>
            <a:endParaRPr lang="en-US" sz="2000" dirty="0">
              <a:latin typeface="IBM Plex Sans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DBBA5A-826D-FFFD-F1BE-92269842D3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2233" y="1763166"/>
            <a:ext cx="5231567" cy="37017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Sans"/>
              </a:rPr>
              <a:t>Implications</a:t>
            </a:r>
            <a:endParaRPr lang="en-US" dirty="0"/>
          </a:p>
          <a:p>
            <a:pPr marL="0" indent="0">
              <a:buNone/>
            </a:pPr>
            <a:endParaRPr lang="en-US" sz="2000" dirty="0">
              <a:latin typeface="IBM Plex Sans"/>
            </a:endParaRPr>
          </a:p>
          <a:p>
            <a:r>
              <a:rPr lang="en-US" sz="20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Companies should prioritize PostgreSQL and modern NoSQL databases (e.g., MongoDB, Redis).</a:t>
            </a:r>
          </a:p>
          <a:p>
            <a:r>
              <a:rPr lang="en-US" sz="20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Developers can increase their market value by learning PostgreSQL and NoSQL combinations.</a:t>
            </a:r>
          </a:p>
          <a:p>
            <a:r>
              <a:rPr lang="en-US" sz="20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Educators should teach hybrid data architecture concepts and modern database tools.</a:t>
            </a:r>
            <a:endParaRPr lang="en-US" sz="2000" dirty="0">
              <a:latin typeface="IBM Plex Sans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IBM Plex Sans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865637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167CF-B896-A34E-41A1-364AAB47A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C2E9-8798-A50B-E97E-6B40ABDB7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IBM Plex Sans SemiBold"/>
              </a:rPr>
              <a:t>PROGRAMMING LANGUAGES - FINDINGS &amp; IMPLICATIONS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A9EE20-60F1-11A6-9C3F-97A4B01469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6307" y="1788150"/>
            <a:ext cx="5231568" cy="401405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Sans"/>
              </a:rPr>
              <a:t>Findings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0000"/>
              </a:solidFill>
              <a:latin typeface="IBM Plex Sans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200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HTML/CSS, JavaScript, and SQL remain the most widely used.</a:t>
            </a:r>
            <a:endParaRPr lang="en-US" sz="2000" dirty="0">
              <a:solidFill>
                <a:srgbClr val="000000"/>
              </a:solidFill>
              <a:latin typeface="IBM Plex Sans"/>
              <a:ea typeface="Calibri"/>
              <a:cs typeface="Calibri"/>
            </a:endParaRP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TypeScript and Python are highly desired by developers moving forward.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C# remains relevant but is not as in-demand as newer languages.</a:t>
            </a:r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Full-stack development skills (frontend + backend) are very common.</a:t>
            </a:r>
          </a:p>
          <a:p>
            <a:pPr marL="0" indent="0">
              <a:buNone/>
            </a:pPr>
            <a:endParaRPr lang="en-US" sz="1400" dirty="0">
              <a:latin typeface="IBM Plex San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IBM Plex Sans"/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14B296-FAA8-38DD-FF8D-B8639E34F2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2233" y="1763166"/>
            <a:ext cx="5231567" cy="370176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IBM Plex Sans"/>
              </a:rPr>
              <a:t>Implications</a:t>
            </a:r>
            <a:endParaRPr lang="en-US" dirty="0"/>
          </a:p>
          <a:p>
            <a:pPr marL="0" indent="0">
              <a:buNone/>
            </a:pPr>
            <a:endParaRPr lang="en-US" sz="2000" dirty="0">
              <a:latin typeface="IBM Plex Sans"/>
              <a:cs typeface="Arial"/>
            </a:endParaRPr>
          </a:p>
          <a:p>
            <a:r>
              <a:rPr lang="en-US" sz="20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Employers should adopt modern stacks using TypeScript and Python to stay attractive.</a:t>
            </a:r>
            <a:endParaRPr lang="en-US" dirty="0">
              <a:latin typeface="IBM Plex Sans"/>
            </a:endParaRPr>
          </a:p>
          <a:p>
            <a:r>
              <a:rPr lang="en-US" sz="20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Developers should focus on TypeScript (for frontend) and Python (for backend/data).</a:t>
            </a:r>
            <a:endParaRPr lang="en-US" dirty="0"/>
          </a:p>
          <a:p>
            <a:r>
              <a:rPr lang="en-US" sz="20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Learning platforms should update offerings to emphasize modern, in-demand languages.</a:t>
            </a:r>
            <a:endParaRPr lang="en-US" dirty="0"/>
          </a:p>
          <a:p>
            <a:endParaRPr lang="en-US" sz="2000" dirty="0">
              <a:solidFill>
                <a:srgbClr val="000000"/>
              </a:solidFill>
              <a:latin typeface="IBM Plex Sans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latin typeface="IBM Plex Sans"/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7884202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ED485-8AFE-8F70-0CF3-41FA2BD9F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360C-268A-DB52-E70B-4DCA16065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IBM Plex Sans SemiBold"/>
              </a:rPr>
              <a:t>DEMOGRAPHICS - FINDINGS &amp; IMPLICATIONS</a:t>
            </a:r>
            <a:endParaRPr 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C2A88-2C90-8FF9-5F25-25C7281F4B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26307" y="1788150"/>
            <a:ext cx="5231568" cy="401405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Sans"/>
              </a:rPr>
              <a:t>Findings</a:t>
            </a:r>
            <a:endParaRPr lang="en-US" dirty="0"/>
          </a:p>
          <a:p>
            <a:pPr marL="0" indent="0">
              <a:lnSpc>
                <a:spcPct val="100000"/>
              </a:lnSpc>
              <a:buNone/>
            </a:pPr>
            <a:endParaRPr lang="en-US" sz="2000" dirty="0">
              <a:solidFill>
                <a:srgbClr val="000000"/>
              </a:solidFill>
              <a:latin typeface="IBM Plex Sans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Majority of respondents are aged 25–34, followed by 18–24 — workforce is largely young.</a:t>
            </a:r>
            <a:endParaRPr lang="en-US" sz="2000">
              <a:solidFill>
                <a:srgbClr val="000000"/>
              </a:solidFill>
              <a:latin typeface="IBM Plex Sans"/>
              <a:ea typeface="Calibri"/>
              <a:cs typeface="Calibri"/>
            </a:endParaRPr>
          </a:p>
          <a:p>
            <a:r>
              <a:rPr lang="en-US" sz="20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Most hold a Bachelor’s or Master’s degree.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20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Global participation spans North America, Europe, Asia, and Africa.</a:t>
            </a:r>
            <a:endParaRPr lang="en-US" dirty="0"/>
          </a:p>
          <a:p>
            <a:pPr marL="0" indent="0">
              <a:buNone/>
            </a:pPr>
            <a:endParaRPr lang="en-US" sz="1400" dirty="0">
              <a:latin typeface="IBM Plex Sans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IBM Plex Sans"/>
              <a:ea typeface="Calibri"/>
              <a:cs typeface="Calibri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E0695-6E54-8E33-2134-00A1B3BE4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22233" y="1763166"/>
            <a:ext cx="5231567" cy="37017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Sans"/>
              </a:rPr>
              <a:t>Implications</a:t>
            </a:r>
            <a:endParaRPr lang="en-US" dirty="0"/>
          </a:p>
          <a:p>
            <a:pPr marL="0" indent="0">
              <a:buNone/>
            </a:pPr>
            <a:endParaRPr lang="en-US" sz="2000" dirty="0">
              <a:latin typeface="IBM Plex Sans"/>
              <a:cs typeface="Arial"/>
            </a:endParaRPr>
          </a:p>
          <a:p>
            <a:r>
              <a:rPr lang="en-US" sz="20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Employers must adapt hiring, onboarding, and training for a younger, diverse audience.</a:t>
            </a:r>
            <a:endParaRPr lang="en-US" dirty="0">
              <a:latin typeface="IBM Plex Sans"/>
            </a:endParaRPr>
          </a:p>
          <a:p>
            <a:r>
              <a:rPr lang="en-US" sz="2000" dirty="0">
                <a:solidFill>
                  <a:srgbClr val="000000"/>
                </a:solidFill>
                <a:latin typeface="IBM Plex Sans"/>
                <a:ea typeface="Calibri"/>
                <a:cs typeface="Calibri"/>
              </a:rPr>
              <a:t>Learning resources should be globally accessible and culturally adaptable.</a:t>
            </a:r>
            <a:endParaRPr lang="en-US" dirty="0"/>
          </a:p>
          <a:p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solidFill>
                <a:srgbClr val="000000"/>
              </a:solidFill>
              <a:ea typeface="Calibri"/>
              <a:cs typeface="Calibri"/>
            </a:endParaRPr>
          </a:p>
          <a:p>
            <a:pPr marL="0" indent="0">
              <a:buNone/>
            </a:pPr>
            <a:endParaRPr lang="en-US" sz="2000" dirty="0">
              <a:ea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2676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4E31-32FC-4A23-CEF9-98F0BB9F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8334EF5D-2E2A-7FE5-06C6-01ACAB1F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8248" y="383051"/>
            <a:ext cx="11113152" cy="1175662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IBM Plex Sans SemiBold"/>
              </a:rPr>
              <a:t>JOB MARKET - NUMBER OF JOBS BY ROLE</a:t>
            </a:r>
            <a:endParaRPr lang="en-US" dirty="0"/>
          </a:p>
        </p:txBody>
      </p:sp>
      <p:pic>
        <p:nvPicPr>
          <p:cNvPr id="2" name="Picture 1" descr="A graph of numbers and text&#10;&#10;AI-generated content may be incorrect.">
            <a:extLst>
              <a:ext uri="{FF2B5EF4-FFF2-40B4-BE49-F238E27FC236}">
                <a16:creationId xmlns:a16="http://schemas.microsoft.com/office/drawing/2014/main" id="{566128EA-F5DA-F108-C769-3E9154AAD7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510" y="1551169"/>
            <a:ext cx="5554325" cy="398051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235F06A-7C70-8F0C-BA52-4C4BBF2994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3782" y="1713199"/>
            <a:ext cx="5231568" cy="40140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IBM Plex Sans"/>
              </a:rPr>
              <a:t>Sales dominates the job market </a:t>
            </a:r>
            <a:r>
              <a:rPr lang="en-US" sz="2000" dirty="0">
                <a:latin typeface="IBM Plex Sans"/>
                <a:ea typeface="Calibri"/>
                <a:cs typeface="Calibri"/>
              </a:rPr>
              <a:t>with 4,853 openings.</a:t>
            </a:r>
            <a:endParaRPr lang="en-US" sz="2000" dirty="0"/>
          </a:p>
          <a:p>
            <a:endParaRPr lang="en-US" sz="2000" dirty="0">
              <a:latin typeface="IBM Plex Sans"/>
              <a:ea typeface="Calibri"/>
              <a:cs typeface="Calibri"/>
            </a:endParaRPr>
          </a:p>
          <a:p>
            <a:r>
              <a:rPr lang="en-US" sz="2000" dirty="0">
                <a:latin typeface="IBM Plex Sans"/>
                <a:ea typeface="Calibri"/>
                <a:cs typeface="Calibri"/>
              </a:rPr>
              <a:t>JavaScript and Python are the top tech-related roles, with 2,248 and 1,173 jobs respectively.</a:t>
            </a:r>
            <a:endParaRPr lang="en-US" sz="2000" dirty="0"/>
          </a:p>
          <a:p>
            <a:endParaRPr lang="en-US" sz="2000" dirty="0">
              <a:latin typeface="IBM Plex Sans"/>
              <a:ea typeface="Calibri"/>
              <a:cs typeface="Calibri"/>
            </a:endParaRPr>
          </a:p>
          <a:p>
            <a:r>
              <a:rPr lang="en-US" sz="2000" dirty="0">
                <a:latin typeface="IBM Plex Sans"/>
                <a:ea typeface="Calibri"/>
                <a:cs typeface="Calibri"/>
              </a:rPr>
              <a:t>Niche roles like Senior Design Engineer have significantly fewer listings (only 13).</a:t>
            </a:r>
            <a:endParaRPr lang="en-US" sz="2000" dirty="0"/>
          </a:p>
          <a:p>
            <a:pPr marL="0" indent="0">
              <a:buNone/>
            </a:pPr>
            <a:endParaRPr lang="en-US" sz="2000" dirty="0">
              <a:latin typeface="IBM Plex Sans"/>
              <a:ea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5373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13BC838-B25A-D37F-BC71-DD6178957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0711" y="2025672"/>
            <a:ext cx="3194581" cy="3194581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EEC79264-7E04-A135-9158-F7EF333AC3D8}"/>
              </a:ext>
            </a:extLst>
          </p:cNvPr>
          <p:cNvSpPr txBox="1">
            <a:spLocks/>
          </p:cNvSpPr>
          <p:nvPr/>
        </p:nvSpPr>
        <p:spPr>
          <a:xfrm>
            <a:off x="782054" y="263810"/>
            <a:ext cx="85085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>
                <a:solidFill>
                  <a:srgbClr val="525252"/>
                </a:solidFill>
                <a:latin typeface="IBM Plex Sans SemiBold" panose="020B0503050203000203" pitchFamily="34" charset="0"/>
                <a:ea typeface="IBM Plex Sans SemiBold" panose="020B0503050203000203" pitchFamily="34" charset="0"/>
                <a:cs typeface="IBM Plex Sans SemiBold" panose="020B0503050203000203" pitchFamily="34" charset="0"/>
              </a:defRPr>
            </a:lvl1pPr>
          </a:lstStyle>
          <a:p>
            <a:pPr algn="ctr"/>
            <a:r>
              <a:rPr lang="en-US" sz="3200" dirty="0">
                <a:latin typeface="IBM Plex Sans SemiBold"/>
              </a:rPr>
              <a:t>OUTLINE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9639434-C7DB-C6DD-28C9-5FE3588C5BC8}"/>
              </a:ext>
            </a:extLst>
          </p:cNvPr>
          <p:cNvSpPr txBox="1">
            <a:spLocks/>
          </p:cNvSpPr>
          <p:nvPr/>
        </p:nvSpPr>
        <p:spPr>
          <a:xfrm>
            <a:off x="5817476" y="1589142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Executive Summary</a:t>
            </a:r>
          </a:p>
          <a:p>
            <a:r>
              <a:rPr lang="en-US" sz="2200" dirty="0"/>
              <a:t>Introduction</a:t>
            </a:r>
          </a:p>
          <a:p>
            <a:r>
              <a:rPr lang="en-US" sz="2200" dirty="0"/>
              <a:t>Methodology</a:t>
            </a:r>
          </a:p>
          <a:p>
            <a:r>
              <a:rPr lang="en-US" sz="2200" dirty="0"/>
              <a:t>Results</a:t>
            </a:r>
          </a:p>
          <a:p>
            <a:pPr lvl="1"/>
            <a:r>
              <a:rPr lang="en-US" sz="1800" dirty="0"/>
              <a:t>Visualization – Charts</a:t>
            </a:r>
          </a:p>
          <a:p>
            <a:pPr lvl="1"/>
            <a:r>
              <a:rPr lang="en-US" sz="1800" dirty="0"/>
              <a:t>Dashboard</a:t>
            </a:r>
          </a:p>
          <a:p>
            <a:r>
              <a:rPr lang="en-US" sz="2200" dirty="0"/>
              <a:t>Discussion</a:t>
            </a:r>
          </a:p>
          <a:p>
            <a:pPr lvl="1"/>
            <a:r>
              <a:rPr lang="en-US" sz="1800" dirty="0"/>
              <a:t>Findings &amp; Implications</a:t>
            </a:r>
          </a:p>
          <a:p>
            <a:r>
              <a:rPr lang="en-US" sz="2200" dirty="0"/>
              <a:t>Conclusion</a:t>
            </a:r>
          </a:p>
          <a:p>
            <a:r>
              <a:rPr lang="en-US" sz="2200" dirty="0"/>
              <a:t>Appendix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14:cNvPr>
              <p14:cNvContentPartPr/>
              <p14:nvPr/>
            </p14:nvContentPartPr>
            <p14:xfrm>
              <a:off x="1889280" y="999312"/>
              <a:ext cx="36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7992DA0-58E4-05C4-71CF-DD740B99644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99280" y="81931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14:cNvPr>
              <p14:cNvContentPartPr/>
              <p14:nvPr/>
            </p14:nvContentPartPr>
            <p14:xfrm>
              <a:off x="2328120" y="962952"/>
              <a:ext cx="360" cy="36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482A2257-403C-392A-475C-257A25E9580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38120" y="782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6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029E5DF-95C3-9324-3430-6C07411D94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38160" y="74623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14:cNvPr>
              <p14:cNvContentPartPr/>
              <p14:nvPr/>
            </p14:nvContentPartPr>
            <p14:xfrm>
              <a:off x="2828160" y="926232"/>
              <a:ext cx="3240" cy="50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E65F16-DA3B-6993-F729-45193F9CF12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38160" y="758232"/>
                <a:ext cx="182880" cy="34070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A4954AB-7AA6-D07E-B72B-071B959556E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C9430D9-2989-125F-94DC-1DA2D66BDD5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09380E8-5542-6CEB-DEF5-1F0E98FBDF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14:cNvPr>
              <p14:cNvContentPartPr/>
              <p14:nvPr/>
            </p14:nvContentPartPr>
            <p14:xfrm>
              <a:off x="7266240" y="2888952"/>
              <a:ext cx="360" cy="3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73A9B50E-8658-465E-AEAA-D97CD87BB40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176240" y="2708952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14:cNvPr>
              <p14:cNvContentPartPr/>
              <p14:nvPr/>
            </p14:nvContentPartPr>
            <p14:xfrm>
              <a:off x="6680880" y="2877072"/>
              <a:ext cx="360" cy="3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29C95BA-F81E-F99B-4BF2-F62AECFA21A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90880" y="2697072"/>
                <a:ext cx="180000" cy="360000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4532411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DB558-7141-B0CE-D399-712C1073BF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2CF5900-71B3-70B0-7CF1-4A1C535AD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0674" y="245641"/>
            <a:ext cx="10875807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2800" dirty="0">
                <a:latin typeface="IBM Plex Sans SemiBold"/>
              </a:rPr>
              <a:t>AVERAGE SALARIES FOR POPULAR PROGRAMMING LANGUAGES</a:t>
            </a:r>
            <a:endParaRPr lang="en-US" sz="2800"/>
          </a:p>
        </p:txBody>
      </p:sp>
      <p:pic>
        <p:nvPicPr>
          <p:cNvPr id="2" name="Picture 1" descr="A graph of a graph showing a number of salary&#10;&#10;AI-generated content may be incorrect.">
            <a:extLst>
              <a:ext uri="{FF2B5EF4-FFF2-40B4-BE49-F238E27FC236}">
                <a16:creationId xmlns:a16="http://schemas.microsoft.com/office/drawing/2014/main" id="{FD3A4F7D-924E-17CE-5819-3619720ED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2018" y="1713563"/>
            <a:ext cx="5429407" cy="3793137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C02233F-3A28-986F-EEB3-DC330804F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51421" y="1713199"/>
            <a:ext cx="5231568" cy="401405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000" dirty="0">
                <a:latin typeface="IBM Plex Sans"/>
              </a:rPr>
              <a:t>Swift</a:t>
            </a:r>
            <a:r>
              <a:rPr lang="en-US" sz="2000" dirty="0">
                <a:latin typeface="IBM Plex Sans"/>
                <a:ea typeface="Calibri"/>
                <a:cs typeface="Calibri"/>
              </a:rPr>
              <a:t> developers earn </a:t>
            </a:r>
            <a:r>
              <a:rPr lang="en-US" sz="2000" dirty="0">
                <a:latin typeface="IBM Plex Sans"/>
              </a:rPr>
              <a:t>the </a:t>
            </a:r>
            <a:r>
              <a:rPr lang="en-US" sz="2000" dirty="0">
                <a:latin typeface="IBM Plex Sans"/>
                <a:ea typeface="Calibri"/>
                <a:cs typeface="Calibri"/>
              </a:rPr>
              <a:t>highest average salary (~$135,000).</a:t>
            </a:r>
          </a:p>
          <a:p>
            <a:endParaRPr lang="en-US" sz="2000" dirty="0">
              <a:latin typeface="IBM Plex Sans"/>
              <a:ea typeface="Calibri"/>
              <a:cs typeface="Calibri"/>
            </a:endParaRPr>
          </a:p>
          <a:p>
            <a:r>
              <a:rPr lang="en-US" sz="2000" dirty="0">
                <a:latin typeface="IBM Plex Sans"/>
                <a:ea typeface="Calibri"/>
                <a:cs typeface="Calibri"/>
              </a:rPr>
              <a:t>Python and C++ follow closely with salaries above $115,000.</a:t>
            </a:r>
            <a:endParaRPr lang="en-US" dirty="0"/>
          </a:p>
          <a:p>
            <a:endParaRPr lang="en-US" sz="2000" dirty="0">
              <a:latin typeface="IBM Plex Sans"/>
              <a:ea typeface="Calibri"/>
              <a:cs typeface="Calibri"/>
            </a:endParaRPr>
          </a:p>
          <a:p>
            <a:r>
              <a:rPr lang="en-US" sz="2000" dirty="0">
                <a:latin typeface="IBM Plex Sans"/>
                <a:ea typeface="Calibri"/>
                <a:cs typeface="Calibri"/>
              </a:rPr>
              <a:t>PHP and SQL are on the lower end, with averages below $90,000.</a:t>
            </a:r>
            <a:endParaRPr lang="en-US" dirty="0"/>
          </a:p>
          <a:p>
            <a:endParaRPr lang="en-US" sz="2000" dirty="0">
              <a:latin typeface="IBM Plex Sans"/>
              <a:ea typeface="Calibri"/>
              <a:cs typeface="Calibri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45902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3A16F-6AB5-5C0B-5466-65B2A6AE8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5E978FF3-BC93-079A-1687-DD4786B81D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IBM Plex Sans SemiBold"/>
              </a:rPr>
              <a:t>CONCLUSION</a:t>
            </a:r>
            <a:endParaRPr lang="en-US" sz="3200">
              <a:latin typeface="IBM Plex Sans SemiBold"/>
            </a:endParaRP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E75918E-509D-16F8-F478-FA41759FEFE9}"/>
              </a:ext>
            </a:extLst>
          </p:cNvPr>
          <p:cNvSpPr txBox="1">
            <a:spLocks/>
          </p:cNvSpPr>
          <p:nvPr/>
        </p:nvSpPr>
        <p:spPr>
          <a:xfrm>
            <a:off x="3407538" y="1725692"/>
            <a:ext cx="7983737" cy="4451271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 dirty="0">
                <a:latin typeface="IBM Plex Sans"/>
              </a:rPr>
              <a:t>Developer preferences are evolving</a:t>
            </a:r>
            <a:r>
              <a:rPr lang="en-US" sz="2000" dirty="0">
                <a:latin typeface="IBM Plex Sans"/>
              </a:rPr>
              <a:t>, with a clear trend toward modern, versatile technologies like Python, TypeScript, and PostgreSQL.</a:t>
            </a:r>
            <a:endParaRPr lang="en-US" sz="2000" dirty="0"/>
          </a:p>
          <a:p>
            <a:endParaRPr lang="en-US" sz="2000" dirty="0">
              <a:latin typeface="IBM Plex Sans"/>
            </a:endParaRPr>
          </a:p>
          <a:p>
            <a:r>
              <a:rPr lang="en-US" sz="2000" b="1" dirty="0">
                <a:latin typeface="IBM Plex Sans"/>
              </a:rPr>
              <a:t>Cloud platforms</a:t>
            </a:r>
            <a:r>
              <a:rPr lang="en-US" sz="2000" dirty="0">
                <a:latin typeface="IBM Plex Sans"/>
              </a:rPr>
              <a:t> (especially AWS and Azure) dominate both current usage and future interest, highlighting the importance of cloud-native skills.</a:t>
            </a:r>
            <a:endParaRPr lang="en-US" sz="2000" dirty="0"/>
          </a:p>
          <a:p>
            <a:endParaRPr lang="en-US" sz="2000" dirty="0">
              <a:latin typeface="IBM Plex Sans"/>
            </a:endParaRPr>
          </a:p>
          <a:p>
            <a:r>
              <a:rPr lang="en-US" sz="2000" dirty="0">
                <a:latin typeface="IBM Plex Sans"/>
              </a:rPr>
              <a:t>There's a </a:t>
            </a:r>
            <a:r>
              <a:rPr lang="en-US" sz="2000" b="1" dirty="0">
                <a:latin typeface="IBM Plex Sans"/>
              </a:rPr>
              <a:t>strong interest in full-stack capabilities</a:t>
            </a:r>
            <a:r>
              <a:rPr lang="en-US" sz="2000" dirty="0">
                <a:latin typeface="IBM Plex Sans"/>
              </a:rPr>
              <a:t>, as seen in multi-language and multi-framework usage patterns.</a:t>
            </a:r>
            <a:endParaRPr lang="en-US" sz="2000" dirty="0"/>
          </a:p>
          <a:p>
            <a:endParaRPr lang="en-US" sz="2000" dirty="0">
              <a:latin typeface="IBM Plex Sans"/>
            </a:endParaRPr>
          </a:p>
          <a:p>
            <a:r>
              <a:rPr lang="en-US" sz="2000" b="1" dirty="0">
                <a:latin typeface="IBM Plex Sans"/>
              </a:rPr>
              <a:t>Employers and educators</a:t>
            </a:r>
            <a:r>
              <a:rPr lang="en-US" sz="2000" dirty="0">
                <a:latin typeface="IBM Plex Sans"/>
              </a:rPr>
              <a:t> should align with these trends by updating tech stacks, offering training in in-demand tools, and supporting developer growth.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3" name="Content Placeholder 5">
            <a:extLst>
              <a:ext uri="{FF2B5EF4-FFF2-40B4-BE49-F238E27FC236}">
                <a16:creationId xmlns:a16="http://schemas.microsoft.com/office/drawing/2014/main" id="{CD985AE9-0D12-3398-B9B7-4395CABF170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201573" y="2063928"/>
            <a:ext cx="3054361" cy="305436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403782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9625D46-086C-F243-784F-1067BF353980}"/>
              </a:ext>
            </a:extLst>
          </p:cNvPr>
          <p:cNvSpPr txBox="1"/>
          <p:nvPr/>
        </p:nvSpPr>
        <p:spPr>
          <a:xfrm>
            <a:off x="3806843" y="2101122"/>
            <a:ext cx="5259707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LID4096" sz="5400" b="1" dirty="0">
                <a:solidFill>
                  <a:srgbClr val="003366"/>
                </a:solidFill>
                <a:latin typeface="IBM Plex Sans"/>
                <a:ea typeface="+mj-ea"/>
                <a:cs typeface="+mj-cs"/>
              </a:rPr>
              <a:t>Thank</a:t>
            </a:r>
            <a:r>
              <a:rPr lang="LID4096" sz="5400" b="1" dirty="0">
                <a:solidFill>
                  <a:srgbClr val="003366"/>
                </a:solidFill>
                <a:latin typeface="Calibri"/>
                <a:ea typeface="+mj-ea"/>
                <a:cs typeface="+mj-cs"/>
              </a:rPr>
              <a:t> You!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B5BAE43-1845-60C9-AE18-65FAFECC35E4}"/>
              </a:ext>
            </a:extLst>
          </p:cNvPr>
          <p:cNvCxnSpPr/>
          <p:nvPr/>
        </p:nvCxnSpPr>
        <p:spPr>
          <a:xfrm>
            <a:off x="2622043" y="3339008"/>
            <a:ext cx="6903349" cy="20487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437804-A1A4-CDA6-97EB-DFDA67561B7E}"/>
              </a:ext>
            </a:extLst>
          </p:cNvPr>
          <p:cNvSpPr txBox="1"/>
          <p:nvPr/>
        </p:nvSpPr>
        <p:spPr>
          <a:xfrm>
            <a:off x="3257909" y="3746739"/>
            <a:ext cx="5676180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400" b="1">
                <a:solidFill>
                  <a:srgbClr val="003366"/>
                </a:solidFill>
                <a:latin typeface="IBM Plex Sans"/>
                <a:ea typeface="+mj-ea"/>
                <a:cs typeface="+mj-cs"/>
              </a:rPr>
              <a:t>Questions</a:t>
            </a:r>
            <a:r>
              <a:rPr lang="en-GB" sz="2400" dirty="0"/>
              <a:t> </a:t>
            </a:r>
            <a:r>
              <a:rPr lang="en-GB" sz="2400" b="1">
                <a:solidFill>
                  <a:srgbClr val="003366"/>
                </a:solidFill>
                <a:latin typeface="IBM Plex Sans"/>
                <a:ea typeface="+mj-ea"/>
                <a:cs typeface="+mj-cs"/>
              </a:rPr>
              <a:t>&amp; Discussions</a:t>
            </a:r>
            <a:r>
              <a:rPr lang="en-GB" sz="2400" dirty="0"/>
              <a:t> </a:t>
            </a:r>
            <a:r>
              <a:rPr lang="en-GB" sz="2400" b="1">
                <a:solidFill>
                  <a:srgbClr val="003366"/>
                </a:solidFill>
                <a:latin typeface="IBM Plex Sans"/>
                <a:ea typeface="+mj-ea"/>
                <a:cs typeface="+mj-cs"/>
              </a:rPr>
              <a:t>Welcome</a:t>
            </a:r>
          </a:p>
        </p:txBody>
      </p:sp>
    </p:spTree>
    <p:extLst>
      <p:ext uri="{BB962C8B-B14F-4D97-AF65-F5344CB8AC3E}">
        <p14:creationId xmlns:p14="http://schemas.microsoft.com/office/powerpoint/2010/main" val="1686018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48DC5-8A48-2A34-31B9-FC8CB168C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926" y="304965"/>
            <a:ext cx="8565109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IBM Plex Sans SemiBold"/>
              </a:rPr>
              <a:t>EXECUTIVE</a:t>
            </a:r>
            <a:r>
              <a:rPr lang="en-US" dirty="0">
                <a:latin typeface="IBM Plex Sans SemiBold"/>
              </a:rPr>
              <a:t> </a:t>
            </a:r>
            <a:r>
              <a:rPr lang="en-US" sz="3200" dirty="0">
                <a:latin typeface="IBM Plex Sans SemiBold"/>
              </a:rPr>
              <a:t>SUMMARY</a:t>
            </a:r>
            <a:endParaRPr lang="en-US" sz="3200">
              <a:latin typeface="IBM Plex Sans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B44109-938A-7A63-C3A8-FDDB5C799EA5}"/>
              </a:ext>
            </a:extLst>
          </p:cNvPr>
          <p:cNvSpPr txBox="1">
            <a:spLocks/>
          </p:cNvSpPr>
          <p:nvPr/>
        </p:nvSpPr>
        <p:spPr>
          <a:xfrm>
            <a:off x="3198288" y="1688214"/>
            <a:ext cx="8205479" cy="4415480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IBM Plex Sans"/>
              </a:rPr>
              <a:t>This presentation analyzes developer survey data to understand current trends and future preferences.</a:t>
            </a:r>
          </a:p>
          <a:p>
            <a:endParaRPr lang="en-US" sz="2000" dirty="0">
              <a:latin typeface="IBM Plex Sans"/>
            </a:endParaRPr>
          </a:p>
          <a:p>
            <a:r>
              <a:rPr lang="en-US" sz="2000" dirty="0">
                <a:latin typeface="IBM Plex Sans"/>
              </a:rPr>
              <a:t>The objective is to extract meaningful insights from responses regarding programming languages, tools, databases, platforms, and work conditions.</a:t>
            </a:r>
          </a:p>
          <a:p>
            <a:endParaRPr lang="en-US" sz="2000" dirty="0">
              <a:latin typeface="IBM Plex Sans"/>
            </a:endParaRPr>
          </a:p>
          <a:p>
            <a:r>
              <a:rPr lang="en-US" sz="2000" dirty="0">
                <a:latin typeface="IBM Plex Sans"/>
              </a:rPr>
              <a:t>A dashboard was built using IBM Cognos Analytics to visualize key findings such as top languages developers use or desire to work with, and factors influencing technology choices.</a:t>
            </a:r>
          </a:p>
          <a:p>
            <a:pPr marL="0" indent="0">
              <a:buNone/>
            </a:pPr>
            <a:endParaRPr lang="en-US" sz="2000" dirty="0">
              <a:latin typeface="IBM Plex Sans"/>
            </a:endParaRPr>
          </a:p>
          <a:p>
            <a:r>
              <a:rPr lang="en-US" sz="2000" dirty="0">
                <a:latin typeface="IBM Plex Sans"/>
              </a:rPr>
              <a:t>Key insights support better decision-making in hiring, learning paths, and tech stack choices.</a:t>
            </a:r>
          </a:p>
          <a:p>
            <a:pPr marL="0" indent="0">
              <a:buNone/>
            </a:pPr>
            <a:endParaRPr lang="en-US" sz="2000" dirty="0">
              <a:latin typeface="IBM Plex San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6795A9-FE70-B337-8B17-B79ACA60A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" y="2090401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5538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76FB0-8465-86A8-332A-32CC35A5D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7DC8D-244C-F7EC-5F66-ACB99A7D6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21" y="365125"/>
            <a:ext cx="7647865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IBM Plex Sans SemiBold"/>
              </a:rPr>
              <a:t>INTRODUCTION</a:t>
            </a:r>
            <a:endParaRPr lang="en-US" sz="3200">
              <a:latin typeface="IBM Plex Sans SemiBold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CC879F-E713-B75A-D2DE-0953EB0EA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593" y="1687413"/>
            <a:ext cx="3054361" cy="3054361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D35578F-30C9-4905-FD4E-7366FEFAEA7F}"/>
              </a:ext>
            </a:extLst>
          </p:cNvPr>
          <p:cNvSpPr txBox="1">
            <a:spLocks/>
          </p:cNvSpPr>
          <p:nvPr/>
        </p:nvSpPr>
        <p:spPr>
          <a:xfrm>
            <a:off x="4097698" y="1700708"/>
            <a:ext cx="7231118" cy="43638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0070C0"/>
                </a:solidFill>
                <a:latin typeface="IBM Plex Mono Text" panose="020B0509050203000203" pitchFamily="49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tx1"/>
                </a:solidFill>
                <a:latin typeface="IBM Plex Sans"/>
              </a:rPr>
              <a:t>The tech industry evolves rapidly; staying current with developer trends is essential.</a:t>
            </a:r>
          </a:p>
          <a:p>
            <a:endParaRPr lang="en-US" sz="2000" dirty="0">
              <a:solidFill>
                <a:schemeClr val="tx1"/>
              </a:solidFill>
              <a:latin typeface="IBM Plex Sans"/>
            </a:endParaRPr>
          </a:p>
          <a:p>
            <a:r>
              <a:rPr lang="en-US" sz="2000" dirty="0">
                <a:solidFill>
                  <a:schemeClr val="tx1"/>
                </a:solidFill>
                <a:latin typeface="IBM Plex Sans"/>
              </a:rPr>
              <a:t>This study explores what languages developers use today and what they aspire to work with next year.</a:t>
            </a:r>
          </a:p>
          <a:p>
            <a:endParaRPr lang="en-US" sz="2000" dirty="0">
              <a:solidFill>
                <a:schemeClr val="tx1"/>
              </a:solidFill>
              <a:latin typeface="IBM Plex Sans"/>
            </a:endParaRPr>
          </a:p>
          <a:p>
            <a:r>
              <a:rPr lang="en-US" sz="2000" dirty="0">
                <a:solidFill>
                  <a:schemeClr val="tx1"/>
                </a:solidFill>
                <a:latin typeface="IBM Plex Sans"/>
              </a:rPr>
              <a:t>Understanding these preferences helps organizations align with talent expectations and market demands</a:t>
            </a:r>
            <a:r>
              <a:rPr lang="en-US" sz="2200" dirty="0">
                <a:solidFill>
                  <a:schemeClr val="tx1"/>
                </a:solidFill>
                <a:latin typeface="IBM Plex Mono Text"/>
              </a:rPr>
              <a:t>.</a:t>
            </a:r>
            <a:endParaRPr lang="en-US" dirty="0">
              <a:solidFill>
                <a:schemeClr val="tx1"/>
              </a:solidFill>
            </a:endParaRPr>
          </a:p>
          <a:p>
            <a:endParaRPr lang="en-US" sz="2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40863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DCFD-8450-17AD-05D4-229BA1C66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AB7E7-7534-10CB-A359-88015C28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2053" y="376642"/>
            <a:ext cx="7230723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dirty="0">
                <a:latin typeface="IBM Plex Sans SemiBold"/>
              </a:rPr>
              <a:t>METHODOLOGY</a:t>
            </a:r>
            <a:endParaRPr lang="en-US" sz="3200">
              <a:latin typeface="IBM Plex Sans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8C842-232A-AE37-3471-90353781809D}"/>
              </a:ext>
            </a:extLst>
          </p:cNvPr>
          <p:cNvSpPr txBox="1">
            <a:spLocks/>
          </p:cNvSpPr>
          <p:nvPr/>
        </p:nvSpPr>
        <p:spPr>
          <a:xfrm>
            <a:off x="3810387" y="1700707"/>
            <a:ext cx="7580888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latin typeface="IBM Plex Sans"/>
              </a:rPr>
              <a:t>We used a cleaned and structured dataset derived from a large-scale developer survey. </a:t>
            </a:r>
            <a:endParaRPr lang="en-US" sz="2000"/>
          </a:p>
          <a:p>
            <a:r>
              <a:rPr lang="en-US" sz="2000" dirty="0">
                <a:latin typeface="IBM Plex Sans"/>
              </a:rPr>
              <a:t>The data was loaded into IBM Cognos Analytics for visualization and analysis. The following steps were taken:</a:t>
            </a:r>
            <a:endParaRPr lang="en-US" sz="2000" dirty="0"/>
          </a:p>
          <a:p>
            <a:endParaRPr lang="en-US" sz="2000" dirty="0">
              <a:latin typeface="IBM Plex Sans"/>
            </a:endParaRPr>
          </a:p>
          <a:p>
            <a:pPr lvl="1"/>
            <a:r>
              <a:rPr lang="en-US" sz="1800" b="1" dirty="0">
                <a:latin typeface="IBM Plex Sans"/>
              </a:rPr>
              <a:t>Data Cleaning</a:t>
            </a:r>
            <a:r>
              <a:rPr lang="en-US" sz="1800" dirty="0">
                <a:latin typeface="IBM Plex Sans"/>
              </a:rPr>
              <a:t>: Removed nulls, irrelevant columns, duplicate values, and correcting inconsistencies.</a:t>
            </a:r>
          </a:p>
          <a:p>
            <a:pPr lvl="1"/>
            <a:endParaRPr lang="en-US" sz="1800" dirty="0">
              <a:latin typeface="IBM Plex Sans"/>
            </a:endParaRPr>
          </a:p>
          <a:p>
            <a:pPr lvl="1"/>
            <a:r>
              <a:rPr lang="en-US" sz="1800" b="1" dirty="0">
                <a:latin typeface="IBM Plex Sans"/>
              </a:rPr>
              <a:t>Data Transformation</a:t>
            </a:r>
            <a:r>
              <a:rPr lang="en-US" sz="1800" dirty="0">
                <a:latin typeface="IBM Plex Sans"/>
              </a:rPr>
              <a:t>: Used Cognos features like custom calculations and filters.</a:t>
            </a:r>
            <a:endParaRPr lang="en-US" dirty="0"/>
          </a:p>
          <a:p>
            <a:pPr lvl="1"/>
            <a:endParaRPr lang="en-US" sz="1800" dirty="0">
              <a:latin typeface="IBM Plex Sans"/>
            </a:endParaRPr>
          </a:p>
          <a:p>
            <a:pPr lvl="1"/>
            <a:r>
              <a:rPr lang="en-US" sz="1800" b="1" dirty="0">
                <a:latin typeface="IBM Plex Sans"/>
              </a:rPr>
              <a:t>Visualization</a:t>
            </a:r>
            <a:r>
              <a:rPr lang="en-US" sz="1800" dirty="0">
                <a:latin typeface="IBM Plex Sans"/>
              </a:rPr>
              <a:t>: Created bar charts and dashboards to display top 10 technologies and demographic trends.</a:t>
            </a:r>
            <a:endParaRPr lang="en-US" dirty="0"/>
          </a:p>
          <a:p>
            <a:pPr lvl="1"/>
            <a:endParaRPr lang="en-US" sz="1800" dirty="0">
              <a:latin typeface="IBM Plex Sans"/>
            </a:endParaRPr>
          </a:p>
          <a:p>
            <a:pPr lvl="1"/>
            <a:r>
              <a:rPr lang="en-US" sz="1800" b="1" dirty="0">
                <a:latin typeface="IBM Plex Sans"/>
              </a:rPr>
              <a:t>Filtering &amp; Aggregation</a:t>
            </a:r>
            <a:r>
              <a:rPr lang="en-US" sz="1800" dirty="0">
                <a:latin typeface="IBM Plex Sans"/>
              </a:rPr>
              <a:t>: Applied filters to focus on key trends (e.g., top 10 values) and grouped responses for better clarity.</a:t>
            </a:r>
            <a:endParaRPr lang="en-US" dirty="0"/>
          </a:p>
          <a:p>
            <a:pPr lvl="1"/>
            <a:endParaRPr lang="en-US" sz="1800" dirty="0">
              <a:latin typeface="IBM Plex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80CF71F-8A03-DAC7-4BC2-F05644ECB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89" y="1831709"/>
            <a:ext cx="3194581" cy="31945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791692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3F900-F166-BEB7-F740-8C872536D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210DC-B757-47AF-44F4-D6EC9F4BF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algn="ctr"/>
            <a:r>
              <a:rPr lang="en-US" sz="3200" dirty="0">
                <a:latin typeface="IBM Plex Sans SemiBold"/>
              </a:rPr>
              <a:t>RESULTS</a:t>
            </a:r>
            <a:endParaRPr lang="en-US" sz="3200">
              <a:latin typeface="IBM Plex Sans SemiBold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1D05E-A3D3-356F-EB51-94E7A1AE2A61}"/>
              </a:ext>
            </a:extLst>
          </p:cNvPr>
          <p:cNvSpPr txBox="1">
            <a:spLocks/>
          </p:cNvSpPr>
          <p:nvPr/>
        </p:nvSpPr>
        <p:spPr>
          <a:xfrm>
            <a:off x="1043114" y="1825625"/>
            <a:ext cx="70687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endParaRPr lang="en-US" sz="1800"/>
          </a:p>
          <a:p>
            <a:pPr marL="0" indent="0">
              <a:buFont typeface="Arial"/>
              <a:buNone/>
            </a:pPr>
            <a:endParaRPr lang="en-US" sz="1800"/>
          </a:p>
          <a:p>
            <a:pPr marL="0" indent="0">
              <a:buFont typeface="Arial"/>
              <a:buNone/>
            </a:pPr>
            <a:endParaRPr lang="en-US" sz="18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F0D3CA5-B4F3-A8C1-294F-003FD5568B31}"/>
              </a:ext>
            </a:extLst>
          </p:cNvPr>
          <p:cNvSpPr txBox="1">
            <a:spLocks/>
          </p:cNvSpPr>
          <p:nvPr/>
        </p:nvSpPr>
        <p:spPr>
          <a:xfrm>
            <a:off x="837339" y="1700707"/>
            <a:ext cx="10516462" cy="462615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kern="1200">
                <a:solidFill>
                  <a:srgbClr val="262626"/>
                </a:solidFill>
                <a:latin typeface="IBM Plex Sans" panose="020B050305020300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rgbClr val="525252"/>
                </a:solidFill>
                <a:latin typeface="IBM Plex Sans" panose="020B050305020300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latin typeface="IBM Plex Sans"/>
              </a:rPr>
              <a:t>Visualization – Charts</a:t>
            </a:r>
            <a:endParaRPr lang="en-US" sz="2400" dirty="0">
              <a:latin typeface="IBM Plex Sans"/>
            </a:endParaRPr>
          </a:p>
          <a:p>
            <a:r>
              <a:rPr lang="en-US" sz="1800" b="1" dirty="0">
                <a:latin typeface="IBM Plex Sans"/>
              </a:rPr>
              <a:t>Programming Languages</a:t>
            </a:r>
            <a:r>
              <a:rPr lang="en-US" sz="1800" dirty="0">
                <a:latin typeface="IBM Plex Sans"/>
              </a:rPr>
              <a:t>:</a:t>
            </a:r>
            <a:endParaRPr lang="en-US" sz="1800" dirty="0"/>
          </a:p>
          <a:p>
            <a:pPr lvl="1"/>
            <a:r>
              <a:rPr lang="en-US" sz="1800" b="1" dirty="0">
                <a:latin typeface="IBM Plex Sans"/>
              </a:rPr>
              <a:t>Current Year</a:t>
            </a:r>
            <a:r>
              <a:rPr lang="en-US" sz="1800" dirty="0">
                <a:latin typeface="IBM Plex Sans"/>
              </a:rPr>
              <a:t>: Most developers have experience with languages like JavaScript, TypeScript, HTML/CSS, and SQL.</a:t>
            </a:r>
            <a:endParaRPr lang="en-US" sz="1800"/>
          </a:p>
          <a:p>
            <a:pPr lvl="1"/>
            <a:r>
              <a:rPr lang="en-US" sz="1800" b="1" dirty="0">
                <a:latin typeface="IBM Plex Sans"/>
              </a:rPr>
              <a:t>Next Year</a:t>
            </a:r>
            <a:r>
              <a:rPr lang="en-US" sz="1800" dirty="0">
                <a:latin typeface="IBM Plex Sans"/>
              </a:rPr>
              <a:t>: Developers express interest in working more with TypeScript, Python, and modern web languages.</a:t>
            </a:r>
            <a:endParaRPr lang="en-US" sz="1800"/>
          </a:p>
          <a:p>
            <a:pPr lvl="1"/>
            <a:r>
              <a:rPr lang="en-US" sz="1800" dirty="0">
                <a:latin typeface="IBM Plex Sans"/>
              </a:rPr>
              <a:t>Clear shift toward </a:t>
            </a:r>
            <a:r>
              <a:rPr lang="en-US" sz="1800" b="1" dirty="0">
                <a:latin typeface="IBM Plex Sans"/>
              </a:rPr>
              <a:t>modern, high-demand languages</a:t>
            </a:r>
            <a:r>
              <a:rPr lang="en-US" sz="1800" dirty="0">
                <a:latin typeface="IBM Plex Sans"/>
              </a:rPr>
              <a:t> for future work.</a:t>
            </a:r>
            <a:endParaRPr lang="en-US" sz="1800" dirty="0"/>
          </a:p>
          <a:p>
            <a:pPr lvl="1"/>
            <a:endParaRPr lang="en-US" sz="1800" dirty="0">
              <a:latin typeface="IBM Plex Sans"/>
            </a:endParaRPr>
          </a:p>
          <a:p>
            <a:r>
              <a:rPr lang="en-US" sz="1800" b="1" dirty="0">
                <a:latin typeface="IBM Plex Sans"/>
              </a:rPr>
              <a:t>Databases</a:t>
            </a:r>
            <a:r>
              <a:rPr lang="en-US" sz="1800" dirty="0">
                <a:latin typeface="IBM Plex Sans"/>
              </a:rPr>
              <a:t>:</a:t>
            </a:r>
            <a:endParaRPr lang="en-US" sz="1800" dirty="0"/>
          </a:p>
          <a:p>
            <a:pPr lvl="1"/>
            <a:r>
              <a:rPr lang="en-US" sz="1800" b="1" dirty="0">
                <a:latin typeface="IBM Plex Sans"/>
              </a:rPr>
              <a:t>Current Usage</a:t>
            </a:r>
            <a:r>
              <a:rPr lang="en-US" sz="1800" dirty="0">
                <a:latin typeface="IBM Plex Sans"/>
              </a:rPr>
              <a:t>: SQL-based databases (e.g., MySQL, PostgreSQL, SQL Server) dominate current use.</a:t>
            </a:r>
            <a:endParaRPr lang="en-US" sz="1800"/>
          </a:p>
          <a:p>
            <a:pPr lvl="1"/>
            <a:r>
              <a:rPr lang="en-US" sz="1800" b="1" dirty="0">
                <a:latin typeface="IBM Plex Sans"/>
              </a:rPr>
              <a:t>Future Preferences</a:t>
            </a:r>
            <a:r>
              <a:rPr lang="en-US" sz="1800" dirty="0">
                <a:latin typeface="IBM Plex Sans"/>
              </a:rPr>
              <a:t>: There's growing interest in </a:t>
            </a:r>
            <a:r>
              <a:rPr lang="en-US" sz="1800" b="1" dirty="0">
                <a:latin typeface="IBM Plex Sans"/>
              </a:rPr>
              <a:t>NoSQL and newer database technologies</a:t>
            </a:r>
            <a:r>
              <a:rPr lang="en-US" sz="1800" dirty="0">
                <a:latin typeface="IBM Plex Sans"/>
              </a:rPr>
              <a:t> (e.g., MongoDB, Firebase).</a:t>
            </a:r>
            <a:endParaRPr lang="en-US" sz="1800"/>
          </a:p>
          <a:p>
            <a:pPr lvl="1"/>
            <a:r>
              <a:rPr lang="en-US" sz="1800" dirty="0">
                <a:latin typeface="IBM Plex Sans"/>
              </a:rPr>
              <a:t>Indicates a trend toward </a:t>
            </a:r>
            <a:r>
              <a:rPr lang="en-US" sz="1800" b="1" dirty="0">
                <a:latin typeface="IBM Plex Sans"/>
              </a:rPr>
              <a:t>scalability and cloud-native database solutions</a:t>
            </a:r>
            <a:r>
              <a:rPr lang="en-US" sz="1800" dirty="0">
                <a:latin typeface="IBM Plex Sans"/>
              </a:rPr>
              <a:t>.</a:t>
            </a:r>
            <a:endParaRPr lang="en-US" sz="1800" dirty="0"/>
          </a:p>
          <a:p>
            <a:pPr marL="457200" lvl="1" indent="0">
              <a:buNone/>
            </a:pPr>
            <a:endParaRPr lang="en-US" b="1" dirty="0"/>
          </a:p>
          <a:p>
            <a:endParaRPr lang="en-US" sz="2000" dirty="0">
              <a:latin typeface="IBM Plex San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5908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E27A2E-C667-F6D3-A1E3-47F70603E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5539A591-4DF0-3912-FF72-3FD0BD7B9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23" y="580785"/>
            <a:ext cx="10529977" cy="664205"/>
          </a:xfrm>
        </p:spPr>
        <p:txBody>
          <a:bodyPr/>
          <a:lstStyle/>
          <a:p>
            <a:pPr algn="ctr"/>
            <a:r>
              <a:rPr lang="en-US" sz="2800" dirty="0">
                <a:latin typeface="IBM Plex Sans SemiBold"/>
              </a:rPr>
              <a:t>PROGRAMMING LANGUAGE TRENDS</a:t>
            </a:r>
            <a:endParaRPr lang="en-US" sz="280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4B8C8AD-F58A-1F17-9CA2-E737E19499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360155" y="1581210"/>
            <a:ext cx="2228642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IBM Plex Sans"/>
              </a:rPr>
              <a:t>Current Year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D9FB3B79-D3E9-99FC-ECF2-28CCBF647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20464" y="1581210"/>
            <a:ext cx="1758142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IBM Plex Sans"/>
              </a:rPr>
              <a:t>Next Year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82169A-6053-AF9B-BD4F-705533DBE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300" y="2128658"/>
            <a:ext cx="5651022" cy="382276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C0D6D4-CC31-A41D-EEB8-DD136709CE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731" y="2099904"/>
            <a:ext cx="5909634" cy="383713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84467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BF14-48B4-018D-63EE-DF24A5A8C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44DA4-C4B2-2A92-8A96-C527D8D02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3822" y="681426"/>
            <a:ext cx="10529977" cy="76484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IBM Plex Sans SemiBold"/>
              </a:rPr>
              <a:t>PROGRAMMING LANGUAGE TRENDS - FINDINGS &amp;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5DDBB-31B7-4F81-1E76-90009348F1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3816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Findings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>
                <a:latin typeface="IBM Plex Sans"/>
              </a:rPr>
              <a:t>Core stack (HTML/CSS, JavaScript, SQL) remains dominant.</a:t>
            </a:r>
          </a:p>
          <a:p>
            <a:r>
              <a:rPr lang="en-US" sz="2000" dirty="0">
                <a:latin typeface="IBM Plex Sans"/>
              </a:rPr>
              <a:t>Interest in </a:t>
            </a:r>
            <a:r>
              <a:rPr lang="en-US" sz="2000" b="1" dirty="0">
                <a:latin typeface="IBM Plex Sans"/>
              </a:rPr>
              <a:t>C#</a:t>
            </a:r>
            <a:r>
              <a:rPr lang="en-US" sz="2000" dirty="0">
                <a:latin typeface="IBM Plex Sans"/>
              </a:rPr>
              <a:t> and </a:t>
            </a:r>
            <a:r>
              <a:rPr lang="en-US" sz="2000" b="1" dirty="0">
                <a:latin typeface="IBM Plex Sans"/>
              </a:rPr>
              <a:t>Python</a:t>
            </a:r>
            <a:r>
              <a:rPr lang="en-US" sz="2000" dirty="0">
                <a:latin typeface="IBM Plex Sans"/>
              </a:rPr>
              <a:t> rises significantly.</a:t>
            </a:r>
            <a:endParaRPr lang="en-US" sz="2000" dirty="0"/>
          </a:p>
          <a:p>
            <a:r>
              <a:rPr lang="en-US" sz="2000" b="1" dirty="0">
                <a:latin typeface="IBM Plex Sans"/>
              </a:rPr>
              <a:t>Python</a:t>
            </a:r>
            <a:r>
              <a:rPr lang="en-US" sz="2000" dirty="0">
                <a:latin typeface="IBM Plex Sans"/>
              </a:rPr>
              <a:t> is highly desired but less used currently.</a:t>
            </a:r>
            <a:endParaRPr lang="en-US" sz="2000" dirty="0"/>
          </a:p>
          <a:p>
            <a:r>
              <a:rPr lang="en-US" sz="2000" dirty="0">
                <a:latin typeface="IBM Plex Sans"/>
              </a:rPr>
              <a:t>Developers commonly work with multiple languages.</a:t>
            </a:r>
            <a:endParaRPr lang="en-US" sz="2000" dirty="0"/>
          </a:p>
          <a:p>
            <a:r>
              <a:rPr lang="en-US" sz="2000" b="1" dirty="0">
                <a:latin typeface="IBM Plex Sans"/>
              </a:rPr>
              <a:t>TypeScript</a:t>
            </a:r>
            <a:r>
              <a:rPr lang="en-US" sz="2000" dirty="0">
                <a:latin typeface="IBM Plex Sans"/>
              </a:rPr>
              <a:t> continues to gain traction.</a:t>
            </a:r>
            <a:endParaRPr lang="en-US" sz="2000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166E7F-5223-7C98-EBC0-E8FA3594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>
                <a:latin typeface="IBM Plex Sans"/>
              </a:rPr>
              <a:t>Implications</a:t>
            </a:r>
          </a:p>
          <a:p>
            <a:pPr marL="0" indent="0">
              <a:buNone/>
            </a:pPr>
            <a:endParaRPr lang="en-US" sz="2000" dirty="0">
              <a:latin typeface="IBM Plex Sans"/>
            </a:endParaRPr>
          </a:p>
          <a:p>
            <a:r>
              <a:rPr lang="en-US" sz="2000" dirty="0">
                <a:latin typeface="IBM Plex Sans"/>
              </a:rPr>
              <a:t>Hire for </a:t>
            </a:r>
            <a:r>
              <a:rPr lang="en-US" sz="2000" b="1" dirty="0">
                <a:latin typeface="IBM Plex Sans"/>
              </a:rPr>
              <a:t>full-stack skillsets</a:t>
            </a:r>
            <a:r>
              <a:rPr lang="en-US" sz="2000" dirty="0">
                <a:latin typeface="IBM Plex Sans"/>
              </a:rPr>
              <a:t>, not single languages.</a:t>
            </a:r>
            <a:endParaRPr lang="en-US" sz="2000" dirty="0"/>
          </a:p>
          <a:p>
            <a:r>
              <a:rPr lang="en-US" sz="2000" dirty="0">
                <a:latin typeface="IBM Plex Sans"/>
              </a:rPr>
              <a:t>Focus learning resources on </a:t>
            </a:r>
            <a:r>
              <a:rPr lang="en-US" sz="2000" b="1" dirty="0">
                <a:latin typeface="IBM Plex Sans"/>
              </a:rPr>
              <a:t>Python</a:t>
            </a:r>
            <a:r>
              <a:rPr lang="en-US" sz="2000" dirty="0">
                <a:latin typeface="IBM Plex Sans"/>
              </a:rPr>
              <a:t> and </a:t>
            </a:r>
            <a:r>
              <a:rPr lang="en-US" sz="2000" b="1" dirty="0">
                <a:latin typeface="IBM Plex Sans"/>
              </a:rPr>
              <a:t>TypeScript</a:t>
            </a:r>
            <a:r>
              <a:rPr lang="en-US" sz="2000" dirty="0">
                <a:latin typeface="IBM Plex Sans"/>
              </a:rPr>
              <a:t>.</a:t>
            </a:r>
          </a:p>
          <a:p>
            <a:r>
              <a:rPr lang="en-US" sz="2000" dirty="0">
                <a:latin typeface="IBM Plex Sans"/>
              </a:rPr>
              <a:t>Offer upskilling to retain developers.</a:t>
            </a:r>
            <a:endParaRPr lang="en-US" sz="2000"/>
          </a:p>
          <a:p>
            <a:r>
              <a:rPr lang="en-US" sz="2000" dirty="0">
                <a:latin typeface="IBM Plex Sans"/>
              </a:rPr>
              <a:t>Modernize tech stacks to attract top talent.</a:t>
            </a:r>
            <a:endParaRPr lang="en-US" sz="2000"/>
          </a:p>
          <a:p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01288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A0F35-C02C-0C12-3664-049CAC5AF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30B-2D6C-26E3-5D00-4D061A250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138" y="581167"/>
            <a:ext cx="10539046" cy="809749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latin typeface="IBM Plex Sans SemiBold"/>
              </a:rPr>
              <a:t>DATABASE TRENDS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B3FA5-2985-EAFB-8885-6820D4058A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3416" y="1532548"/>
            <a:ext cx="2228642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IBM Plex Sans"/>
              </a:rPr>
              <a:t>Current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E0AA0B-A66B-F896-65D9-69DDA700D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81092" y="1532548"/>
            <a:ext cx="1758142" cy="50193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IBM Plex Sans"/>
              </a:rPr>
              <a:t>Next Year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64E24-AB8D-B16C-4433-B9C2497749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2036" y="2039816"/>
            <a:ext cx="5984634" cy="3974123"/>
          </a:xfrm>
          <a:prstGeom prst="rect">
            <a:avLst/>
          </a:prstGeom>
        </p:spPr>
      </p:pic>
      <p:pic>
        <p:nvPicPr>
          <p:cNvPr id="8" name="Picture 7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3DABC5F8-FF4F-D0C6-485C-06E7F5B0FE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8370" y="2040182"/>
            <a:ext cx="5635136" cy="397339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0288744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COUNT" val="18"/>
  <p:tag name="ARTICULATE_DESIGN_ID_SLIDE_TEMPLATE_SKILL_NETWORK" val="762xjmeN"/>
  <p:tag name="ARTICULATE_DESIGN_ID_IBM DEVELOPER 2018 WHITE BACKGROUND" val="AcyDFp8V"/>
  <p:tag name="ARTICULATE_SLIDE_THUMBNAIL_REFRESH" val="1"/>
  <p:tag name="ARTICULATE_PROJECT_OPEN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SLIDE_TEMPLATE_skill_network">
  <a:themeElements>
    <a:clrScheme name="IBM Skills Network">
      <a:dk1>
        <a:srgbClr val="262626"/>
      </a:dk1>
      <a:lt1>
        <a:srgbClr val="525252"/>
      </a:lt1>
      <a:dk2>
        <a:srgbClr val="FFFFFF"/>
      </a:dk2>
      <a:lt2>
        <a:srgbClr val="FFFFFF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C1C7CD"/>
      </a:hlink>
      <a:folHlink>
        <a:srgbClr val="DA1E28"/>
      </a:folHlink>
    </a:clrScheme>
    <a:fontScheme name="IBM Skills Network">
      <a:majorFont>
        <a:latin typeface="IBM Plex Sans SemiBold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BM Skills Network PPT Template 01.2023.pptx" id="{565886F7-76CC-4370-877F-2511E1EB1B28}" vid="{AD061E48-3596-4052-9172-46F1919207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155be751-a274-42e8-93fb-f39d3b9bccc8">
      <Terms xmlns="http://schemas.microsoft.com/office/infopath/2007/PartnerControls"/>
    </lcf76f155ced4ddcb4097134ff3c332f>
    <TaxCatchAll xmlns="f80a141d-92ca-4d3d-9308-f7e7b1d44ce8" xsi:nil="true"/>
    <AWBlink xmlns="155be751-a274-42e8-93fb-f39d3b9bccc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ECD86F56755A646AC8AFCBCBD967F21" ma:contentTypeVersion="19" ma:contentTypeDescription="Create a new document." ma:contentTypeScope="" ma:versionID="d7279d4efbac013e02c1e816bc7f7c13">
  <xsd:schema xmlns:xsd="http://www.w3.org/2001/XMLSchema" xmlns:xs="http://www.w3.org/2001/XMLSchema" xmlns:p="http://schemas.microsoft.com/office/2006/metadata/properties" xmlns:ns2="155be751-a274-42e8-93fb-f39d3b9bccc8" xmlns:ns3="f80a141d-92ca-4d3d-9308-f7e7b1d44ce8" targetNamespace="http://schemas.microsoft.com/office/2006/metadata/properties" ma:root="true" ma:fieldsID="0a3fd1dbe83fc08387abb87098562ef0" ns2:_="" ns3:_="">
    <xsd:import namespace="155be751-a274-42e8-93fb-f39d3b9bccc8"/>
    <xsd:import namespace="f80a141d-92ca-4d3d-9308-f7e7b1d44c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AWBlink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55be751-a274-42e8-93fb-f39d3b9bccc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1bfc8dc1-ab14-4a6b-8a4a-9f7f0b948a9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AWBlink" ma:index="25" nillable="true" ma:displayName="AWB link" ma:description="Author Workbench link" ma:format="Dropdown" ma:internalName="AWBlink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0a141d-92ca-4d3d-9308-f7e7b1d44ce8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02edd55d-11a0-43df-8094-42adcb6055ca}" ma:internalName="TaxCatchAll" ma:showField="CatchAllData" ma:web="f80a141d-92ca-4d3d-9308-f7e7b1d44c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4DA07C5-A406-4A0D-B3E6-3856C94AC7F3}">
  <ds:schemaRefs>
    <ds:schemaRef ds:uri="155be751-a274-42e8-93fb-f39d3b9bccc8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f80a141d-92ca-4d3d-9308-f7e7b1d44ce8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BEAB06F8-DBB4-44C7-AF84-8B098C8B03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55be751-a274-42e8-93fb-f39d3b9bccc8"/>
    <ds:schemaRef ds:uri="f80a141d-92ca-4d3d-9308-f7e7b1d44ce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EFDA260-DDA0-422C-B7AE-778F653FBB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IBM PPT Temp Jan 2023</Template>
  <TotalTime>5</TotalTime>
  <Words>351</Words>
  <Application>Microsoft Office PowerPoint</Application>
  <PresentationFormat>Widescreen</PresentationFormat>
  <Paragraphs>107</Paragraphs>
  <Slides>22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SLIDE_TEMPLATE_skill_network</vt:lpstr>
      <vt:lpstr>       Analysis of the Stack Overflow  Survey Data</vt:lpstr>
      <vt:lpstr>PowerPoint Presentation</vt:lpstr>
      <vt:lpstr>EXECUTIVE SUMMARY</vt:lpstr>
      <vt:lpstr>INTRODUCTION</vt:lpstr>
      <vt:lpstr>METHODOLOGY</vt:lpstr>
      <vt:lpstr>RESULTS</vt:lpstr>
      <vt:lpstr>PROGRAMMING LANGUAGE TRENDS</vt:lpstr>
      <vt:lpstr>PROGRAMMING LANGUAGE TRENDS - FINDINGS &amp; IMPLICATIONS</vt:lpstr>
      <vt:lpstr>DATABASE TRENDS</vt:lpstr>
      <vt:lpstr>DATABASE TRENDS - FINDINGS &amp; IMPLICATIONS</vt:lpstr>
      <vt:lpstr>DISCUSSION</vt:lpstr>
      <vt:lpstr>DASHBOARDS LINKS</vt:lpstr>
      <vt:lpstr>DASHBOARD 1 – CURRENT TECHNOLOGY USAGE</vt:lpstr>
      <vt:lpstr>DASHBOARD 2 – FUTURE TECHNOLOGY TREND</vt:lpstr>
      <vt:lpstr>DASHBOARD 3 - DEMOGRAPHICS</vt:lpstr>
      <vt:lpstr>DATABASES - FINDINGS &amp; IMPLICATIONS</vt:lpstr>
      <vt:lpstr>PROGRAMMING LANGUAGES - FINDINGS &amp; IMPLICATIONS</vt:lpstr>
      <vt:lpstr>DEMOGRAPHICS - FINDINGS &amp; IMPLICATIONS</vt:lpstr>
      <vt:lpstr>JOB MARKET - NUMBER OF JOBS BY ROLE</vt:lpstr>
      <vt:lpstr>AVERAGE SALARIES FOR POPULAR PROGRAMMING LANGUAGES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Tori Sleeper</dc:creator>
  <cp:lastModifiedBy>Tori Sleeper</cp:lastModifiedBy>
  <cp:revision>586</cp:revision>
  <dcterms:created xsi:type="dcterms:W3CDTF">2024-10-30T05:40:03Z</dcterms:created>
  <dcterms:modified xsi:type="dcterms:W3CDTF">2025-08-12T10:50:02Z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0x010100EECD86F56755A646AC8AFCBCBD967F21</vt:lpwstr>
  </property>
  <property fmtid="{D5CDD505-2E9C-101B-9397-08002B2CF9AE}" pid="3" name="MediaServiceImageTags">
    <vt:lpwstr/>
  </property>
  <property fmtid="{D5CDD505-2E9C-101B-9397-08002B2CF9AE}" pid="4" name="ArticulateGUID">
    <vt:lpwstr>07C438A6-8092-445C-AC0D-AE1422093206</vt:lpwstr>
  </property>
  <property fmtid="{D5CDD505-2E9C-101B-9397-08002B2CF9AE}" pid="5" name="ArticulatePath">
    <vt:lpwstr>https://skilluptech.sharepoint.com/sites/Coursera/Shared Documents/General/PPT template/IBM Skills Network PPT Template 01.2023</vt:lpwstr>
  </property>
</Properties>
</file>