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7" r:id="rId3"/>
    <p:sldId id="262" r:id="rId4"/>
    <p:sldId id="261" r:id="rId5"/>
    <p:sldId id="263" r:id="rId6"/>
    <p:sldId id="264" r:id="rId7"/>
    <p:sldId id="265"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venka\Desktop\Power%20bi\HR%20Analytics%20Dashboard\HR_fil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venka\Desktop\Power%20bi\HR%20Analytics%20Dashboard\HR_fil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venka\Desktop\Power%20bi\HR%20Analytics%20Dashboard\HR_fil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venka\Desktop\Power%20bi\HR%20Analytics%20Dashboard\HR_file.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4245406824146987E-2"/>
          <c:y val="2.4814814814814814E-2"/>
          <c:w val="0.88131014873140856"/>
          <c:h val="0.65733522892971707"/>
        </c:manualLayout>
      </c:layout>
      <c:barChart>
        <c:barDir val="col"/>
        <c:grouping val="clustered"/>
        <c:varyColors val="0"/>
        <c:ser>
          <c:idx val="0"/>
          <c:order val="0"/>
          <c:spPr>
            <a:solidFill>
              <a:schemeClr val="bg1">
                <a:lumMod val="7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c:spPr>
          <c:invertIfNegative val="0"/>
          <c:dPt>
            <c:idx val="0"/>
            <c:invertIfNegative val="0"/>
            <c:bubble3D val="0"/>
            <c:spPr>
              <a:solidFill>
                <a:schemeClr val="accent1"/>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c:spPr>
            <c:extLst>
              <c:ext xmlns:c16="http://schemas.microsoft.com/office/drawing/2014/chart" uri="{C3380CC4-5D6E-409C-BE32-E72D297353CC}">
                <c16:uniqueId val="{00000001-512F-4C3E-B5B7-A4A92AEDE9EA}"/>
              </c:ext>
            </c:extLst>
          </c:dPt>
          <c:dPt>
            <c:idx val="1"/>
            <c:invertIfNegative val="0"/>
            <c:bubble3D val="0"/>
            <c:spPr>
              <a:solidFill>
                <a:schemeClr val="accent1"/>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c:spPr>
            <c:extLst>
              <c:ext xmlns:c16="http://schemas.microsoft.com/office/drawing/2014/chart" uri="{C3380CC4-5D6E-409C-BE32-E72D297353CC}">
                <c16:uniqueId val="{00000003-512F-4C3E-B5B7-A4A92AEDE9EA}"/>
              </c:ext>
            </c:extLst>
          </c:dPt>
          <c:dPt>
            <c:idx val="2"/>
            <c:invertIfNegative val="0"/>
            <c:bubble3D val="0"/>
            <c:spPr>
              <a:solidFill>
                <a:schemeClr val="accent1"/>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c:spPr>
            <c:extLst>
              <c:ext xmlns:c16="http://schemas.microsoft.com/office/drawing/2014/chart" uri="{C3380CC4-5D6E-409C-BE32-E72D297353CC}">
                <c16:uniqueId val="{00000005-512F-4C3E-B5B7-A4A92AEDE9EA}"/>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Visuals_churn!$B$5:$B$14</c:f>
              <c:strCache>
                <c:ptCount val="10"/>
                <c:pt idx="0">
                  <c:v>hr</c:v>
                </c:pt>
                <c:pt idx="1">
                  <c:v>accounting</c:v>
                </c:pt>
                <c:pt idx="2">
                  <c:v>technical</c:v>
                </c:pt>
                <c:pt idx="3">
                  <c:v>support</c:v>
                </c:pt>
                <c:pt idx="4">
                  <c:v>sales</c:v>
                </c:pt>
                <c:pt idx="5">
                  <c:v>marketing</c:v>
                </c:pt>
                <c:pt idx="6">
                  <c:v>IT</c:v>
                </c:pt>
                <c:pt idx="7">
                  <c:v>product_mng</c:v>
                </c:pt>
                <c:pt idx="8">
                  <c:v>RandD</c:v>
                </c:pt>
                <c:pt idx="9">
                  <c:v>management</c:v>
                </c:pt>
              </c:strCache>
            </c:strRef>
          </c:cat>
          <c:val>
            <c:numRef>
              <c:f>Visuals_churn!$E$5:$E$14</c:f>
              <c:numCache>
                <c:formatCode>0%</c:formatCode>
                <c:ptCount val="10"/>
                <c:pt idx="0">
                  <c:v>0.29093369418132614</c:v>
                </c:pt>
                <c:pt idx="1">
                  <c:v>0.26597131681877445</c:v>
                </c:pt>
                <c:pt idx="2">
                  <c:v>0.25624999999999998</c:v>
                </c:pt>
                <c:pt idx="3">
                  <c:v>0.24899057873485869</c:v>
                </c:pt>
                <c:pt idx="4">
                  <c:v>0.24492753623188407</c:v>
                </c:pt>
                <c:pt idx="5">
                  <c:v>0.23659673659673661</c:v>
                </c:pt>
                <c:pt idx="6">
                  <c:v>0.22249388753056235</c:v>
                </c:pt>
                <c:pt idx="7">
                  <c:v>0.21951219512195122</c:v>
                </c:pt>
                <c:pt idx="8">
                  <c:v>0.15374841168996187</c:v>
                </c:pt>
                <c:pt idx="9">
                  <c:v>0.14444444444444443</c:v>
                </c:pt>
              </c:numCache>
            </c:numRef>
          </c:val>
          <c:extLst>
            <c:ext xmlns:c16="http://schemas.microsoft.com/office/drawing/2014/chart" uri="{C3380CC4-5D6E-409C-BE32-E72D297353CC}">
              <c16:uniqueId val="{00000006-512F-4C3E-B5B7-A4A92AEDE9EA}"/>
            </c:ext>
          </c:extLst>
        </c:ser>
        <c:dLbls>
          <c:dLblPos val="outEnd"/>
          <c:showLegendKey val="0"/>
          <c:showVal val="1"/>
          <c:showCatName val="0"/>
          <c:showSerName val="0"/>
          <c:showPercent val="0"/>
          <c:showBubbleSize val="0"/>
        </c:dLbls>
        <c:gapWidth val="0"/>
        <c:overlap val="-3"/>
        <c:axId val="444604144"/>
        <c:axId val="444606224"/>
      </c:barChart>
      <c:catAx>
        <c:axId val="444604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4606224"/>
        <c:crosses val="autoZero"/>
        <c:auto val="1"/>
        <c:lblAlgn val="ctr"/>
        <c:lblOffset val="100"/>
        <c:noMultiLvlLbl val="0"/>
      </c:catAx>
      <c:valAx>
        <c:axId val="444606224"/>
        <c:scaling>
          <c:orientation val="minMax"/>
        </c:scaling>
        <c:delete val="1"/>
        <c:axPos val="l"/>
        <c:numFmt formatCode="0%" sourceLinked="1"/>
        <c:majorTickMark val="none"/>
        <c:minorTickMark val="none"/>
        <c:tickLblPos val="nextTo"/>
        <c:crossAx val="4446041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Breakdown</a:t>
            </a:r>
            <a:r>
              <a:rPr lang="en-US" baseline="0"/>
              <a:t> of salaries by dept.</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8682826311140052"/>
          <c:y val="0.2154757514206396"/>
          <c:w val="0.78401369814936095"/>
          <c:h val="0.6771247514530554"/>
        </c:manualLayout>
      </c:layout>
      <c:barChart>
        <c:barDir val="bar"/>
        <c:grouping val="stacked"/>
        <c:varyColors val="0"/>
        <c:ser>
          <c:idx val="0"/>
          <c:order val="0"/>
          <c:tx>
            <c:strRef>
              <c:f>Visuals_churn!$C$21</c:f>
              <c:strCache>
                <c:ptCount val="1"/>
                <c:pt idx="0">
                  <c:v>low</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Visuals_churn!$B$22:$B$31</c:f>
              <c:strCache>
                <c:ptCount val="10"/>
                <c:pt idx="0">
                  <c:v>hr</c:v>
                </c:pt>
                <c:pt idx="1">
                  <c:v>accounting</c:v>
                </c:pt>
                <c:pt idx="2">
                  <c:v>technical</c:v>
                </c:pt>
                <c:pt idx="3">
                  <c:v>support</c:v>
                </c:pt>
                <c:pt idx="4">
                  <c:v>sales</c:v>
                </c:pt>
                <c:pt idx="5">
                  <c:v>marketing</c:v>
                </c:pt>
                <c:pt idx="6">
                  <c:v>IT</c:v>
                </c:pt>
                <c:pt idx="7">
                  <c:v>product_mng</c:v>
                </c:pt>
                <c:pt idx="8">
                  <c:v>RandD</c:v>
                </c:pt>
                <c:pt idx="9">
                  <c:v>management</c:v>
                </c:pt>
              </c:strCache>
            </c:strRef>
          </c:cat>
          <c:val>
            <c:numRef>
              <c:f>Visuals_churn!$C$22:$C$31</c:f>
              <c:numCache>
                <c:formatCode>0%</c:formatCode>
                <c:ptCount val="10"/>
                <c:pt idx="0">
                  <c:v>0.45331529093369416</c:v>
                </c:pt>
                <c:pt idx="1">
                  <c:v>0.46675358539765321</c:v>
                </c:pt>
                <c:pt idx="2">
                  <c:v>0.50441176470588234</c:v>
                </c:pt>
                <c:pt idx="3">
                  <c:v>0.51413189771197843</c:v>
                </c:pt>
                <c:pt idx="4">
                  <c:v>0.50700483091787441</c:v>
                </c:pt>
                <c:pt idx="5">
                  <c:v>0.46853146853146854</c:v>
                </c:pt>
                <c:pt idx="6">
                  <c:v>0.49633251833740832</c:v>
                </c:pt>
                <c:pt idx="7">
                  <c:v>0.5</c:v>
                </c:pt>
                <c:pt idx="8">
                  <c:v>0.46251588310038122</c:v>
                </c:pt>
                <c:pt idx="9">
                  <c:v>0.2857142857142857</c:v>
                </c:pt>
              </c:numCache>
            </c:numRef>
          </c:val>
          <c:extLst>
            <c:ext xmlns:c16="http://schemas.microsoft.com/office/drawing/2014/chart" uri="{C3380CC4-5D6E-409C-BE32-E72D297353CC}">
              <c16:uniqueId val="{00000000-8EBB-4A9D-BADD-A31F679BECB7}"/>
            </c:ext>
          </c:extLst>
        </c:ser>
        <c:ser>
          <c:idx val="1"/>
          <c:order val="1"/>
          <c:tx>
            <c:strRef>
              <c:f>Visuals_churn!$D$21</c:f>
              <c:strCache>
                <c:ptCount val="1"/>
                <c:pt idx="0">
                  <c:v>medium</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Visuals_churn!$B$22:$B$31</c:f>
              <c:strCache>
                <c:ptCount val="10"/>
                <c:pt idx="0">
                  <c:v>hr</c:v>
                </c:pt>
                <c:pt idx="1">
                  <c:v>accounting</c:v>
                </c:pt>
                <c:pt idx="2">
                  <c:v>technical</c:v>
                </c:pt>
                <c:pt idx="3">
                  <c:v>support</c:v>
                </c:pt>
                <c:pt idx="4">
                  <c:v>sales</c:v>
                </c:pt>
                <c:pt idx="5">
                  <c:v>marketing</c:v>
                </c:pt>
                <c:pt idx="6">
                  <c:v>IT</c:v>
                </c:pt>
                <c:pt idx="7">
                  <c:v>product_mng</c:v>
                </c:pt>
                <c:pt idx="8">
                  <c:v>RandD</c:v>
                </c:pt>
                <c:pt idx="9">
                  <c:v>management</c:v>
                </c:pt>
              </c:strCache>
            </c:strRef>
          </c:cat>
          <c:val>
            <c:numRef>
              <c:f>Visuals_churn!$D$22:$D$31</c:f>
              <c:numCache>
                <c:formatCode>0%</c:formatCode>
                <c:ptCount val="10"/>
                <c:pt idx="0">
                  <c:v>0.48579161028416779</c:v>
                </c:pt>
                <c:pt idx="1">
                  <c:v>0.4367666232073012</c:v>
                </c:pt>
                <c:pt idx="2">
                  <c:v>0.42169117647058824</c:v>
                </c:pt>
                <c:pt idx="3">
                  <c:v>0.42261103633916552</c:v>
                </c:pt>
                <c:pt idx="4">
                  <c:v>0.42801932367149759</c:v>
                </c:pt>
                <c:pt idx="5">
                  <c:v>0.43822843822843821</c:v>
                </c:pt>
                <c:pt idx="6">
                  <c:v>0.43602281988590058</c:v>
                </c:pt>
                <c:pt idx="7">
                  <c:v>0.42461197339246121</c:v>
                </c:pt>
                <c:pt idx="8">
                  <c:v>0.47268106734434562</c:v>
                </c:pt>
                <c:pt idx="9">
                  <c:v>0.35714285714285715</c:v>
                </c:pt>
              </c:numCache>
            </c:numRef>
          </c:val>
          <c:extLst>
            <c:ext xmlns:c16="http://schemas.microsoft.com/office/drawing/2014/chart" uri="{C3380CC4-5D6E-409C-BE32-E72D297353CC}">
              <c16:uniqueId val="{00000001-8EBB-4A9D-BADD-A31F679BECB7}"/>
            </c:ext>
          </c:extLst>
        </c:ser>
        <c:ser>
          <c:idx val="2"/>
          <c:order val="2"/>
          <c:tx>
            <c:strRef>
              <c:f>Visuals_churn!$E$21</c:f>
              <c:strCache>
                <c:ptCount val="1"/>
                <c:pt idx="0">
                  <c:v>high</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Visuals_churn!$B$22:$B$31</c:f>
              <c:strCache>
                <c:ptCount val="10"/>
                <c:pt idx="0">
                  <c:v>hr</c:v>
                </c:pt>
                <c:pt idx="1">
                  <c:v>accounting</c:v>
                </c:pt>
                <c:pt idx="2">
                  <c:v>technical</c:v>
                </c:pt>
                <c:pt idx="3">
                  <c:v>support</c:v>
                </c:pt>
                <c:pt idx="4">
                  <c:v>sales</c:v>
                </c:pt>
                <c:pt idx="5">
                  <c:v>marketing</c:v>
                </c:pt>
                <c:pt idx="6">
                  <c:v>IT</c:v>
                </c:pt>
                <c:pt idx="7">
                  <c:v>product_mng</c:v>
                </c:pt>
                <c:pt idx="8">
                  <c:v>RandD</c:v>
                </c:pt>
                <c:pt idx="9">
                  <c:v>management</c:v>
                </c:pt>
              </c:strCache>
            </c:strRef>
          </c:cat>
          <c:val>
            <c:numRef>
              <c:f>Visuals_churn!$E$22:$E$31</c:f>
              <c:numCache>
                <c:formatCode>0%</c:formatCode>
                <c:ptCount val="10"/>
                <c:pt idx="0">
                  <c:v>6.0893098782138028E-2</c:v>
                </c:pt>
                <c:pt idx="1">
                  <c:v>9.647979139504563E-2</c:v>
                </c:pt>
                <c:pt idx="2">
                  <c:v>7.3897058823529413E-2</c:v>
                </c:pt>
                <c:pt idx="3">
                  <c:v>6.3257065948855995E-2</c:v>
                </c:pt>
                <c:pt idx="4">
                  <c:v>6.4975845410628022E-2</c:v>
                </c:pt>
                <c:pt idx="5">
                  <c:v>9.3240093240093247E-2</c:v>
                </c:pt>
                <c:pt idx="6">
                  <c:v>6.7644661776691123E-2</c:v>
                </c:pt>
                <c:pt idx="7">
                  <c:v>7.5388026607538808E-2</c:v>
                </c:pt>
                <c:pt idx="8">
                  <c:v>6.480304955527319E-2</c:v>
                </c:pt>
                <c:pt idx="9">
                  <c:v>0.35714285714285715</c:v>
                </c:pt>
              </c:numCache>
            </c:numRef>
          </c:val>
          <c:extLst>
            <c:ext xmlns:c16="http://schemas.microsoft.com/office/drawing/2014/chart" uri="{C3380CC4-5D6E-409C-BE32-E72D297353CC}">
              <c16:uniqueId val="{00000002-8EBB-4A9D-BADD-A31F679BECB7}"/>
            </c:ext>
          </c:extLst>
        </c:ser>
        <c:dLbls>
          <c:dLblPos val="ctr"/>
          <c:showLegendKey val="0"/>
          <c:showVal val="1"/>
          <c:showCatName val="0"/>
          <c:showSerName val="0"/>
          <c:showPercent val="0"/>
          <c:showBubbleSize val="0"/>
        </c:dLbls>
        <c:gapWidth val="10"/>
        <c:overlap val="100"/>
        <c:axId val="300216704"/>
        <c:axId val="300227936"/>
      </c:barChart>
      <c:catAx>
        <c:axId val="300216704"/>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0227936"/>
        <c:crosses val="autoZero"/>
        <c:auto val="1"/>
        <c:lblAlgn val="ctr"/>
        <c:lblOffset val="100"/>
        <c:noMultiLvlLbl val="0"/>
      </c:catAx>
      <c:valAx>
        <c:axId val="300227936"/>
        <c:scaling>
          <c:orientation val="minMax"/>
        </c:scaling>
        <c:delete val="1"/>
        <c:axPos val="t"/>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300216704"/>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spPr>
            <a:solidFill>
              <a:schemeClr val="bg1">
                <a:lumMod val="85000"/>
              </a:schemeClr>
            </a:solidFill>
          </c:spPr>
          <c:dPt>
            <c:idx val="0"/>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1-08D7-4C3B-98BF-5B1941558F5B}"/>
              </c:ext>
            </c:extLst>
          </c:dPt>
          <c:dPt>
            <c:idx val="1"/>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3-08D7-4C3B-98BF-5B1941558F5B}"/>
              </c:ext>
            </c:extLst>
          </c:dPt>
          <c:dPt>
            <c:idx val="2"/>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5-08D7-4C3B-98BF-5B1941558F5B}"/>
              </c:ext>
            </c:extLst>
          </c:dPt>
          <c:dPt>
            <c:idx val="3"/>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7-08D7-4C3B-98BF-5B1941558F5B}"/>
              </c:ext>
            </c:extLst>
          </c:dPt>
          <c:dPt>
            <c:idx val="4"/>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9-08D7-4C3B-98BF-5B1941558F5B}"/>
              </c:ext>
            </c:extLst>
          </c:dPt>
          <c:dPt>
            <c:idx val="5"/>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B-08D7-4C3B-98BF-5B1941558F5B}"/>
              </c:ext>
            </c:extLst>
          </c:dPt>
          <c:dPt>
            <c:idx val="6"/>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D-08D7-4C3B-98BF-5B1941558F5B}"/>
              </c:ext>
            </c:extLst>
          </c:dPt>
          <c:dPt>
            <c:idx val="7"/>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F-08D7-4C3B-98BF-5B1941558F5B}"/>
              </c:ext>
            </c:extLst>
          </c:dPt>
          <c:dPt>
            <c:idx val="8"/>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11-08D7-4C3B-98BF-5B1941558F5B}"/>
              </c:ext>
            </c:extLst>
          </c:dPt>
          <c:dPt>
            <c:idx val="9"/>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13-08D7-4C3B-98BF-5B1941558F5B}"/>
              </c:ext>
            </c:extLst>
          </c:dPt>
          <c:dLbls>
            <c:dLbl>
              <c:idx val="0"/>
              <c:layout>
                <c:manualLayout>
                  <c:x val="5.5928411633108591E-3"/>
                  <c:y val="2.1750951604132682E-2"/>
                </c:manualLayout>
              </c:layout>
              <c:dLblPos val="bestFi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1-08D7-4C3B-98BF-5B1941558F5B}"/>
                </c:ext>
              </c:extLst>
            </c:dLbl>
            <c:dLbl>
              <c:idx val="1"/>
              <c:layout>
                <c:manualLayout>
                  <c:x val="0"/>
                  <c:y val="8.1566068515497553E-2"/>
                </c:manualLayout>
              </c:layout>
              <c:dLblPos val="bestFi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3-08D7-4C3B-98BF-5B1941558F5B}"/>
                </c:ext>
              </c:extLst>
            </c:dLbl>
            <c:dLbl>
              <c:idx val="6"/>
              <c:layout>
                <c:manualLayout>
                  <c:x val="1.9574944071588368E-2"/>
                  <c:y val="1.6313213703099509E-2"/>
                </c:manualLayout>
              </c:layout>
              <c:dLblPos val="bestFi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D-08D7-4C3B-98BF-5B1941558F5B}"/>
                </c:ext>
              </c:extLst>
            </c:dLbl>
            <c:dLbl>
              <c:idx val="7"/>
              <c:layout>
                <c:manualLayout>
                  <c:x val="1.6778523489932886E-2"/>
                  <c:y val="8.7003806416530702E-2"/>
                </c:manualLayout>
              </c:layout>
              <c:dLblPos val="bestFi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F-08D7-4C3B-98BF-5B1941558F5B}"/>
                </c:ext>
              </c:extLst>
            </c:dLbl>
            <c:dLbl>
              <c:idx val="8"/>
              <c:layout>
                <c:manualLayout>
                  <c:x val="-2.5167785234899327E-2"/>
                  <c:y val="2.1750951604132675E-2"/>
                </c:manualLayout>
              </c:layout>
              <c:dLblPos val="bestFi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11-08D7-4C3B-98BF-5B1941558F5B}"/>
                </c:ext>
              </c:extLst>
            </c:dLbl>
            <c:dLbl>
              <c:idx val="9"/>
              <c:layout>
                <c:manualLayout>
                  <c:x val="1.8176733780760679E-2"/>
                  <c:y val="1.008149886534916E-2"/>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11093400447427293"/>
                      <c:h val="0.20103317020119629"/>
                    </c:manualLayout>
                  </c15:layout>
                </c:ext>
                <c:ext xmlns:c16="http://schemas.microsoft.com/office/drawing/2014/chart" uri="{C3380CC4-5D6E-409C-BE32-E72D297353CC}">
                  <c16:uniqueId val="{00000013-08D7-4C3B-98BF-5B1941558F5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Visuals_churn!$B$5:$B$14</c:f>
              <c:strCache>
                <c:ptCount val="10"/>
                <c:pt idx="0">
                  <c:v>hr</c:v>
                </c:pt>
                <c:pt idx="1">
                  <c:v>accounting</c:v>
                </c:pt>
                <c:pt idx="2">
                  <c:v>technical</c:v>
                </c:pt>
                <c:pt idx="3">
                  <c:v>support</c:v>
                </c:pt>
                <c:pt idx="4">
                  <c:v>sales</c:v>
                </c:pt>
                <c:pt idx="5">
                  <c:v>marketing</c:v>
                </c:pt>
                <c:pt idx="6">
                  <c:v>IT</c:v>
                </c:pt>
                <c:pt idx="7">
                  <c:v>product_mng</c:v>
                </c:pt>
                <c:pt idx="8">
                  <c:v>RandD</c:v>
                </c:pt>
                <c:pt idx="9">
                  <c:v>management</c:v>
                </c:pt>
              </c:strCache>
            </c:strRef>
          </c:cat>
          <c:val>
            <c:numRef>
              <c:f>Visuals_churn!$D$5:$D$14</c:f>
              <c:numCache>
                <c:formatCode>General</c:formatCode>
                <c:ptCount val="10"/>
                <c:pt idx="0">
                  <c:v>739</c:v>
                </c:pt>
                <c:pt idx="1">
                  <c:v>767</c:v>
                </c:pt>
                <c:pt idx="2">
                  <c:v>2720</c:v>
                </c:pt>
                <c:pt idx="3">
                  <c:v>2229</c:v>
                </c:pt>
                <c:pt idx="4">
                  <c:v>4140</c:v>
                </c:pt>
                <c:pt idx="5">
                  <c:v>858</c:v>
                </c:pt>
                <c:pt idx="6">
                  <c:v>1227</c:v>
                </c:pt>
                <c:pt idx="7">
                  <c:v>902</c:v>
                </c:pt>
                <c:pt idx="8">
                  <c:v>787</c:v>
                </c:pt>
                <c:pt idx="9">
                  <c:v>630</c:v>
                </c:pt>
              </c:numCache>
            </c:numRef>
          </c:val>
          <c:extLst>
            <c:ext xmlns:c16="http://schemas.microsoft.com/office/drawing/2014/chart" uri="{C3380CC4-5D6E-409C-BE32-E72D297353CC}">
              <c16:uniqueId val="{00000014-08D7-4C3B-98BF-5B1941558F5B}"/>
            </c:ext>
          </c:extLst>
        </c:ser>
        <c:dLbls>
          <c:dLblPos val="outEnd"/>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chemeClr val="tx1"/>
                </a:solidFill>
              </a:rPr>
              <a:t>Percent of employees working more</a:t>
            </a:r>
            <a:r>
              <a:rPr lang="en-US" b="1" baseline="0">
                <a:solidFill>
                  <a:schemeClr val="tx1"/>
                </a:solidFill>
              </a:rPr>
              <a:t> hours </a:t>
            </a:r>
            <a:endParaRPr lang="en-US" b="1">
              <a:solidFill>
                <a:schemeClr val="tx1"/>
              </a:solidFill>
            </a:endParaRPr>
          </a:p>
        </c:rich>
      </c:tx>
      <c:layout>
        <c:manualLayout>
          <c:xMode val="edge"/>
          <c:yMode val="edge"/>
          <c:x val="0.12338188976377955"/>
          <c:y val="1.851851851851851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spPr>
            <a:solidFill>
              <a:schemeClr val="bg1">
                <a:lumMod val="65000"/>
              </a:schemeClr>
            </a:solidFill>
            <a:ln>
              <a:noFill/>
            </a:ln>
            <a:effectLst/>
          </c:spPr>
          <c:invertIfNegative val="0"/>
          <c:dPt>
            <c:idx val="9"/>
            <c:invertIfNegative val="0"/>
            <c:bubble3D val="0"/>
            <c:spPr>
              <a:solidFill>
                <a:schemeClr val="accent1"/>
              </a:solidFill>
              <a:ln>
                <a:noFill/>
              </a:ln>
              <a:effectLst/>
            </c:spPr>
            <c:extLst>
              <c:ext xmlns:c16="http://schemas.microsoft.com/office/drawing/2014/chart" uri="{C3380CC4-5D6E-409C-BE32-E72D297353CC}">
                <c16:uniqueId val="{00000001-F9D3-4676-A646-86F5317F69B6}"/>
              </c:ext>
            </c:extLst>
          </c:dPt>
          <c:dLbls>
            <c:dLbl>
              <c:idx val="0"/>
              <c:layout>
                <c:manualLayout>
                  <c:x val="-1.2731334408019993E-17"/>
                  <c:y val="-0.22464457567804025"/>
                </c:manualLayout>
              </c:layout>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layout>
                    <c:manualLayout>
                      <c:w val="4.7555555555555552E-2"/>
                      <c:h val="9.2523330417031202E-2"/>
                    </c:manualLayout>
                  </c15:layout>
                </c:ext>
                <c:ext xmlns:c16="http://schemas.microsoft.com/office/drawing/2014/chart" uri="{C3380CC4-5D6E-409C-BE32-E72D297353CC}">
                  <c16:uniqueId val="{00000002-F9D3-4676-A646-86F5317F69B6}"/>
                </c:ext>
              </c:extLst>
            </c:dLbl>
            <c:dLbl>
              <c:idx val="1"/>
              <c:layout>
                <c:manualLayout>
                  <c:x val="-2.5462668816039986E-17"/>
                  <c:y val="-0.22696157771945177"/>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F9D3-4676-A646-86F5317F69B6}"/>
                </c:ext>
              </c:extLst>
            </c:dLbl>
            <c:dLbl>
              <c:idx val="2"/>
              <c:layout>
                <c:manualLayout>
                  <c:x val="-5.0925337632079971E-17"/>
                  <c:y val="-0.24458916593759114"/>
                </c:manualLayout>
              </c:layout>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layout>
                    <c:manualLayout>
                      <c:w val="4.7555555555555552E-2"/>
                      <c:h val="7.8634441528142307E-2"/>
                    </c:manualLayout>
                  </c15:layout>
                </c:ext>
                <c:ext xmlns:c16="http://schemas.microsoft.com/office/drawing/2014/chart" uri="{C3380CC4-5D6E-409C-BE32-E72D297353CC}">
                  <c16:uniqueId val="{00000004-F9D3-4676-A646-86F5317F69B6}"/>
                </c:ext>
              </c:extLst>
            </c:dLbl>
            <c:dLbl>
              <c:idx val="3"/>
              <c:layout>
                <c:manualLayout>
                  <c:x val="0"/>
                  <c:y val="-0.26525080198308548"/>
                </c:manualLayout>
              </c:layout>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layout>
                    <c:manualLayout>
                      <c:w val="4.7555555555555552E-2"/>
                      <c:h val="0.10641221930592007"/>
                    </c:manualLayout>
                  </c15:layout>
                </c:ext>
                <c:ext xmlns:c16="http://schemas.microsoft.com/office/drawing/2014/chart" uri="{C3380CC4-5D6E-409C-BE32-E72D297353CC}">
                  <c16:uniqueId val="{00000005-F9D3-4676-A646-86F5317F69B6}"/>
                </c:ext>
              </c:extLst>
            </c:dLbl>
            <c:dLbl>
              <c:idx val="4"/>
              <c:layout>
                <c:manualLayout>
                  <c:x val="-8.3333333333333332E-3"/>
                  <c:y val="-0.27817767570720336"/>
                </c:manualLayout>
              </c:layout>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layout>
                    <c:manualLayout>
                      <c:w val="4.7555555555555552E-2"/>
                      <c:h val="0.10178258967629045"/>
                    </c:manualLayout>
                  </c15:layout>
                </c:ext>
                <c:ext xmlns:c16="http://schemas.microsoft.com/office/drawing/2014/chart" uri="{C3380CC4-5D6E-409C-BE32-E72D297353CC}">
                  <c16:uniqueId val="{00000006-F9D3-4676-A646-86F5317F69B6}"/>
                </c:ext>
              </c:extLst>
            </c:dLbl>
            <c:dLbl>
              <c:idx val="5"/>
              <c:layout>
                <c:manualLayout>
                  <c:x val="-2.7777777777777835E-3"/>
                  <c:y val="-0.27181393992417613"/>
                </c:manualLayout>
              </c:layout>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layout>
                    <c:manualLayout>
                      <c:w val="5.8666666666666652E-2"/>
                      <c:h val="8.789370078740158E-2"/>
                    </c:manualLayout>
                  </c15:layout>
                </c:ext>
                <c:ext xmlns:c16="http://schemas.microsoft.com/office/drawing/2014/chart" uri="{C3380CC4-5D6E-409C-BE32-E72D297353CC}">
                  <c16:uniqueId val="{00000007-F9D3-4676-A646-86F5317F69B6}"/>
                </c:ext>
              </c:extLst>
            </c:dLbl>
            <c:dLbl>
              <c:idx val="6"/>
              <c:layout>
                <c:manualLayout>
                  <c:x val="-8.333333333333335E-3"/>
                  <c:y val="-0.28824657334499854"/>
                </c:manualLayout>
              </c:layout>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layout>
                    <c:manualLayout>
                      <c:w val="7.1333333333333332E-2"/>
                      <c:h val="0.10641221930592007"/>
                    </c:manualLayout>
                  </c15:layout>
                </c:ext>
                <c:ext xmlns:c16="http://schemas.microsoft.com/office/drawing/2014/chart" uri="{C3380CC4-5D6E-409C-BE32-E72D297353CC}">
                  <c16:uniqueId val="{00000008-F9D3-4676-A646-86F5317F69B6}"/>
                </c:ext>
              </c:extLst>
            </c:dLbl>
            <c:dLbl>
              <c:idx val="7"/>
              <c:layout>
                <c:manualLayout>
                  <c:x val="-2.7777777777778789E-3"/>
                  <c:y val="-0.28708369787109944"/>
                </c:manualLayout>
              </c:layout>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layout>
                    <c:manualLayout>
                      <c:w val="6.5777777777777782E-2"/>
                      <c:h val="8.789370078740158E-2"/>
                    </c:manualLayout>
                  </c15:layout>
                </c:ext>
                <c:ext xmlns:c16="http://schemas.microsoft.com/office/drawing/2014/chart" uri="{C3380CC4-5D6E-409C-BE32-E72D297353CC}">
                  <c16:uniqueId val="{00000009-F9D3-4676-A646-86F5317F69B6}"/>
                </c:ext>
              </c:extLst>
            </c:dLbl>
            <c:dLbl>
              <c:idx val="8"/>
              <c:layout>
                <c:manualLayout>
                  <c:x val="-1.0185067526415994E-16"/>
                  <c:y val="-0.29748213764946047"/>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A-F9D3-4676-A646-86F5317F69B6}"/>
                </c:ext>
              </c:extLst>
            </c:dLbl>
            <c:dLbl>
              <c:idx val="9"/>
              <c:layout>
                <c:manualLayout>
                  <c:x val="0"/>
                  <c:y val="-0.29477763196267132"/>
                </c:manualLayout>
              </c:layout>
              <c:dLblPos val="ct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F9D3-4676-A646-86F5317F69B6}"/>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Visuals_churn!$B$36:$B$45</c:f>
              <c:strCache>
                <c:ptCount val="10"/>
                <c:pt idx="0">
                  <c:v>management</c:v>
                </c:pt>
                <c:pt idx="1">
                  <c:v>RandD</c:v>
                </c:pt>
                <c:pt idx="2">
                  <c:v>marketing</c:v>
                </c:pt>
                <c:pt idx="3">
                  <c:v>support</c:v>
                </c:pt>
                <c:pt idx="4">
                  <c:v>product_mng</c:v>
                </c:pt>
                <c:pt idx="5">
                  <c:v>hr</c:v>
                </c:pt>
                <c:pt idx="6">
                  <c:v>IT</c:v>
                </c:pt>
                <c:pt idx="7">
                  <c:v>accounting</c:v>
                </c:pt>
                <c:pt idx="8">
                  <c:v>sales</c:v>
                </c:pt>
                <c:pt idx="9">
                  <c:v>technical</c:v>
                </c:pt>
              </c:strCache>
            </c:strRef>
          </c:cat>
          <c:val>
            <c:numRef>
              <c:f>Visuals_churn!$E$36:$E$45</c:f>
              <c:numCache>
                <c:formatCode>0%</c:formatCode>
                <c:ptCount val="10"/>
                <c:pt idx="0">
                  <c:v>7.4603174603174602E-2</c:v>
                </c:pt>
                <c:pt idx="1">
                  <c:v>7.7509529860228715E-2</c:v>
                </c:pt>
                <c:pt idx="2">
                  <c:v>8.3916083916083919E-2</c:v>
                </c:pt>
                <c:pt idx="3">
                  <c:v>9.0623598026020644E-2</c:v>
                </c:pt>
                <c:pt idx="4">
                  <c:v>9.3126385809312637E-2</c:v>
                </c:pt>
                <c:pt idx="5">
                  <c:v>9.336941813261164E-2</c:v>
                </c:pt>
                <c:pt idx="6">
                  <c:v>0.10024449877750612</c:v>
                </c:pt>
                <c:pt idx="7">
                  <c:v>0.10169491525423729</c:v>
                </c:pt>
                <c:pt idx="8">
                  <c:v>0.10314009661835749</c:v>
                </c:pt>
                <c:pt idx="9">
                  <c:v>0.10588235294117647</c:v>
                </c:pt>
              </c:numCache>
            </c:numRef>
          </c:val>
          <c:extLst>
            <c:ext xmlns:c16="http://schemas.microsoft.com/office/drawing/2014/chart" uri="{C3380CC4-5D6E-409C-BE32-E72D297353CC}">
              <c16:uniqueId val="{0000000B-F9D3-4676-A646-86F5317F69B6}"/>
            </c:ext>
          </c:extLst>
        </c:ser>
        <c:dLbls>
          <c:dLblPos val="inEnd"/>
          <c:showLegendKey val="0"/>
          <c:showVal val="1"/>
          <c:showCatName val="0"/>
          <c:showSerName val="0"/>
          <c:showPercent val="0"/>
          <c:showBubbleSize val="0"/>
        </c:dLbls>
        <c:gapWidth val="150"/>
        <c:overlap val="100"/>
        <c:axId val="444235648"/>
        <c:axId val="444221920"/>
      </c:barChart>
      <c:catAx>
        <c:axId val="444235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444221920"/>
        <c:crosses val="autoZero"/>
        <c:auto val="1"/>
        <c:lblAlgn val="ctr"/>
        <c:lblOffset val="100"/>
        <c:noMultiLvlLbl val="0"/>
      </c:catAx>
      <c:valAx>
        <c:axId val="444221920"/>
        <c:scaling>
          <c:orientation val="minMax"/>
        </c:scaling>
        <c:delete val="1"/>
        <c:axPos val="l"/>
        <c:numFmt formatCode="0%" sourceLinked="1"/>
        <c:majorTickMark val="none"/>
        <c:minorTickMark val="none"/>
        <c:tickLblPos val="nextTo"/>
        <c:crossAx val="4442356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9D66787-B6E5-417E-A744-607B841B4136}" type="datetimeFigureOut">
              <a:rPr lang="en-US" smtClean="0"/>
              <a:t>4/4/2023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E6D9169-E163-4AEC-A745-A7B1B5845262}" type="slidenum">
              <a:rPr lang="en-US" smtClean="0"/>
              <a:t>‹#›</a:t>
            </a:fld>
            <a:endParaRPr lang="en-US"/>
          </a:p>
        </p:txBody>
      </p:sp>
    </p:spTree>
    <p:extLst>
      <p:ext uri="{BB962C8B-B14F-4D97-AF65-F5344CB8AC3E}">
        <p14:creationId xmlns:p14="http://schemas.microsoft.com/office/powerpoint/2010/main" val="409169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9D66787-B6E5-417E-A744-607B841B4136}" type="datetimeFigureOut">
              <a:rPr lang="en-US" smtClean="0"/>
              <a:t>4/4/2023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E6D9169-E163-4AEC-A745-A7B1B5845262}" type="slidenum">
              <a:rPr lang="en-US" smtClean="0"/>
              <a:t>‹#›</a:t>
            </a:fld>
            <a:endParaRPr lang="en-US"/>
          </a:p>
        </p:txBody>
      </p:sp>
    </p:spTree>
    <p:extLst>
      <p:ext uri="{BB962C8B-B14F-4D97-AF65-F5344CB8AC3E}">
        <p14:creationId xmlns:p14="http://schemas.microsoft.com/office/powerpoint/2010/main" val="1357013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09D66787-B6E5-417E-A744-607B841B4136}"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E6D9169-E163-4AEC-A745-A7B1B5845262}" type="slidenum">
              <a:rPr lang="en-US" smtClean="0"/>
              <a:t>‹#›</a:t>
            </a:fld>
            <a:endParaRPr lang="en-US"/>
          </a:p>
        </p:txBody>
      </p:sp>
    </p:spTree>
    <p:extLst>
      <p:ext uri="{BB962C8B-B14F-4D97-AF65-F5344CB8AC3E}">
        <p14:creationId xmlns:p14="http://schemas.microsoft.com/office/powerpoint/2010/main" val="2229884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09D66787-B6E5-417E-A744-607B841B4136}"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E6D9169-E163-4AEC-A745-A7B1B5845262}" type="slidenum">
              <a:rPr lang="en-US" smtClean="0"/>
              <a:t>‹#›</a:t>
            </a:fld>
            <a:endParaRPr lang="en-US"/>
          </a:p>
        </p:txBody>
      </p:sp>
    </p:spTree>
    <p:extLst>
      <p:ext uri="{BB962C8B-B14F-4D97-AF65-F5344CB8AC3E}">
        <p14:creationId xmlns:p14="http://schemas.microsoft.com/office/powerpoint/2010/main" val="10264759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9D66787-B6E5-417E-A744-607B841B4136}"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E6D9169-E163-4AEC-A745-A7B1B5845262}" type="slidenum">
              <a:rPr lang="en-US" smtClean="0"/>
              <a:t>‹#›</a:t>
            </a:fld>
            <a:endParaRPr lang="en-US"/>
          </a:p>
        </p:txBody>
      </p:sp>
    </p:spTree>
    <p:extLst>
      <p:ext uri="{BB962C8B-B14F-4D97-AF65-F5344CB8AC3E}">
        <p14:creationId xmlns:p14="http://schemas.microsoft.com/office/powerpoint/2010/main" val="649077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9D66787-B6E5-417E-A744-607B841B4136}" type="datetimeFigureOut">
              <a:rPr lang="en-US" smtClean="0"/>
              <a:t>4/4/2023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6D9169-E163-4AEC-A745-A7B1B5845262}" type="slidenum">
              <a:rPr lang="en-US" smtClean="0"/>
              <a:t>‹#›</a:t>
            </a:fld>
            <a:endParaRPr lang="en-US"/>
          </a:p>
        </p:txBody>
      </p:sp>
    </p:spTree>
    <p:extLst>
      <p:ext uri="{BB962C8B-B14F-4D97-AF65-F5344CB8AC3E}">
        <p14:creationId xmlns:p14="http://schemas.microsoft.com/office/powerpoint/2010/main" val="19593005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9D66787-B6E5-417E-A744-607B841B4136}" type="datetimeFigureOut">
              <a:rPr lang="en-US" smtClean="0"/>
              <a:t>4/4/2023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7E6D9169-E163-4AEC-A745-A7B1B5845262}" type="slidenum">
              <a:rPr lang="en-US" smtClean="0"/>
              <a:t>‹#›</a:t>
            </a:fld>
            <a:endParaRPr lang="en-US"/>
          </a:p>
        </p:txBody>
      </p:sp>
    </p:spTree>
    <p:extLst>
      <p:ext uri="{BB962C8B-B14F-4D97-AF65-F5344CB8AC3E}">
        <p14:creationId xmlns:p14="http://schemas.microsoft.com/office/powerpoint/2010/main" val="954805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9D66787-B6E5-417E-A744-607B841B4136}"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6D9169-E163-4AEC-A745-A7B1B5845262}" type="slidenum">
              <a:rPr lang="en-US" smtClean="0"/>
              <a:t>‹#›</a:t>
            </a:fld>
            <a:endParaRPr lang="en-US"/>
          </a:p>
        </p:txBody>
      </p:sp>
    </p:spTree>
    <p:extLst>
      <p:ext uri="{BB962C8B-B14F-4D97-AF65-F5344CB8AC3E}">
        <p14:creationId xmlns:p14="http://schemas.microsoft.com/office/powerpoint/2010/main" val="22747418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9D66787-B6E5-417E-A744-607B841B4136}"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E6D9169-E163-4AEC-A745-A7B1B5845262}" type="slidenum">
              <a:rPr lang="en-US" smtClean="0"/>
              <a:t>‹#›</a:t>
            </a:fld>
            <a:endParaRPr lang="en-US"/>
          </a:p>
        </p:txBody>
      </p:sp>
    </p:spTree>
    <p:extLst>
      <p:ext uri="{BB962C8B-B14F-4D97-AF65-F5344CB8AC3E}">
        <p14:creationId xmlns:p14="http://schemas.microsoft.com/office/powerpoint/2010/main" val="1048665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D66787-B6E5-417E-A744-607B841B4136}"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6D9169-E163-4AEC-A745-A7B1B5845262}" type="slidenum">
              <a:rPr lang="en-US" smtClean="0"/>
              <a:t>‹#›</a:t>
            </a:fld>
            <a:endParaRPr lang="en-US"/>
          </a:p>
        </p:txBody>
      </p:sp>
    </p:spTree>
    <p:extLst>
      <p:ext uri="{BB962C8B-B14F-4D97-AF65-F5344CB8AC3E}">
        <p14:creationId xmlns:p14="http://schemas.microsoft.com/office/powerpoint/2010/main" val="349986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9D66787-B6E5-417E-A744-607B841B4136}"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E6D9169-E163-4AEC-A745-A7B1B5845262}" type="slidenum">
              <a:rPr lang="en-US" smtClean="0"/>
              <a:t>‹#›</a:t>
            </a:fld>
            <a:endParaRPr lang="en-US"/>
          </a:p>
        </p:txBody>
      </p:sp>
    </p:spTree>
    <p:extLst>
      <p:ext uri="{BB962C8B-B14F-4D97-AF65-F5344CB8AC3E}">
        <p14:creationId xmlns:p14="http://schemas.microsoft.com/office/powerpoint/2010/main" val="3304541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9D66787-B6E5-417E-A744-607B841B4136}" type="datetimeFigureOut">
              <a:rPr lang="en-US" smtClean="0"/>
              <a:t>4/4/2023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6D9169-E163-4AEC-A745-A7B1B5845262}" type="slidenum">
              <a:rPr lang="en-US" smtClean="0"/>
              <a:t>‹#›</a:t>
            </a:fld>
            <a:endParaRPr lang="en-US"/>
          </a:p>
        </p:txBody>
      </p:sp>
    </p:spTree>
    <p:extLst>
      <p:ext uri="{BB962C8B-B14F-4D97-AF65-F5344CB8AC3E}">
        <p14:creationId xmlns:p14="http://schemas.microsoft.com/office/powerpoint/2010/main" val="2563110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9D66787-B6E5-417E-A744-607B841B4136}" type="datetimeFigureOut">
              <a:rPr lang="en-US" smtClean="0"/>
              <a:t>4/4/2023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6D9169-E163-4AEC-A745-A7B1B5845262}" type="slidenum">
              <a:rPr lang="en-US" smtClean="0"/>
              <a:t>‹#›</a:t>
            </a:fld>
            <a:endParaRPr lang="en-US"/>
          </a:p>
        </p:txBody>
      </p:sp>
    </p:spTree>
    <p:extLst>
      <p:ext uri="{BB962C8B-B14F-4D97-AF65-F5344CB8AC3E}">
        <p14:creationId xmlns:p14="http://schemas.microsoft.com/office/powerpoint/2010/main" val="2495807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D66787-B6E5-417E-A744-607B841B4136}" type="datetimeFigureOut">
              <a:rPr lang="en-US" smtClean="0"/>
              <a:t>4/4/2023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6D9169-E163-4AEC-A745-A7B1B5845262}" type="slidenum">
              <a:rPr lang="en-US" smtClean="0"/>
              <a:t>‹#›</a:t>
            </a:fld>
            <a:endParaRPr lang="en-US"/>
          </a:p>
        </p:txBody>
      </p:sp>
    </p:spTree>
    <p:extLst>
      <p:ext uri="{BB962C8B-B14F-4D97-AF65-F5344CB8AC3E}">
        <p14:creationId xmlns:p14="http://schemas.microsoft.com/office/powerpoint/2010/main" val="935998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D66787-B6E5-417E-A744-607B841B4136}" type="datetimeFigureOut">
              <a:rPr lang="en-US" smtClean="0"/>
              <a:t>4/4/2023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E6D9169-E163-4AEC-A745-A7B1B5845262}" type="slidenum">
              <a:rPr lang="en-US" smtClean="0"/>
              <a:t>‹#›</a:t>
            </a:fld>
            <a:endParaRPr lang="en-US"/>
          </a:p>
        </p:txBody>
      </p:sp>
    </p:spTree>
    <p:extLst>
      <p:ext uri="{BB962C8B-B14F-4D97-AF65-F5344CB8AC3E}">
        <p14:creationId xmlns:p14="http://schemas.microsoft.com/office/powerpoint/2010/main" val="640747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9D66787-B6E5-417E-A744-607B841B4136}" type="datetimeFigureOut">
              <a:rPr lang="en-US" smtClean="0"/>
              <a:t>4/4/2023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E6D9169-E163-4AEC-A745-A7B1B5845262}" type="slidenum">
              <a:rPr lang="en-US" smtClean="0"/>
              <a:t>‹#›</a:t>
            </a:fld>
            <a:endParaRPr lang="en-US"/>
          </a:p>
        </p:txBody>
      </p:sp>
    </p:spTree>
    <p:extLst>
      <p:ext uri="{BB962C8B-B14F-4D97-AF65-F5344CB8AC3E}">
        <p14:creationId xmlns:p14="http://schemas.microsoft.com/office/powerpoint/2010/main" val="4028213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9D66787-B6E5-417E-A744-607B841B4136}" type="datetimeFigureOut">
              <a:rPr lang="en-US" smtClean="0"/>
              <a:t>4/4/2023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E6D9169-E163-4AEC-A745-A7B1B5845262}" type="slidenum">
              <a:rPr lang="en-US" smtClean="0"/>
              <a:t>‹#›</a:t>
            </a:fld>
            <a:endParaRPr lang="en-US"/>
          </a:p>
        </p:txBody>
      </p:sp>
    </p:spTree>
    <p:extLst>
      <p:ext uri="{BB962C8B-B14F-4D97-AF65-F5344CB8AC3E}">
        <p14:creationId xmlns:p14="http://schemas.microsoft.com/office/powerpoint/2010/main" val="1686754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9D66787-B6E5-417E-A744-607B841B4136}" type="datetimeFigureOut">
              <a:rPr lang="en-US" smtClean="0"/>
              <a:t>4/4/2023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E6D9169-E163-4AEC-A745-A7B1B5845262}" type="slidenum">
              <a:rPr lang="en-US" smtClean="0"/>
              <a:t>‹#›</a:t>
            </a:fld>
            <a:endParaRPr lang="en-US"/>
          </a:p>
        </p:txBody>
      </p:sp>
    </p:spTree>
    <p:extLst>
      <p:ext uri="{BB962C8B-B14F-4D97-AF65-F5344CB8AC3E}">
        <p14:creationId xmlns:p14="http://schemas.microsoft.com/office/powerpoint/2010/main" val="20773089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091229" y="2510610"/>
            <a:ext cx="5341639" cy="27954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369903" y="2682239"/>
            <a:ext cx="8825658" cy="1738090"/>
          </a:xfrm>
        </p:spPr>
        <p:txBody>
          <a:bodyPr/>
          <a:lstStyle/>
          <a:p>
            <a:r>
              <a:rPr lang="en-US" b="1" dirty="0" smtClean="0">
                <a:latin typeface="Bodoni MT Black" panose="02070A03080606020203" pitchFamily="18" charset="0"/>
              </a:rPr>
              <a:t>HR Analytics </a:t>
            </a:r>
            <a:endParaRPr lang="en-US" b="1" dirty="0">
              <a:latin typeface="Bodoni MT Black" panose="02070A03080606020203" pitchFamily="18" charset="0"/>
            </a:endParaRPr>
          </a:p>
        </p:txBody>
      </p:sp>
    </p:spTree>
    <p:extLst>
      <p:ext uri="{BB962C8B-B14F-4D97-AF65-F5344CB8AC3E}">
        <p14:creationId xmlns:p14="http://schemas.microsoft.com/office/powerpoint/2010/main" val="1556697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txBox="1">
            <a:spLocks/>
          </p:cNvSpPr>
          <p:nvPr/>
        </p:nvSpPr>
        <p:spPr>
          <a:xfrm>
            <a:off x="869576" y="1488142"/>
            <a:ext cx="9825317" cy="4876799"/>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sz="2800" dirty="0" smtClean="0">
                <a:solidFill>
                  <a:schemeClr val="tx1"/>
                </a:solidFill>
                <a:latin typeface="Arial Black" panose="020B0A04020102020204" pitchFamily="34" charset="0"/>
                <a:cs typeface="Times New Roman" panose="02020603050405020304" pitchFamily="18" charset="0"/>
              </a:rPr>
              <a:t>Problem Statement: </a:t>
            </a:r>
            <a:r>
              <a:rPr lang="en-US" sz="2800" dirty="0" smtClean="0">
                <a:solidFill>
                  <a:schemeClr val="tx1"/>
                </a:solidFill>
                <a:latin typeface="Times New Roman" panose="02020603050405020304" pitchFamily="18" charset="0"/>
                <a:cs typeface="Times New Roman" panose="02020603050405020304" pitchFamily="18" charset="0"/>
              </a:rPr>
              <a:t>In </a:t>
            </a:r>
            <a:r>
              <a:rPr lang="en-US" sz="2800" dirty="0">
                <a:solidFill>
                  <a:schemeClr val="tx1"/>
                </a:solidFill>
                <a:latin typeface="Times New Roman" panose="02020603050405020304" pitchFamily="18" charset="0"/>
                <a:cs typeface="Times New Roman" panose="02020603050405020304" pitchFamily="18" charset="0"/>
              </a:rPr>
              <a:t>an organization </a:t>
            </a:r>
            <a:r>
              <a:rPr lang="en-US" sz="2800" dirty="0" smtClean="0">
                <a:solidFill>
                  <a:schemeClr val="tx1"/>
                </a:solidFill>
                <a:latin typeface="Times New Roman" panose="02020603050405020304" pitchFamily="18" charset="0"/>
                <a:cs typeface="Times New Roman" panose="02020603050405020304" pitchFamily="18" charset="0"/>
              </a:rPr>
              <a:t>management </a:t>
            </a:r>
            <a:r>
              <a:rPr lang="en-US" sz="2800" dirty="0">
                <a:solidFill>
                  <a:schemeClr val="tx1"/>
                </a:solidFill>
                <a:latin typeface="Times New Roman" panose="02020603050405020304" pitchFamily="18" charset="0"/>
                <a:cs typeface="Times New Roman" panose="02020603050405020304" pitchFamily="18" charset="0"/>
              </a:rPr>
              <a:t>is seeking to comprehend ways to reduce employee turnover </a:t>
            </a:r>
            <a:endParaRPr lang="en-US" sz="2800"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US" sz="2800" dirty="0">
              <a:solidFill>
                <a:schemeClr val="tx1"/>
              </a:solidFill>
              <a:latin typeface="Times New Roman" panose="02020603050405020304" pitchFamily="18" charset="0"/>
              <a:cs typeface="Times New Roman" panose="02020603050405020304" pitchFamily="18" charset="0"/>
            </a:endParaRPr>
          </a:p>
          <a:p>
            <a:pPr marL="0" indent="0">
              <a:buNone/>
            </a:pPr>
            <a:r>
              <a:rPr lang="en-US" sz="2800" dirty="0">
                <a:solidFill>
                  <a:schemeClr val="tx1"/>
                </a:solidFill>
                <a:latin typeface="Arial Black" panose="020B0A04020102020204" pitchFamily="34" charset="0"/>
                <a:cs typeface="Times New Roman" panose="02020603050405020304" pitchFamily="18" charset="0"/>
              </a:rPr>
              <a:t>Goal</a:t>
            </a:r>
            <a:r>
              <a:rPr lang="en-US" sz="2800" dirty="0">
                <a:solidFill>
                  <a:schemeClr val="tx1"/>
                </a:solidFill>
                <a:latin typeface="Times New Roman" panose="02020603050405020304" pitchFamily="18" charset="0"/>
                <a:cs typeface="Times New Roman" panose="02020603050405020304" pitchFamily="18" charset="0"/>
              </a:rPr>
              <a:t> : HR wants to create an employee retention </a:t>
            </a:r>
            <a:r>
              <a:rPr lang="en-US" sz="2800" dirty="0" smtClean="0">
                <a:solidFill>
                  <a:schemeClr val="tx1"/>
                </a:solidFill>
                <a:latin typeface="Times New Roman" panose="02020603050405020304" pitchFamily="18" charset="0"/>
                <a:cs typeface="Times New Roman" panose="02020603050405020304" pitchFamily="18" charset="0"/>
              </a:rPr>
              <a:t>program.</a:t>
            </a:r>
          </a:p>
          <a:p>
            <a:pPr marL="0" indent="0">
              <a:buNone/>
            </a:pPr>
            <a:endParaRPr lang="en-US" sz="2800" dirty="0">
              <a:solidFill>
                <a:schemeClr val="tx1"/>
              </a:solidFill>
              <a:latin typeface="Times New Roman" panose="02020603050405020304" pitchFamily="18" charset="0"/>
              <a:cs typeface="Times New Roman" panose="02020603050405020304" pitchFamily="18" charset="0"/>
            </a:endParaRPr>
          </a:p>
          <a:p>
            <a:pPr marL="0" indent="0">
              <a:buNone/>
            </a:pPr>
            <a:r>
              <a:rPr lang="en-US" sz="2800" dirty="0">
                <a:solidFill>
                  <a:schemeClr val="tx1"/>
                </a:solidFill>
                <a:latin typeface="Arial Black" panose="020B0A04020102020204" pitchFamily="34" charset="0"/>
                <a:cs typeface="Times New Roman" panose="02020603050405020304" pitchFamily="18" charset="0"/>
              </a:rPr>
              <a:t>Task</a:t>
            </a:r>
            <a:r>
              <a:rPr lang="en-US" sz="2800" b="1" dirty="0"/>
              <a:t> : </a:t>
            </a:r>
            <a:r>
              <a:rPr lang="en-US" sz="2800" dirty="0">
                <a:solidFill>
                  <a:schemeClr val="tx1"/>
                </a:solidFill>
                <a:latin typeface="Times New Roman" panose="02020603050405020304" pitchFamily="18" charset="0"/>
                <a:cs typeface="Times New Roman" panose="02020603050405020304" pitchFamily="18" charset="0"/>
              </a:rPr>
              <a:t>Performed data analysis, </a:t>
            </a:r>
            <a:r>
              <a:rPr lang="en-US" sz="2800" dirty="0" smtClean="0">
                <a:solidFill>
                  <a:schemeClr val="tx1"/>
                </a:solidFill>
                <a:latin typeface="Times New Roman" panose="02020603050405020304" pitchFamily="18" charset="0"/>
                <a:cs typeface="Times New Roman" panose="02020603050405020304" pitchFamily="18" charset="0"/>
              </a:rPr>
              <a:t>hypothesis, used pivots, formulas, Vlookups in Excel </a:t>
            </a:r>
            <a:r>
              <a:rPr lang="en-US" sz="2800" dirty="0">
                <a:solidFill>
                  <a:schemeClr val="tx1"/>
                </a:solidFill>
                <a:latin typeface="Times New Roman" panose="02020603050405020304" pitchFamily="18" charset="0"/>
                <a:cs typeface="Times New Roman" panose="02020603050405020304" pitchFamily="18" charset="0"/>
              </a:rPr>
              <a:t>and data story on reasons for churn</a:t>
            </a:r>
            <a:endParaRPr lang="en-US" sz="28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8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8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800" dirty="0">
              <a:solidFill>
                <a:schemeClr val="tx1"/>
              </a:solidFill>
            </a:endParaRPr>
          </a:p>
        </p:txBody>
      </p:sp>
    </p:spTree>
    <p:extLst>
      <p:ext uri="{BB962C8B-B14F-4D97-AF65-F5344CB8AC3E}">
        <p14:creationId xmlns:p14="http://schemas.microsoft.com/office/powerpoint/2010/main" val="16495175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063418"/>
            <a:ext cx="9523414" cy="926748"/>
          </a:xfrm>
          <a:prstGeom prst="rect">
            <a:avLst/>
          </a:prstGeom>
        </p:spPr>
        <p:txBody>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schemeClr val="tx1"/>
                </a:solidFill>
              </a:rPr>
              <a:t>Tools and techniques </a:t>
            </a:r>
            <a:endParaRPr lang="en-US" b="1" dirty="0">
              <a:solidFill>
                <a:schemeClr val="tx1"/>
              </a:solidFill>
            </a:endParaRPr>
          </a:p>
        </p:txBody>
      </p:sp>
      <p:sp>
        <p:nvSpPr>
          <p:cNvPr id="3" name="Text Placeholder 2"/>
          <p:cNvSpPr txBox="1">
            <a:spLocks/>
          </p:cNvSpPr>
          <p:nvPr/>
        </p:nvSpPr>
        <p:spPr>
          <a:xfrm>
            <a:off x="457200" y="2250140"/>
            <a:ext cx="9310054" cy="3572181"/>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2800" b="1" dirty="0" smtClean="0">
                <a:solidFill>
                  <a:schemeClr val="tx1"/>
                </a:solidFill>
                <a:latin typeface="Arial Black" panose="020B0A04020102020204" pitchFamily="34" charset="0"/>
              </a:rPr>
              <a:t>Tools</a:t>
            </a:r>
            <a:r>
              <a:rPr lang="en-US" sz="2800" dirty="0" smtClean="0">
                <a:solidFill>
                  <a:schemeClr val="tx1"/>
                </a:solidFill>
              </a:rPr>
              <a:t>: </a:t>
            </a:r>
            <a:r>
              <a:rPr lang="en-US" sz="2800" dirty="0" smtClean="0">
                <a:solidFill>
                  <a:schemeClr val="tx1"/>
                </a:solidFill>
                <a:latin typeface="Times New Roman" panose="02020603050405020304" pitchFamily="18" charset="0"/>
                <a:cs typeface="Times New Roman" panose="02020603050405020304" pitchFamily="18" charset="0"/>
              </a:rPr>
              <a:t>MS Excel and MS PowerPoint</a:t>
            </a:r>
          </a:p>
          <a:p>
            <a:r>
              <a:rPr lang="en-US" sz="2800" b="1" dirty="0" smtClean="0">
                <a:solidFill>
                  <a:schemeClr val="tx1"/>
                </a:solidFill>
                <a:latin typeface="Arial Black" panose="020B0A04020102020204" pitchFamily="34" charset="0"/>
              </a:rPr>
              <a:t>Techniques</a:t>
            </a:r>
            <a:r>
              <a:rPr lang="en-US" sz="2800" dirty="0" smtClean="0">
                <a:solidFill>
                  <a:schemeClr val="tx1"/>
                </a:solidFill>
              </a:rPr>
              <a:t>: </a:t>
            </a:r>
            <a:r>
              <a:rPr lang="en-US" sz="2800" dirty="0" smtClean="0">
                <a:solidFill>
                  <a:schemeClr val="tx1"/>
                </a:solidFill>
                <a:latin typeface="Times New Roman" panose="02020603050405020304" pitchFamily="18" charset="0"/>
                <a:cs typeface="Times New Roman" panose="02020603050405020304" pitchFamily="18" charset="0"/>
              </a:rPr>
              <a:t>Pivot tables, Power Query, DAX</a:t>
            </a:r>
          </a:p>
          <a:p>
            <a:r>
              <a:rPr lang="en-US" sz="2800" b="1" dirty="0" smtClean="0">
                <a:solidFill>
                  <a:schemeClr val="tx1"/>
                </a:solidFill>
                <a:latin typeface="Arial Black" panose="020B0A04020102020204" pitchFamily="34" charset="0"/>
              </a:rPr>
              <a:t>Statistics</a:t>
            </a:r>
            <a:r>
              <a:rPr lang="en-US" sz="2800" dirty="0" smtClean="0">
                <a:solidFill>
                  <a:schemeClr val="tx1"/>
                </a:solidFill>
              </a:rPr>
              <a:t>: </a:t>
            </a:r>
            <a:r>
              <a:rPr lang="en-US" sz="2800" dirty="0" smtClean="0">
                <a:solidFill>
                  <a:schemeClr val="tx1"/>
                </a:solidFill>
                <a:latin typeface="Times New Roman" panose="02020603050405020304" pitchFamily="18" charset="0"/>
                <a:cs typeface="Times New Roman" panose="02020603050405020304" pitchFamily="18" charset="0"/>
              </a:rPr>
              <a:t>Mean, Median, Sum, Count, Percentile</a:t>
            </a:r>
            <a:r>
              <a:rPr lang="en-US" sz="2800" dirty="0" smtClean="0">
                <a:solidFill>
                  <a:schemeClr val="tx1"/>
                </a:solidFill>
              </a:rPr>
              <a:t> </a:t>
            </a:r>
          </a:p>
          <a:p>
            <a:r>
              <a:rPr lang="en-US" sz="2800" b="1" dirty="0" smtClean="0">
                <a:solidFill>
                  <a:schemeClr val="tx1"/>
                </a:solidFill>
                <a:latin typeface="Arial Black" panose="020B0A04020102020204" pitchFamily="34" charset="0"/>
              </a:rPr>
              <a:t>Visuals</a:t>
            </a:r>
            <a:r>
              <a:rPr lang="en-US" sz="2800" dirty="0" smtClean="0">
                <a:solidFill>
                  <a:schemeClr val="tx1"/>
                </a:solidFill>
              </a:rPr>
              <a:t>: </a:t>
            </a:r>
            <a:r>
              <a:rPr lang="en-US" sz="2800" dirty="0" smtClean="0">
                <a:solidFill>
                  <a:schemeClr val="tx1"/>
                </a:solidFill>
                <a:latin typeface="Times New Roman" panose="02020603050405020304" pitchFamily="18" charset="0"/>
                <a:cs typeface="Times New Roman" panose="02020603050405020304" pitchFamily="18" charset="0"/>
              </a:rPr>
              <a:t>Stacked Bar, Boxplot, Pie charts</a:t>
            </a:r>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5035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941293" y="1999128"/>
            <a:ext cx="8756035" cy="4020415"/>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US" sz="2800" dirty="0">
              <a:solidFill>
                <a:schemeClr val="tx1"/>
              </a:solidFill>
            </a:endParaRPr>
          </a:p>
        </p:txBody>
      </p:sp>
      <p:sp>
        <p:nvSpPr>
          <p:cNvPr id="3" name="Title 1"/>
          <p:cNvSpPr txBox="1">
            <a:spLocks/>
          </p:cNvSpPr>
          <p:nvPr/>
        </p:nvSpPr>
        <p:spPr>
          <a:xfrm>
            <a:off x="848898" y="767581"/>
            <a:ext cx="8831816" cy="711595"/>
          </a:xfrm>
          <a:prstGeom prst="rect">
            <a:avLst/>
          </a:prstGeom>
        </p:spPr>
        <p:txBody>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schemeClr val="tx1"/>
                </a:solidFill>
              </a:rPr>
              <a:t>Where do we have the most churn?</a:t>
            </a:r>
            <a:endParaRPr lang="en-US" b="1" dirty="0">
              <a:solidFill>
                <a:schemeClr val="tx1"/>
              </a:solidFill>
            </a:endParaRPr>
          </a:p>
        </p:txBody>
      </p:sp>
      <p:graphicFrame>
        <p:nvGraphicFramePr>
          <p:cNvPr id="4" name="Chart 3"/>
          <p:cNvGraphicFramePr>
            <a:graphicFrameLocks/>
          </p:cNvGraphicFramePr>
          <p:nvPr>
            <p:extLst>
              <p:ext uri="{D42A27DB-BD31-4B8C-83A1-F6EECF244321}">
                <p14:modId xmlns:p14="http://schemas.microsoft.com/office/powerpoint/2010/main" val="2667246925"/>
              </p:ext>
            </p:extLst>
          </p:nvPr>
        </p:nvGraphicFramePr>
        <p:xfrm>
          <a:off x="1057835" y="2106706"/>
          <a:ext cx="5316071" cy="369345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6687671" y="1663337"/>
            <a:ext cx="5020233" cy="4702220"/>
          </a:xfrm>
          <a:prstGeom prst="rect">
            <a:avLst/>
          </a:prstGeom>
          <a:noFill/>
        </p:spPr>
        <p:txBody>
          <a:bodyPr wrap="square" rtlCol="0">
            <a:spAutoFit/>
          </a:bodyPr>
          <a:lstStyle/>
          <a:p>
            <a:r>
              <a:rPr lang="en-US" sz="3200" b="1" dirty="0" smtClean="0">
                <a:latin typeface="Book Antiqua" panose="02040602050305030304" pitchFamily="18" charset="0"/>
                <a:cs typeface="Times New Roman" panose="02020603050405020304" pitchFamily="18" charset="0"/>
              </a:rPr>
              <a:t>Department Turnover</a:t>
            </a:r>
          </a:p>
          <a:p>
            <a:r>
              <a:rPr lang="en-US" sz="2400" dirty="0" smtClean="0">
                <a:latin typeface="Times New Roman" panose="02020603050405020304" pitchFamily="18" charset="0"/>
                <a:cs typeface="Times New Roman" panose="02020603050405020304" pitchFamily="18" charset="0"/>
              </a:rPr>
              <a:t>These departments have the most churn. </a:t>
            </a:r>
            <a:r>
              <a:rPr lang="en-US" sz="2400" dirty="0">
                <a:latin typeface="Times New Roman" panose="02020603050405020304" pitchFamily="18" charset="0"/>
                <a:cs typeface="Times New Roman" panose="02020603050405020304" pitchFamily="18" charset="0"/>
              </a:rPr>
              <a:t>Which departments are experiencing the highest levels of employee turnover, and what factors are contributing to this trend? It's important to understand both the representation of these departments within the company and the underlying causes of the churn.</a:t>
            </a:r>
            <a:endParaRPr lang="en-US" sz="2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93025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941293" y="1999128"/>
            <a:ext cx="8756035" cy="4020415"/>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US" sz="2800" dirty="0">
              <a:solidFill>
                <a:schemeClr val="tx1"/>
              </a:solidFill>
            </a:endParaRPr>
          </a:p>
        </p:txBody>
      </p:sp>
      <p:sp>
        <p:nvSpPr>
          <p:cNvPr id="3" name="Title 1"/>
          <p:cNvSpPr txBox="1">
            <a:spLocks/>
          </p:cNvSpPr>
          <p:nvPr/>
        </p:nvSpPr>
        <p:spPr>
          <a:xfrm>
            <a:off x="277906" y="430307"/>
            <a:ext cx="9402808" cy="806822"/>
          </a:xfrm>
          <a:prstGeom prst="rect">
            <a:avLst/>
          </a:prstGeom>
        </p:spPr>
        <p:txBody>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schemeClr val="tx1"/>
                </a:solidFill>
              </a:rPr>
              <a:t>Does salary effect employee retention?</a:t>
            </a:r>
            <a:endParaRPr lang="en-US" b="1" dirty="0">
              <a:solidFill>
                <a:schemeClr val="tx1"/>
              </a:solidFill>
            </a:endParaRPr>
          </a:p>
        </p:txBody>
      </p:sp>
      <p:sp>
        <p:nvSpPr>
          <p:cNvPr id="5" name="TextBox 4"/>
          <p:cNvSpPr txBox="1"/>
          <p:nvPr/>
        </p:nvSpPr>
        <p:spPr>
          <a:xfrm>
            <a:off x="6320116" y="2922494"/>
            <a:ext cx="5477434" cy="1692771"/>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Despite the fact that the top three departments with the lowest retention have lower salaries, it's important to note that this doesn't apply to all categories. On the contrary, retention rates tend to be higher in medium and high salary categories</a:t>
            </a:r>
            <a:r>
              <a:rPr lang="en-US" sz="2400" dirty="0">
                <a:latin typeface="Times New Roman" panose="02020603050405020304" pitchFamily="18" charset="0"/>
                <a:cs typeface="Times New Roman" panose="02020603050405020304" pitchFamily="18" charset="0"/>
              </a:rPr>
              <a:t>.</a:t>
            </a:r>
          </a:p>
        </p:txBody>
      </p:sp>
      <p:sp>
        <p:nvSpPr>
          <p:cNvPr id="6" name="Title 1"/>
          <p:cNvSpPr txBox="1">
            <a:spLocks/>
          </p:cNvSpPr>
          <p:nvPr/>
        </p:nvSpPr>
        <p:spPr>
          <a:xfrm>
            <a:off x="510988" y="1549060"/>
            <a:ext cx="5540188" cy="1075765"/>
          </a:xfrm>
          <a:prstGeom prst="rect">
            <a:avLst/>
          </a:prstGeom>
        </p:spPr>
        <p:txBody>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solidFill>
                  <a:schemeClr val="tx1"/>
                </a:solidFill>
                <a:latin typeface="Times New Roman" panose="02020603050405020304" pitchFamily="18" charset="0"/>
                <a:ea typeface="+mn-ea"/>
                <a:cs typeface="Times New Roman" panose="02020603050405020304" pitchFamily="18" charset="0"/>
              </a:rPr>
              <a:t>High churn &amp; Low churn </a:t>
            </a:r>
            <a:r>
              <a:rPr lang="en-US" sz="1800" b="1" dirty="0" smtClean="0">
                <a:solidFill>
                  <a:schemeClr val="tx1"/>
                </a:solidFill>
                <a:latin typeface="Times New Roman" panose="02020603050405020304" pitchFamily="18" charset="0"/>
                <a:ea typeface="+mn-ea"/>
                <a:cs typeface="Times New Roman" panose="02020603050405020304" pitchFamily="18" charset="0"/>
              </a:rPr>
              <a:t>: </a:t>
            </a:r>
            <a:r>
              <a:rPr lang="en-US" sz="1800" dirty="0" smtClean="0">
                <a:solidFill>
                  <a:schemeClr val="tx1"/>
                </a:solidFill>
                <a:latin typeface="Times New Roman" panose="02020603050405020304" pitchFamily="18" charset="0"/>
                <a:ea typeface="+mn-ea"/>
                <a:cs typeface="Times New Roman" panose="02020603050405020304" pitchFamily="18" charset="0"/>
              </a:rPr>
              <a:t>The </a:t>
            </a:r>
            <a:r>
              <a:rPr lang="en-US" sz="1800" dirty="0">
                <a:solidFill>
                  <a:schemeClr val="tx1"/>
                </a:solidFill>
                <a:latin typeface="Times New Roman" panose="02020603050405020304" pitchFamily="18" charset="0"/>
                <a:ea typeface="+mn-ea"/>
                <a:cs typeface="Times New Roman" panose="02020603050405020304" pitchFamily="18" charset="0"/>
              </a:rPr>
              <a:t>departments with the most churn also have the most employee in the low salary range</a:t>
            </a:r>
            <a:endParaRPr lang="en-US" sz="1800" dirty="0">
              <a:solidFill>
                <a:schemeClr val="tx1"/>
              </a:solidFill>
              <a:latin typeface="Times New Roman" panose="02020603050405020304" pitchFamily="18" charset="0"/>
              <a:ea typeface="+mn-ea"/>
              <a:cs typeface="Times New Roman" panose="02020603050405020304" pitchFamily="18" charset="0"/>
            </a:endParaRPr>
          </a:p>
        </p:txBody>
      </p:sp>
      <p:graphicFrame>
        <p:nvGraphicFramePr>
          <p:cNvPr id="8" name="Chart 7"/>
          <p:cNvGraphicFramePr>
            <a:graphicFrameLocks/>
          </p:cNvGraphicFramePr>
          <p:nvPr>
            <p:extLst>
              <p:ext uri="{D42A27DB-BD31-4B8C-83A1-F6EECF244321}">
                <p14:modId xmlns:p14="http://schemas.microsoft.com/office/powerpoint/2010/main" val="3532878599"/>
              </p:ext>
            </p:extLst>
          </p:nvPr>
        </p:nvGraphicFramePr>
        <p:xfrm>
          <a:off x="846940" y="2606896"/>
          <a:ext cx="5356636" cy="32700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510463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941293" y="1999128"/>
            <a:ext cx="8756035" cy="4020415"/>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US" sz="2800" dirty="0">
              <a:solidFill>
                <a:schemeClr val="tx1"/>
              </a:solidFill>
            </a:endParaRPr>
          </a:p>
        </p:txBody>
      </p:sp>
      <p:sp>
        <p:nvSpPr>
          <p:cNvPr id="3" name="Title 1"/>
          <p:cNvSpPr txBox="1">
            <a:spLocks/>
          </p:cNvSpPr>
          <p:nvPr/>
        </p:nvSpPr>
        <p:spPr>
          <a:xfrm>
            <a:off x="277906" y="430307"/>
            <a:ext cx="9402808" cy="806822"/>
          </a:xfrm>
          <a:prstGeom prst="rect">
            <a:avLst/>
          </a:prstGeom>
        </p:spPr>
        <p:txBody>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schemeClr val="tx1"/>
                </a:solidFill>
              </a:rPr>
              <a:t>Does salary effect employee retention?</a:t>
            </a:r>
            <a:endParaRPr lang="en-US" b="1" dirty="0">
              <a:solidFill>
                <a:schemeClr val="tx1"/>
              </a:solidFill>
            </a:endParaRPr>
          </a:p>
        </p:txBody>
      </p:sp>
      <p:sp>
        <p:nvSpPr>
          <p:cNvPr id="5" name="TextBox 4"/>
          <p:cNvSpPr txBox="1"/>
          <p:nvPr/>
        </p:nvSpPr>
        <p:spPr>
          <a:xfrm>
            <a:off x="6169253" y="1999128"/>
            <a:ext cx="4539036" cy="2554545"/>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Top 3 departments </a:t>
            </a:r>
            <a:r>
              <a:rPr lang="en-US" sz="2000" b="1" dirty="0">
                <a:latin typeface="Times New Roman" panose="02020603050405020304" pitchFamily="18" charset="0"/>
                <a:cs typeface="Times New Roman" panose="02020603050405020304" pitchFamily="18" charset="0"/>
              </a:rPr>
              <a:t>b</a:t>
            </a:r>
            <a:r>
              <a:rPr lang="en-US" sz="2000" b="1" dirty="0" smtClean="0">
                <a:latin typeface="Times New Roman" panose="02020603050405020304" pitchFamily="18" charset="0"/>
                <a:cs typeface="Times New Roman" panose="02020603050405020304" pitchFamily="18" charset="0"/>
              </a:rPr>
              <a:t>y churn and employees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While the departments with the highest churn rates may not necessarily have an equal number of employees, it is still important to evaluate their recruitment practices.</a:t>
            </a:r>
          </a:p>
        </p:txBody>
      </p:sp>
      <p:sp>
        <p:nvSpPr>
          <p:cNvPr id="6" name="Title 1"/>
          <p:cNvSpPr txBox="1">
            <a:spLocks/>
          </p:cNvSpPr>
          <p:nvPr/>
        </p:nvSpPr>
        <p:spPr>
          <a:xfrm>
            <a:off x="432611" y="1818755"/>
            <a:ext cx="5358589" cy="645500"/>
          </a:xfrm>
          <a:prstGeom prst="rect">
            <a:avLst/>
          </a:prstGeom>
        </p:spPr>
        <p:txBody>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smtClean="0">
                <a:solidFill>
                  <a:schemeClr val="tx1"/>
                </a:solidFill>
                <a:latin typeface="Times New Roman" panose="02020603050405020304" pitchFamily="18" charset="0"/>
                <a:ea typeface="+mn-ea"/>
                <a:cs typeface="Times New Roman" panose="02020603050405020304" pitchFamily="18" charset="0"/>
              </a:rPr>
              <a:t>Where are most employees concentrated?</a:t>
            </a:r>
            <a:endParaRPr lang="en-US" sz="2000" dirty="0">
              <a:solidFill>
                <a:schemeClr val="tx1"/>
              </a:solidFill>
              <a:latin typeface="Times New Roman" panose="02020603050405020304" pitchFamily="18" charset="0"/>
              <a:ea typeface="+mn-ea"/>
              <a:cs typeface="Times New Roman" panose="02020603050405020304" pitchFamily="18" charset="0"/>
            </a:endParaRPr>
          </a:p>
        </p:txBody>
      </p:sp>
      <p:graphicFrame>
        <p:nvGraphicFramePr>
          <p:cNvPr id="7" name="Chart 6"/>
          <p:cNvGraphicFramePr>
            <a:graphicFrameLocks/>
          </p:cNvGraphicFramePr>
          <p:nvPr>
            <p:extLst>
              <p:ext uri="{D42A27DB-BD31-4B8C-83A1-F6EECF244321}">
                <p14:modId xmlns:p14="http://schemas.microsoft.com/office/powerpoint/2010/main" val="2327318834"/>
              </p:ext>
            </p:extLst>
          </p:nvPr>
        </p:nvGraphicFramePr>
        <p:xfrm>
          <a:off x="1524255" y="2464255"/>
          <a:ext cx="4541520" cy="2734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636786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941293" y="1999128"/>
            <a:ext cx="8756035" cy="4020415"/>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US" sz="2800" dirty="0">
              <a:solidFill>
                <a:schemeClr val="tx1"/>
              </a:solidFill>
            </a:endParaRPr>
          </a:p>
        </p:txBody>
      </p:sp>
      <p:sp>
        <p:nvSpPr>
          <p:cNvPr id="3" name="Title 1"/>
          <p:cNvSpPr txBox="1">
            <a:spLocks/>
          </p:cNvSpPr>
          <p:nvPr/>
        </p:nvSpPr>
        <p:spPr>
          <a:xfrm>
            <a:off x="277906" y="430307"/>
            <a:ext cx="9815328" cy="1102402"/>
          </a:xfrm>
          <a:prstGeom prst="rect">
            <a:avLst/>
          </a:prstGeom>
        </p:spPr>
        <p:txBody>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schemeClr val="tx1"/>
                </a:solidFill>
              </a:rPr>
              <a:t>Does employee churn have an impact on working hours?</a:t>
            </a:r>
            <a:endParaRPr lang="en-US" b="1" dirty="0">
              <a:solidFill>
                <a:schemeClr val="tx1"/>
              </a:solidFill>
            </a:endParaRPr>
          </a:p>
        </p:txBody>
      </p:sp>
      <p:sp>
        <p:nvSpPr>
          <p:cNvPr id="5" name="TextBox 4"/>
          <p:cNvSpPr txBox="1"/>
          <p:nvPr/>
        </p:nvSpPr>
        <p:spPr>
          <a:xfrm>
            <a:off x="6065775" y="2281375"/>
            <a:ext cx="4166360" cy="3170099"/>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Top 3 Departments by churn and Long Hours</a:t>
            </a:r>
          </a:p>
          <a:p>
            <a:r>
              <a:rPr lang="en-US" sz="2000" dirty="0">
                <a:latin typeface="Times New Roman" panose="02020603050405020304" pitchFamily="18" charset="0"/>
                <a:cs typeface="Times New Roman" panose="02020603050405020304" pitchFamily="18" charset="0"/>
              </a:rPr>
              <a:t>By examining employees who work long hours </a:t>
            </a:r>
            <a:r>
              <a:rPr lang="en-US" sz="2000" dirty="0" smtClean="0">
                <a:latin typeface="Times New Roman" panose="02020603050405020304" pitchFamily="18" charset="0"/>
                <a:cs typeface="Times New Roman" panose="02020603050405020304" pitchFamily="18" charset="0"/>
              </a:rPr>
              <a:t>fall </a:t>
            </a:r>
            <a:r>
              <a:rPr lang="en-US" sz="2000" dirty="0">
                <a:latin typeface="Times New Roman" panose="02020603050405020304" pitchFamily="18" charset="0"/>
                <a:cs typeface="Times New Roman" panose="02020603050405020304" pitchFamily="18" charset="0"/>
              </a:rPr>
              <a:t>within the 90th percentile, it becomes apparent that the technical department has the greatest number of employees in this category.</a:t>
            </a:r>
          </a:p>
          <a:p>
            <a:pPr algn="ctr"/>
            <a:endParaRPr lang="en-US" sz="2000" b="1" dirty="0" smtClean="0">
              <a:latin typeface="Times New Roman" panose="02020603050405020304" pitchFamily="18" charset="0"/>
              <a:cs typeface="Times New Roman" panose="02020603050405020304" pitchFamily="18" charset="0"/>
            </a:endParaRPr>
          </a:p>
          <a:p>
            <a:pPr algn="ctr"/>
            <a:endParaRPr lang="en-US" sz="2000" b="1" dirty="0">
              <a:latin typeface="Times New Roman" panose="02020603050405020304" pitchFamily="18" charset="0"/>
              <a:cs typeface="Times New Roman" panose="02020603050405020304" pitchFamily="18" charset="0"/>
            </a:endParaRPr>
          </a:p>
          <a:p>
            <a:pPr algn="ctr"/>
            <a:endParaRPr lang="en-US" sz="2000" b="1" dirty="0" smtClean="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406486" y="1818755"/>
            <a:ext cx="5358589" cy="645500"/>
          </a:xfrm>
          <a:prstGeom prst="rect">
            <a:avLst/>
          </a:prstGeom>
        </p:spPr>
        <p:txBody>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solidFill>
                  <a:schemeClr val="tx1"/>
                </a:solidFill>
                <a:latin typeface="Times New Roman" panose="02020603050405020304" pitchFamily="18" charset="0"/>
                <a:ea typeface="+mn-ea"/>
                <a:cs typeface="Times New Roman" panose="02020603050405020304" pitchFamily="18" charset="0"/>
              </a:rPr>
              <a:t>Who is working the longest hours?</a:t>
            </a:r>
            <a:endParaRPr lang="en-US" sz="2000" dirty="0">
              <a:solidFill>
                <a:schemeClr val="tx1"/>
              </a:solidFill>
              <a:latin typeface="Times New Roman" panose="02020603050405020304" pitchFamily="18" charset="0"/>
              <a:ea typeface="+mn-ea"/>
              <a:cs typeface="Times New Roman" panose="02020603050405020304" pitchFamily="18" charset="0"/>
            </a:endParaRPr>
          </a:p>
        </p:txBody>
      </p:sp>
      <p:graphicFrame>
        <p:nvGraphicFramePr>
          <p:cNvPr id="9" name="Chart 8"/>
          <p:cNvGraphicFramePr>
            <a:graphicFrameLocks/>
          </p:cNvGraphicFramePr>
          <p:nvPr>
            <p:extLst>
              <p:ext uri="{D42A27DB-BD31-4B8C-83A1-F6EECF244321}">
                <p14:modId xmlns:p14="http://schemas.microsoft.com/office/powerpoint/2010/main" val="1280438961"/>
              </p:ext>
            </p:extLst>
          </p:nvPr>
        </p:nvGraphicFramePr>
        <p:xfrm>
          <a:off x="482300" y="2560320"/>
          <a:ext cx="5050973" cy="276548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034965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941293" y="1999128"/>
            <a:ext cx="8756035" cy="4020415"/>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US" sz="2800" dirty="0">
              <a:solidFill>
                <a:schemeClr val="tx1"/>
              </a:solidFill>
            </a:endParaRPr>
          </a:p>
        </p:txBody>
      </p:sp>
      <p:sp>
        <p:nvSpPr>
          <p:cNvPr id="3" name="Title 1"/>
          <p:cNvSpPr txBox="1">
            <a:spLocks/>
          </p:cNvSpPr>
          <p:nvPr/>
        </p:nvSpPr>
        <p:spPr>
          <a:xfrm>
            <a:off x="368143" y="-980482"/>
            <a:ext cx="5051741" cy="3427591"/>
          </a:xfrm>
          <a:prstGeom prst="rect">
            <a:avLst/>
          </a:prstGeom>
        </p:spPr>
        <p:txBody>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4000" b="1" dirty="0" smtClean="0">
              <a:solidFill>
                <a:schemeClr val="tx1"/>
              </a:solidFill>
            </a:endParaRPr>
          </a:p>
          <a:p>
            <a:endParaRPr lang="en-US" sz="4000" b="1" dirty="0">
              <a:solidFill>
                <a:schemeClr val="tx1"/>
              </a:solidFill>
            </a:endParaRPr>
          </a:p>
          <a:p>
            <a:r>
              <a:rPr lang="en-US" sz="4000" b="1" dirty="0" smtClean="0">
                <a:solidFill>
                  <a:schemeClr val="tx1"/>
                </a:solidFill>
                <a:latin typeface="Cooper Black" panose="0208090404030B020404" pitchFamily="18" charset="0"/>
              </a:rPr>
              <a:t>Summary </a:t>
            </a:r>
          </a:p>
          <a:p>
            <a:r>
              <a:rPr lang="en-US" sz="4000" b="1" dirty="0" smtClean="0">
                <a:solidFill>
                  <a:schemeClr val="tx1"/>
                </a:solidFill>
                <a:latin typeface="Cooper Black" panose="0208090404030B020404" pitchFamily="18" charset="0"/>
              </a:rPr>
              <a:t>and Recommendations</a:t>
            </a:r>
            <a:endParaRPr lang="en-US" sz="4000" b="1" dirty="0">
              <a:solidFill>
                <a:schemeClr val="tx1"/>
              </a:solidFill>
              <a:latin typeface="Cooper Black" panose="0208090404030B020404" pitchFamily="18" charset="0"/>
            </a:endParaRPr>
          </a:p>
        </p:txBody>
      </p:sp>
      <p:sp>
        <p:nvSpPr>
          <p:cNvPr id="8" name="Rounded Rectangle 7"/>
          <p:cNvSpPr/>
          <p:nvPr/>
        </p:nvSpPr>
        <p:spPr>
          <a:xfrm>
            <a:off x="7750630" y="2345358"/>
            <a:ext cx="4277444" cy="38456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Times New Roman" panose="02020603050405020304" pitchFamily="18" charset="0"/>
                <a:cs typeface="Times New Roman" panose="02020603050405020304" pitchFamily="18" charset="0"/>
              </a:rPr>
              <a:t>The departmental churn may be influenced by factors such as salary and working hours, particularly since the majority of employees in low and mid salary ranges belong to these segments. </a:t>
            </a:r>
            <a:r>
              <a:rPr lang="en-US" b="1" dirty="0">
                <a:latin typeface="Times New Roman" panose="02020603050405020304" pitchFamily="18" charset="0"/>
                <a:cs typeface="Times New Roman" panose="02020603050405020304" pitchFamily="18" charset="0"/>
              </a:rPr>
              <a:t>Notably, the technical department has the highest percentage of employees, at 11%, who work 267 or more hours per month, making it a strong candidate for the pilot program.</a:t>
            </a:r>
          </a:p>
        </p:txBody>
      </p:sp>
      <p:sp>
        <p:nvSpPr>
          <p:cNvPr id="10" name="Rounded Rectangle 9"/>
          <p:cNvSpPr/>
          <p:nvPr/>
        </p:nvSpPr>
        <p:spPr>
          <a:xfrm>
            <a:off x="6148251" y="1006991"/>
            <a:ext cx="2647405" cy="11669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atin typeface="Times New Roman" panose="02020603050405020304" pitchFamily="18" charset="0"/>
                <a:cs typeface="Times New Roman" panose="02020603050405020304" pitchFamily="18" charset="0"/>
              </a:rPr>
              <a:t>The overall </a:t>
            </a:r>
            <a:r>
              <a:rPr lang="en-US" b="1">
                <a:latin typeface="Times New Roman" panose="02020603050405020304" pitchFamily="18" charset="0"/>
                <a:cs typeface="Times New Roman" panose="02020603050405020304" pitchFamily="18" charset="0"/>
              </a:rPr>
              <a:t>churn of the companies is 24%.</a:t>
            </a:r>
            <a:endParaRPr lang="en-US" b="1" dirty="0">
              <a:latin typeface="Times New Roman" panose="02020603050405020304" pitchFamily="18" charset="0"/>
              <a:cs typeface="Times New Roman" panose="02020603050405020304" pitchFamily="18" charset="0"/>
            </a:endParaRPr>
          </a:p>
        </p:txBody>
      </p:sp>
      <p:sp>
        <p:nvSpPr>
          <p:cNvPr id="11" name="Rounded Rectangle 10"/>
          <p:cNvSpPr/>
          <p:nvPr/>
        </p:nvSpPr>
        <p:spPr>
          <a:xfrm>
            <a:off x="3745019" y="2345359"/>
            <a:ext cx="3857897" cy="38456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Times New Roman" panose="02020603050405020304" pitchFamily="18" charset="0"/>
                <a:cs typeface="Times New Roman" panose="02020603050405020304" pitchFamily="18" charset="0"/>
              </a:rPr>
              <a:t>We have selected three potential participants for a pilot program based on their high churn rates. Among these segments, the </a:t>
            </a:r>
            <a:r>
              <a:rPr lang="en-US" b="1" dirty="0">
                <a:latin typeface="Times New Roman" panose="02020603050405020304" pitchFamily="18" charset="0"/>
                <a:cs typeface="Times New Roman" panose="02020603050405020304" pitchFamily="18" charset="0"/>
              </a:rPr>
              <a:t>technical department stands out with 18% of the total employee count and a churn rate of 26%, whereas HR and accounting departments, with churn rates of 29% and 26%, respectively,  which make up only 5% of the employee population each.</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74590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
  <TotalTime>242</TotalTime>
  <Words>513</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Arial Black</vt:lpstr>
      <vt:lpstr>Bodoni MT Black</vt:lpstr>
      <vt:lpstr>Book Antiqua</vt:lpstr>
      <vt:lpstr>Century Gothic</vt:lpstr>
      <vt:lpstr>Cooper Black</vt:lpstr>
      <vt:lpstr>Times New Roman</vt:lpstr>
      <vt:lpstr>Wingdings 3</vt:lpstr>
      <vt:lpstr>Ion Boardroom</vt:lpstr>
      <vt:lpstr>HR Analytics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Analytics</dc:title>
  <dc:creator>vvangara</dc:creator>
  <cp:lastModifiedBy>vvangara</cp:lastModifiedBy>
  <cp:revision>21</cp:revision>
  <dcterms:created xsi:type="dcterms:W3CDTF">2023-04-04T15:55:22Z</dcterms:created>
  <dcterms:modified xsi:type="dcterms:W3CDTF">2023-04-04T19:58:15Z</dcterms:modified>
</cp:coreProperties>
</file>