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Economica"/>
      <p:regular r:id="rId29"/>
      <p:bold r:id="rId30"/>
      <p:italic r:id="rId31"/>
      <p:boldItalic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conomic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Economica-italic.fntdata"/><Relationship Id="rId30" Type="http://schemas.openxmlformats.org/officeDocument/2006/relationships/font" Target="fonts/Economica-bold.fntdata"/><Relationship Id="rId11" Type="http://schemas.openxmlformats.org/officeDocument/2006/relationships/slide" Target="slides/slide6.xml"/><Relationship Id="rId33" Type="http://schemas.openxmlformats.org/officeDocument/2006/relationships/font" Target="fonts/OpenSans-regular.fntdata"/><Relationship Id="rId10" Type="http://schemas.openxmlformats.org/officeDocument/2006/relationships/slide" Target="slides/slide5.xml"/><Relationship Id="rId32" Type="http://schemas.openxmlformats.org/officeDocument/2006/relationships/font" Target="fonts/Economica-boldItalic.fntdata"/><Relationship Id="rId13" Type="http://schemas.openxmlformats.org/officeDocument/2006/relationships/slide" Target="slides/slide8.xml"/><Relationship Id="rId35" Type="http://schemas.openxmlformats.org/officeDocument/2006/relationships/font" Target="fonts/OpenSans-italic.fntdata"/><Relationship Id="rId12" Type="http://schemas.openxmlformats.org/officeDocument/2006/relationships/slide" Target="slides/slide7.xml"/><Relationship Id="rId34" Type="http://schemas.openxmlformats.org/officeDocument/2006/relationships/font" Target="fonts/OpenSans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655a38fc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655a38fc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55a38fc8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55a38fc8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655a38fc8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655a38fc8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655a38fc8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655a38fc8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655a38fc8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655a38fc8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655a38fc8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655a38fc8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655a38fc8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655a38fc8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655a38fc8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655a38fc8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655a38fc8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655a38fc8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655a38fc8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655a38fc8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655a38fc8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655a38fc8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655a38fc8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655a38fc8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655a38fc8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655a38fc8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655a38fc8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655a38fc8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655a38fc8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655a38fc8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655a38fc8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655a38fc8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655a38fc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655a38fc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655a38fc8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655a38fc8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655a38fc8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655a38fc8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655a38fc8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655a38fc8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655a38fc8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655a38fc8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655a38fc8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655a38fc8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655a38fc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655a38fc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en.wikipedia.org/wiki/List_of_states_and_union_territories_of_India_by_fertility_rate#:~:text=Recent%20surveys%20show%20that%20majority,at%202.2%20as%20of%202017." TargetMode="External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medindia.net/health_statistics/general/birth-rate-death-rate-india-statistics.asp#:~:text=How%20to%20Calculate%20Crude%20Birth,Crude%20Birth%20Rate%20of%2021.8." TargetMode="External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statista.com/topics/5095/infant-mortality/" TargetMode="External"/><Relationship Id="rId4" Type="http://schemas.openxmlformats.org/officeDocument/2006/relationships/hyperlink" Target="https://www.statista.com/statistics/806931/infant-mortality-in-india/" TargetMode="External"/><Relationship Id="rId5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niti.gov.in/niti/content/under-5-mortality-rate-u-5mr-1000-live-births" TargetMode="External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rajanand/key-indicators-of-annual-health-survey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 analysis of India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2012-2013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By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Sowmya.L.R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Fertility Rate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TFR 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</a:rPr>
              <a:t>estimate the average number of children that a woman would have over her childbearing years (i.e. age 15-49)</a:t>
            </a:r>
            <a:endParaRPr sz="12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</a:rPr>
              <a:t>As per the research the avg fertility rate of India 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Fertiltiy rate of India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</a:rPr>
              <a:t> is </a:t>
            </a:r>
            <a:r>
              <a:rPr b="1" lang="en" sz="1200">
                <a:solidFill>
                  <a:srgbClr val="212121"/>
                </a:solidFill>
                <a:highlight>
                  <a:srgbClr val="FFFFFF"/>
                </a:highlight>
              </a:rPr>
              <a:t>2.6</a:t>
            </a:r>
            <a:endParaRPr b="1" sz="12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</a:rPr>
              <a:t>In EAG the highest is </a:t>
            </a:r>
            <a:r>
              <a:rPr b="1" lang="en" sz="1200">
                <a:solidFill>
                  <a:srgbClr val="212121"/>
                </a:solidFill>
                <a:highlight>
                  <a:srgbClr val="FFFFFF"/>
                </a:highlight>
              </a:rPr>
              <a:t>3.5 and it is from Bihar</a:t>
            </a:r>
            <a:endParaRPr b="1" sz="1200">
              <a:solidFill>
                <a:srgbClr val="212121"/>
              </a:solidFill>
              <a:highlight>
                <a:srgbClr val="FFFFFF"/>
              </a:highlight>
            </a:endParaRPr>
          </a:p>
        </p:txBody>
      </p:sp>
      <p:sp>
        <p:nvSpPr>
          <p:cNvPr id="125" name="Google Shape;125;p22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1600" y="791634"/>
            <a:ext cx="4953375" cy="3919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137250"/>
            <a:ext cx="8520600" cy="97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Women having children of order 2 at the age 20-24</a:t>
            </a:r>
            <a:endParaRPr sz="3600"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725" y="1109550"/>
            <a:ext cx="6368626" cy="389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CRUDE BIRTH RATE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The crude birth rate is the number of live births occurring among the population of a given geographical area during a given year, per 1,000 mid-year total population of the given geographical area during the same year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</a:rPr>
              <a:t>CBR = (b ÷ p) X 1,000</a:t>
            </a:r>
            <a:endParaRPr b="1"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As per studies 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CBR_INDIA_2011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, CBR of India by 2011 census is 21.8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In EAG it is above 25 and it is from Bihar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0" name="Google Shape;140;p24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05289"/>
            <a:ext cx="3947225" cy="3173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Infant Mortality Rate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</a:rPr>
              <a:t>The 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infant mortality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</a:rPr>
              <a:t> rate is the number of deaths of children under one year of age per 1,000 live births</a:t>
            </a:r>
            <a:endParaRPr sz="11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</a:rPr>
              <a:t>As per the statistics, </a:t>
            </a:r>
            <a:r>
              <a:rPr lang="en" sz="115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IMR of INDIA 2011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</a:rPr>
              <a:t> IMR of India by 2011 census is 43</a:t>
            </a:r>
            <a:endParaRPr sz="11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</a:rPr>
              <a:t>In EAG it is above 65 and it is from Uttar Pradesh</a:t>
            </a:r>
            <a:endParaRPr sz="115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8" name="Google Shape;148;p2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1597" y="968500"/>
            <a:ext cx="4294499" cy="36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 5 Mortality Rate</a:t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per statistics, </a:t>
            </a:r>
            <a:r>
              <a:rPr lang="en" u="sng">
                <a:solidFill>
                  <a:schemeClr val="hlink"/>
                </a:solidFill>
                <a:hlinkClick r:id="rId3"/>
              </a:rPr>
              <a:t>U5MR INDIA 2011</a:t>
            </a:r>
            <a:r>
              <a:rPr lang="en"/>
              <a:t> it is 61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But in EAG it is above 80 and it is from Uttar Pradesh</a:t>
            </a:r>
            <a:endParaRPr/>
          </a:p>
        </p:txBody>
      </p:sp>
      <p:sp>
        <p:nvSpPr>
          <p:cNvPr id="156" name="Google Shape;156;p26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2526" y="1049813"/>
            <a:ext cx="4709625" cy="370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Reasons for high mortality rate</a:t>
            </a:r>
            <a:endParaRPr/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Low effective </a:t>
            </a:r>
            <a:r>
              <a:rPr lang="en"/>
              <a:t>literacy</a:t>
            </a:r>
            <a:r>
              <a:rPr lang="en"/>
              <a:t> 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Many childhood diseases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Diarrhoea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Respiratory infection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Fever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Women marrying at younger age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Literacy Rate in EAG as per 2011 census</a:t>
            </a:r>
            <a:endParaRPr/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550" y="1205600"/>
            <a:ext cx="6441126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Childhood disease</a:t>
            </a:r>
            <a:endParaRPr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9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075" y="1147225"/>
            <a:ext cx="3999900" cy="3700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7338" y="1055625"/>
            <a:ext cx="4304970" cy="388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Janani Suraksha Yojana</a:t>
            </a:r>
            <a:endParaRPr/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This scheme was introduced by the Indian government to improve the health status especially in EAG community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>
                <a:solidFill>
                  <a:srgbClr val="212121"/>
                </a:solidFill>
                <a:highlight>
                  <a:srgbClr val="FFFFFF"/>
                </a:highlight>
              </a:rPr>
              <a:t>This scheme was introduced by the Indian government in 2005 with the aim of reducing maternal and infant mortality by promoting institutional deliveries</a:t>
            </a:r>
            <a:endParaRPr sz="13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AutoNum type="arabicPeriod"/>
            </a:pPr>
            <a:r>
              <a:rPr lang="en" sz="1300">
                <a:solidFill>
                  <a:srgbClr val="212121"/>
                </a:solidFill>
                <a:highlight>
                  <a:srgbClr val="FFFFFF"/>
                </a:highlight>
              </a:rPr>
              <a:t>It provides</a:t>
            </a:r>
            <a:endParaRPr sz="13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AutoNum type="alphaLcPeriod"/>
            </a:pPr>
            <a:r>
              <a:rPr lang="en" sz="1300">
                <a:solidFill>
                  <a:srgbClr val="212121"/>
                </a:solidFill>
                <a:highlight>
                  <a:srgbClr val="FFFFFF"/>
                </a:highlight>
              </a:rPr>
              <a:t>Prenatal care</a:t>
            </a:r>
            <a:endParaRPr sz="13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AutoNum type="alphaLcPeriod"/>
            </a:pPr>
            <a:r>
              <a:rPr lang="en" sz="1300">
                <a:solidFill>
                  <a:srgbClr val="212121"/>
                </a:solidFill>
                <a:highlight>
                  <a:srgbClr val="FFFFFF"/>
                </a:highlight>
              </a:rPr>
              <a:t>Delivery care</a:t>
            </a:r>
            <a:endParaRPr sz="13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AutoNum type="alphaLcPeriod"/>
            </a:pPr>
            <a:r>
              <a:rPr lang="en" sz="1300">
                <a:solidFill>
                  <a:srgbClr val="212121"/>
                </a:solidFill>
                <a:highlight>
                  <a:srgbClr val="FFFFFF"/>
                </a:highlight>
              </a:rPr>
              <a:t>Post natal care</a:t>
            </a:r>
            <a:endParaRPr sz="1300">
              <a:solidFill>
                <a:srgbClr val="212121"/>
              </a:solidFill>
              <a:highlight>
                <a:srgbClr val="FFFFFF"/>
              </a:highlight>
            </a:endParaRPr>
          </a:p>
        </p:txBody>
      </p:sp>
      <p:sp>
        <p:nvSpPr>
          <p:cNvPr id="185" name="Google Shape;185;p30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1297625"/>
            <a:ext cx="4641301" cy="2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JSY in EAG states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overview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are the vulnerable communities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Where do they exist?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Measures made by government for them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Infant Mortality Rate of India 2005</a:t>
            </a:r>
            <a:endParaRPr/>
          </a:p>
        </p:txBody>
      </p:sp>
      <p:sp>
        <p:nvSpPr>
          <p:cNvPr id="197" name="Google Shape;197;p3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000" y="1147225"/>
            <a:ext cx="3989001" cy="377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2"/>
          <p:cNvSpPr txBox="1"/>
          <p:nvPr/>
        </p:nvSpPr>
        <p:spPr>
          <a:xfrm>
            <a:off x="5011850" y="1673750"/>
            <a:ext cx="3112500" cy="8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IMR in EAG is above 70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Infant Mortality Rate of India 2011</a:t>
            </a:r>
            <a:endParaRPr/>
          </a:p>
        </p:txBody>
      </p:sp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075" y="1225225"/>
            <a:ext cx="3984275" cy="3714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3"/>
          <p:cNvSpPr txBox="1"/>
          <p:nvPr/>
        </p:nvSpPr>
        <p:spPr>
          <a:xfrm>
            <a:off x="5228125" y="1692550"/>
            <a:ext cx="2604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IMR in EAG is above 58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Infant Mortality Rate of India 2016</a:t>
            </a:r>
            <a:endParaRPr/>
          </a:p>
        </p:txBody>
      </p:sp>
      <p:sp>
        <p:nvSpPr>
          <p:cNvPr id="213" name="Google Shape;213;p3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300" y="1108600"/>
            <a:ext cx="4267500" cy="387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4"/>
          <p:cNvSpPr txBox="1"/>
          <p:nvPr/>
        </p:nvSpPr>
        <p:spPr>
          <a:xfrm>
            <a:off x="5218725" y="1598525"/>
            <a:ext cx="26424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IMR in EAG is less than 50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Annual Health Survey on EAG states : 2012 - 2013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Vulnerable communities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EAG - Empowered Action Group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Group of socio-economic backward states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EAG states have high fertility rate and high infant mortality rates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26 key indicators have been studied on EAG states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Source of dataset </a:t>
            </a:r>
            <a:r>
              <a:rPr lang="en" u="sng">
                <a:solidFill>
                  <a:schemeClr val="hlink"/>
                </a:solidFill>
                <a:hlinkClick r:id="rId3"/>
              </a:rPr>
              <a:t>Annual Health Analysis of India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Existence of vulnerable communities - EAG states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Economica"/>
              <a:buAutoNum type="arabicPeriod"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Uttarakhand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Economica"/>
              <a:buAutoNum type="arabicPeriod"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Rajasthan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Economica"/>
              <a:buAutoNum type="arabicPeriod"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Uttar Pradesh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Economica"/>
              <a:buAutoNum type="arabicPeriod"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Bihar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Economica"/>
              <a:buAutoNum type="arabicPeriod"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Jharkhand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Economica"/>
              <a:buAutoNum type="arabicPeriod"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Odisha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Economica"/>
              <a:buAutoNum type="arabicPeriod"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Chhattisgarh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Economica"/>
              <a:buAutoNum type="arabicPeriod"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Madhya Pradesh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Economica"/>
              <a:buAutoNum type="arabicPeriod"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Assam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indicators observed during this analysis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indicators which identified EAG community as vulnerable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Population below 15 yrs of 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Total Fertility 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Crude Birth 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Infant Mortality 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Literacy 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Childhood diseases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EAG population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EAG states account for 48% of total population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2100" y="2180405"/>
            <a:ext cx="5959550" cy="19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of analysing EAG community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country’s health status is monitored by the following key indicators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Total Fertility Rate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Crude Birth Rate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Infant Mortality Rate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Crude Death 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country is said to be healthy only if it has balanced Birth rate and reduced Death rate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315925"/>
            <a:ext cx="8520600" cy="47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 below age 15 in EAG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75" y="870249"/>
            <a:ext cx="4580900" cy="370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1050" y="931563"/>
            <a:ext cx="4993176" cy="358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Female marriage below legal 18 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50" y="1147225"/>
            <a:ext cx="4194651" cy="33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7725" y="1286195"/>
            <a:ext cx="4669651" cy="2747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