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18"/>
  </p:notesMasterIdLst>
  <p:sldIdLst>
    <p:sldId id="256" r:id="rId2"/>
    <p:sldId id="260" r:id="rId3"/>
    <p:sldId id="261"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67" autoAdjust="0"/>
  </p:normalViewPr>
  <p:slideViewPr>
    <p:cSldViewPr snapToGrid="0">
      <p:cViewPr>
        <p:scale>
          <a:sx n="100" d="100"/>
          <a:sy n="100" d="100"/>
        </p:scale>
        <p:origin x="-1699" y="1296"/>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pPr/>
              <a:t>30/10/2022</a:t>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pPr/>
              <a:t>‹#›</a:t>
            </a:fld>
            <a:endParaRPr lang="en-SG"/>
          </a:p>
        </p:txBody>
      </p:sp>
    </p:spTree>
    <p:extLst>
      <p:ext uri="{BB962C8B-B14F-4D97-AF65-F5344CB8AC3E}">
        <p14:creationId xmlns:p14="http://schemas.microsoft.com/office/powerpoint/2010/main" xmlns="" val="3591269095"/>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3CE72E-8844-4984-8285-18D190D7554A}" type="slidenum">
              <a:rPr lang="en-SG" smtClean="0"/>
              <a:pPr/>
              <a:t>5</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166632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244111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5939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9105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213545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373749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97731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213971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28106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675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pPr/>
              <a:t>30/10/2022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73809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pPr/>
              <a:t>30/10/2022</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363949316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2723601" y="6512429"/>
            <a:ext cx="1410776" cy="136976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11460" y="733499"/>
            <a:ext cx="2635059" cy="1369766"/>
          </a:xfrm>
          <a:prstGeom prst="rect">
            <a:avLst/>
          </a:prstGeom>
        </p:spPr>
      </p:pic>
      <p:sp>
        <p:nvSpPr>
          <p:cNvPr id="8" name="TextBox 7"/>
          <p:cNvSpPr txBox="1"/>
          <p:nvPr/>
        </p:nvSpPr>
        <p:spPr>
          <a:xfrm>
            <a:off x="574907" y="2720456"/>
            <a:ext cx="5708171" cy="677108"/>
          </a:xfrm>
          <a:prstGeom prst="rect">
            <a:avLst/>
          </a:prstGeom>
          <a:noFill/>
        </p:spPr>
        <p:txBody>
          <a:bodyPr wrap="square" rtlCol="0">
            <a:spAutoFit/>
          </a:bodyPr>
          <a:lstStyle/>
          <a:p>
            <a:pPr algn="ctr"/>
            <a:r>
              <a:rPr lang="en-SG" sz="1900" dirty="0">
                <a:latin typeface="Times New Roman" panose="02020603050405020304" pitchFamily="18" charset="0"/>
                <a:cs typeface="Times New Roman" panose="02020603050405020304" pitchFamily="18" charset="0"/>
              </a:rPr>
              <a:t>A CENTER FOR INTER-DISCIPLINARY RESEARCH</a:t>
            </a:r>
          </a:p>
          <a:p>
            <a:pPr algn="ctr"/>
            <a:r>
              <a:rPr lang="en-SG" sz="1900" dirty="0">
                <a:latin typeface="Times New Roman" panose="02020603050405020304" pitchFamily="18" charset="0"/>
                <a:cs typeface="Times New Roman" panose="02020603050405020304" pitchFamily="18" charset="0"/>
              </a:rPr>
              <a:t>2021-22</a:t>
            </a:r>
          </a:p>
        </p:txBody>
      </p:sp>
      <p:sp>
        <p:nvSpPr>
          <p:cNvPr id="10" name="TextBox 9"/>
          <p:cNvSpPr txBox="1"/>
          <p:nvPr/>
        </p:nvSpPr>
        <p:spPr>
          <a:xfrm>
            <a:off x="574908" y="8102389"/>
            <a:ext cx="5708170" cy="923330"/>
          </a:xfrm>
          <a:prstGeom prst="rect">
            <a:avLst/>
          </a:prstGeom>
          <a:noFill/>
        </p:spPr>
        <p:txBody>
          <a:bodyPr wrap="square" rtlCol="0">
            <a:spAutoFit/>
          </a:bodyPr>
          <a:lstStyle/>
          <a:p>
            <a:pPr algn="ctr"/>
            <a:r>
              <a:rPr lang="en-SG" spc="30" dirty="0">
                <a:latin typeface="Times New Roman" panose="02020603050405020304" pitchFamily="18" charset="0"/>
                <a:cs typeface="Times New Roman" panose="02020603050405020304" pitchFamily="18" charset="0"/>
              </a:rPr>
              <a:t>GOKARAJU RANGARAJU</a:t>
            </a:r>
          </a:p>
          <a:p>
            <a:pPr algn="ctr"/>
            <a:r>
              <a:rPr lang="en-SG" spc="30" dirty="0">
                <a:latin typeface="Times New Roman" panose="02020603050405020304" pitchFamily="18" charset="0"/>
                <a:cs typeface="Times New Roman" panose="02020603050405020304" pitchFamily="18" charset="0"/>
              </a:rPr>
              <a:t>INSTITUTE OF ENGINEERING AND TECHNOLOGY</a:t>
            </a:r>
          </a:p>
          <a:p>
            <a:pPr algn="ctr"/>
            <a:r>
              <a:rPr lang="en-SG" spc="30" dirty="0">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1033745" y="4772767"/>
            <a:ext cx="4790506"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0143" y="5221443"/>
            <a:ext cx="2397703"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   SUPERVISED BY</a:t>
            </a:r>
          </a:p>
        </p:txBody>
      </p:sp>
      <p:cxnSp>
        <p:nvCxnSpPr>
          <p:cNvPr id="3" name="Straight Connector 2">
            <a:extLst>
              <a:ext uri="{FF2B5EF4-FFF2-40B4-BE49-F238E27FC236}">
                <a16:creationId xmlns:a16="http://schemas.microsoft.com/office/drawing/2014/main" xmlns="" id="{6D704468-1195-46E8-A1BD-281EFBB55FDC}"/>
              </a:ext>
            </a:extLst>
          </p:cNvPr>
          <p:cNvCxnSpPr/>
          <p:nvPr/>
        </p:nvCxnSpPr>
        <p:spPr>
          <a:xfrm flipV="1">
            <a:off x="1292980" y="6075550"/>
            <a:ext cx="4272037"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xmlns="" id="{80264E38-B581-4B2E-87A3-33F069A00240}"/>
              </a:ext>
            </a:extLst>
          </p:cNvPr>
          <p:cNvSpPr txBox="1"/>
          <p:nvPr/>
        </p:nvSpPr>
        <p:spPr>
          <a:xfrm>
            <a:off x="2531946" y="3514583"/>
            <a:ext cx="1794085"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TITLE</a:t>
            </a:r>
          </a:p>
        </p:txBody>
      </p:sp>
      <p:sp>
        <p:nvSpPr>
          <p:cNvPr id="11" name="TextBox 10"/>
          <p:cNvSpPr txBox="1"/>
          <p:nvPr/>
        </p:nvSpPr>
        <p:spPr>
          <a:xfrm>
            <a:off x="273192" y="5693743"/>
            <a:ext cx="6311604" cy="307777"/>
          </a:xfrm>
          <a:prstGeom prst="rect">
            <a:avLst/>
          </a:prstGeom>
          <a:noFill/>
        </p:spPr>
        <p:txBody>
          <a:bodyPr wrap="square" rtlCol="0">
            <a:spAutoFit/>
          </a:bodyPr>
          <a:lstStyle/>
          <a:p>
            <a:pPr algn="ctr"/>
            <a:r>
              <a:rPr lang="en-IN" sz="1400" dirty="0" err="1" smtClean="0">
                <a:latin typeface="Times New Roman" panose="02020603050405020304" pitchFamily="18" charset="0"/>
                <a:cs typeface="Times New Roman" panose="02020603050405020304" pitchFamily="18" charset="0"/>
              </a:rPr>
              <a:t>Harshavardhini</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Kyatam</a:t>
            </a:r>
            <a:endParaRPr lang="en-SG"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01F547D2-2674-4B79-B217-E742EBE95ED1}"/>
              </a:ext>
            </a:extLst>
          </p:cNvPr>
          <p:cNvSpPr txBox="1"/>
          <p:nvPr/>
        </p:nvSpPr>
        <p:spPr>
          <a:xfrm>
            <a:off x="1336936" y="4165922"/>
            <a:ext cx="4184104" cy="338554"/>
          </a:xfrm>
          <a:prstGeom prst="rect">
            <a:avLst/>
          </a:prstGeom>
          <a:noFill/>
        </p:spPr>
        <p:txBody>
          <a:bodyPr wrap="square" rtlCol="0">
            <a:spAutoFit/>
          </a:bodyPr>
          <a:lstStyle/>
          <a:p>
            <a:pPr algn="ctr"/>
            <a:r>
              <a:rPr lang="en-US" sz="1600" b="1" dirty="0" smtClean="0">
                <a:latin typeface="Times New Roman" panose="02020603050405020304" pitchFamily="18" charset="0"/>
                <a:cs typeface="Times New Roman" panose="02020603050405020304" pitchFamily="18" charset="0"/>
              </a:rPr>
              <a:t>“</a:t>
            </a:r>
            <a:r>
              <a:rPr lang="en-US" sz="1600" b="1" dirty="0" err="1" smtClean="0">
                <a:latin typeface="Times New Roman" panose="02020603050405020304" pitchFamily="18" charset="0"/>
                <a:cs typeface="Times New Roman" panose="02020603050405020304" pitchFamily="18" charset="0"/>
              </a:rPr>
              <a:t>Artisanate</a:t>
            </a:r>
            <a:r>
              <a:rPr lang="en-US" sz="1600" b="1" dirty="0" smtClean="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p:pic>
        <p:nvPicPr>
          <p:cNvPr id="16" name="Picture 15"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9792" y="212912"/>
            <a:ext cx="6565808" cy="94801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2-10-30 at 11.18.40 PM (1).jpeg"/>
          <p:cNvPicPr>
            <a:picLocks noGrp="1" noChangeAspect="1"/>
          </p:cNvPicPr>
          <p:nvPr>
            <p:ph idx="1"/>
          </p:nvPr>
        </p:nvPicPr>
        <p:blipFill>
          <a:blip r:embed="rId2" cstate="print"/>
          <a:stretch>
            <a:fillRect/>
          </a:stretch>
        </p:blipFill>
        <p:spPr>
          <a:xfrm>
            <a:off x="509588" y="1818494"/>
            <a:ext cx="5915025" cy="6273946"/>
          </a:xfrm>
        </p:spPr>
      </p:pic>
      <p:pic>
        <p:nvPicPr>
          <p:cNvPr id="5" name="Picture 4"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2-10-30 at 11.18.40 PM (2).jpeg"/>
          <p:cNvPicPr>
            <a:picLocks noGrp="1" noChangeAspect="1"/>
          </p:cNvPicPr>
          <p:nvPr>
            <p:ph idx="1"/>
          </p:nvPr>
        </p:nvPicPr>
        <p:blipFill>
          <a:blip r:embed="rId2" cstate="print"/>
          <a:stretch>
            <a:fillRect/>
          </a:stretch>
        </p:blipFill>
        <p:spPr>
          <a:xfrm>
            <a:off x="517208" y="1661160"/>
            <a:ext cx="5915025" cy="6309360"/>
          </a:xfrm>
        </p:spPr>
      </p:pic>
      <p:pic>
        <p:nvPicPr>
          <p:cNvPr id="5" name="Picture 4"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2-10-30 at 11.18.40 PM (3).jpeg"/>
          <p:cNvPicPr>
            <a:picLocks noGrp="1" noChangeAspect="1"/>
          </p:cNvPicPr>
          <p:nvPr>
            <p:ph idx="1"/>
          </p:nvPr>
        </p:nvPicPr>
        <p:blipFill>
          <a:blip r:embed="rId2" cstate="print"/>
          <a:stretch>
            <a:fillRect/>
          </a:stretch>
        </p:blipFill>
        <p:spPr>
          <a:xfrm>
            <a:off x="540068" y="1722120"/>
            <a:ext cx="5915025" cy="6606540"/>
          </a:xfrm>
        </p:spPr>
      </p:pic>
      <p:pic>
        <p:nvPicPr>
          <p:cNvPr id="5" name="Picture 4"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2-10-30 at 11.18.40 PM (4).jpeg"/>
          <p:cNvPicPr>
            <a:picLocks noGrp="1" noChangeAspect="1"/>
          </p:cNvPicPr>
          <p:nvPr>
            <p:ph idx="1"/>
          </p:nvPr>
        </p:nvPicPr>
        <p:blipFill>
          <a:blip r:embed="rId2" cstate="print"/>
          <a:stretch>
            <a:fillRect/>
          </a:stretch>
        </p:blipFill>
        <p:spPr>
          <a:xfrm>
            <a:off x="501968" y="1524000"/>
            <a:ext cx="5915025" cy="6797040"/>
          </a:xfrm>
        </p:spPr>
      </p:pic>
      <p:pic>
        <p:nvPicPr>
          <p:cNvPr id="5" name="Picture 4"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2-10-30 at 11.18.40 PM (5).jpeg"/>
          <p:cNvPicPr>
            <a:picLocks noGrp="1" noChangeAspect="1"/>
          </p:cNvPicPr>
          <p:nvPr>
            <p:ph idx="1"/>
          </p:nvPr>
        </p:nvPicPr>
        <p:blipFill>
          <a:blip r:embed="rId2" cstate="print"/>
          <a:stretch>
            <a:fillRect/>
          </a:stretch>
        </p:blipFill>
        <p:spPr>
          <a:xfrm>
            <a:off x="540068" y="1287780"/>
            <a:ext cx="5915025" cy="7223760"/>
          </a:xfrm>
        </p:spPr>
      </p:pic>
      <p:pic>
        <p:nvPicPr>
          <p:cNvPr id="5" name="Picture 4"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2-10-30 at 11.18.40 PM (6).jpeg"/>
          <p:cNvPicPr>
            <a:picLocks noGrp="1" noChangeAspect="1"/>
          </p:cNvPicPr>
          <p:nvPr>
            <p:ph idx="1"/>
          </p:nvPr>
        </p:nvPicPr>
        <p:blipFill>
          <a:blip r:embed="rId2" cstate="print"/>
          <a:stretch>
            <a:fillRect/>
          </a:stretch>
        </p:blipFill>
        <p:spPr>
          <a:xfrm>
            <a:off x="479108" y="1348740"/>
            <a:ext cx="5915025" cy="7010400"/>
          </a:xfrm>
        </p:spPr>
      </p:pic>
      <p:pic>
        <p:nvPicPr>
          <p:cNvPr id="5" name="Picture 4"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4350" y="1173481"/>
            <a:ext cx="5829300" cy="701040"/>
          </a:xfrm>
        </p:spPr>
        <p:txBody>
          <a:bodyPr>
            <a:normAutofit/>
          </a:bodyPr>
          <a:lstStyle/>
          <a:p>
            <a:pPr algn="just"/>
            <a:r>
              <a:rPr lang="en-US" sz="1600" dirty="0" smtClean="0">
                <a:latin typeface="Times New Roman" pitchFamily="18" charset="0"/>
                <a:cs typeface="Times New Roman" pitchFamily="18" charset="0"/>
              </a:rPr>
              <a:t>Future developments</a:t>
            </a:r>
            <a:endParaRPr lang="en-US" sz="1600" dirty="0">
              <a:latin typeface="Times New Roman" pitchFamily="18" charset="0"/>
              <a:cs typeface="Times New Roman" pitchFamily="18" charset="0"/>
            </a:endParaRPr>
          </a:p>
        </p:txBody>
      </p:sp>
      <p:sp>
        <p:nvSpPr>
          <p:cNvPr id="5" name="Subtitle 4"/>
          <p:cNvSpPr>
            <a:spLocks noGrp="1"/>
          </p:cNvSpPr>
          <p:nvPr>
            <p:ph type="subTitle" idx="1"/>
          </p:nvPr>
        </p:nvSpPr>
        <p:spPr>
          <a:xfrm>
            <a:off x="582930" y="2200664"/>
            <a:ext cx="5143500" cy="3941056"/>
          </a:xfrm>
        </p:spPr>
        <p:txBody>
          <a:bodyPr>
            <a:normAutofit/>
          </a:bodyPr>
          <a:lstStyle/>
          <a:p>
            <a:pPr algn="just"/>
            <a:r>
              <a:rPr lang="en-US" sz="1200" dirty="0" smtClean="0">
                <a:latin typeface="Times New Roman" pitchFamily="18" charset="0"/>
                <a:cs typeface="Times New Roman" pitchFamily="18" charset="0"/>
              </a:rPr>
              <a:t>We intend to make the website fully </a:t>
            </a:r>
            <a:r>
              <a:rPr lang="en-US" sz="1200" dirty="0" err="1" smtClean="0">
                <a:latin typeface="Times New Roman" pitchFamily="18" charset="0"/>
                <a:cs typeface="Times New Roman" pitchFamily="18" charset="0"/>
              </a:rPr>
              <a:t>dynamic.We</a:t>
            </a:r>
            <a:r>
              <a:rPr lang="en-US" sz="1200" dirty="0" smtClean="0">
                <a:latin typeface="Times New Roman" pitchFamily="18" charset="0"/>
                <a:cs typeface="Times New Roman" pitchFamily="18" charset="0"/>
              </a:rPr>
              <a:t> would like to develop the website in such a way that the user will be able to publish their products on their own .We would like to introduce online payment </a:t>
            </a:r>
            <a:r>
              <a:rPr lang="en-US" sz="1200" dirty="0" smtClean="0">
                <a:latin typeface="Times New Roman" pitchFamily="18" charset="0"/>
                <a:cs typeface="Times New Roman" pitchFamily="18" charset="0"/>
              </a:rPr>
              <a:t>methods . We would also like to add filters to products ranging from high to low and low to high. We could add </a:t>
            </a:r>
            <a:r>
              <a:rPr lang="en-US" sz="1200" dirty="0" smtClean="0">
                <a:latin typeface="Times New Roman" pitchFamily="18" charset="0"/>
                <a:cs typeface="Times New Roman" pitchFamily="18" charset="0"/>
              </a:rPr>
              <a:t>image </a:t>
            </a:r>
            <a:r>
              <a:rPr lang="en-US" sz="1200" dirty="0" smtClean="0">
                <a:latin typeface="Times New Roman" pitchFamily="18" charset="0"/>
                <a:cs typeface="Times New Roman" pitchFamily="18" charset="0"/>
              </a:rPr>
              <a:t>processing to make </a:t>
            </a:r>
            <a:r>
              <a:rPr lang="en-US" sz="1200" dirty="0" smtClean="0">
                <a:latin typeface="Times New Roman" pitchFamily="18" charset="0"/>
                <a:cs typeface="Times New Roman" pitchFamily="18" charset="0"/>
              </a:rPr>
              <a:t>sure </a:t>
            </a:r>
            <a:r>
              <a:rPr lang="en-US" sz="1200" dirty="0" smtClean="0">
                <a:latin typeface="Times New Roman" pitchFamily="18" charset="0"/>
                <a:cs typeface="Times New Roman" pitchFamily="18" charset="0"/>
              </a:rPr>
              <a:t>that the products wont be duplicated.</a:t>
            </a:r>
            <a:endParaRPr lang="en-US" sz="1200" dirty="0">
              <a:latin typeface="Times New Roman" pitchFamily="18" charset="0"/>
              <a:cs typeface="Times New Roman" pitchFamily="18" charset="0"/>
            </a:endParaRPr>
          </a:p>
        </p:txBody>
      </p:sp>
      <p:sp>
        <p:nvSpPr>
          <p:cNvPr id="7" name="Rectangle 6"/>
          <p:cNvSpPr/>
          <p:nvPr/>
        </p:nvSpPr>
        <p:spPr>
          <a:xfrm>
            <a:off x="671884" y="4532114"/>
            <a:ext cx="1098378" cy="338554"/>
          </a:xfrm>
          <a:prstGeom prst="rect">
            <a:avLst/>
          </a:prstGeom>
        </p:spPr>
        <p:txBody>
          <a:bodyPr wrap="square">
            <a:spAutoFit/>
          </a:bodyPr>
          <a:lstStyle/>
          <a:p>
            <a:pPr algn="just"/>
            <a:r>
              <a:rPr lang="en-US" sz="1600" dirty="0" smtClean="0">
                <a:latin typeface="Times New Roman" pitchFamily="18" charset="0"/>
                <a:cs typeface="Times New Roman" pitchFamily="18" charset="0"/>
              </a:rPr>
              <a:t>References</a:t>
            </a:r>
            <a:endParaRPr lang="en-US" sz="1600" dirty="0">
              <a:latin typeface="Times New Roman" pitchFamily="18" charset="0"/>
              <a:cs typeface="Times New Roman" pitchFamily="18" charset="0"/>
            </a:endParaRPr>
          </a:p>
        </p:txBody>
      </p:sp>
      <p:sp>
        <p:nvSpPr>
          <p:cNvPr id="8" name="Rectangle 7"/>
          <p:cNvSpPr/>
          <p:nvPr/>
        </p:nvSpPr>
        <p:spPr>
          <a:xfrm>
            <a:off x="617220" y="5139958"/>
            <a:ext cx="3429000" cy="954107"/>
          </a:xfrm>
          <a:prstGeom prst="rect">
            <a:avLst/>
          </a:prstGeom>
        </p:spPr>
        <p:txBody>
          <a:bodyPr>
            <a:spAutoFit/>
          </a:bodyPr>
          <a:lstStyle/>
          <a:p>
            <a:pPr algn="just"/>
            <a:r>
              <a:rPr lang="en-US" sz="1400" dirty="0" smtClean="0">
                <a:latin typeface="Times New Roman" pitchFamily="18" charset="0"/>
                <a:cs typeface="Times New Roman" pitchFamily="18" charset="0"/>
              </a:rPr>
              <a:t>HTML </a:t>
            </a:r>
            <a:r>
              <a:rPr lang="en-US" sz="1200" dirty="0" smtClean="0">
                <a:latin typeface="Times New Roman" pitchFamily="18" charset="0"/>
                <a:cs typeface="Times New Roman" pitchFamily="18" charset="0"/>
              </a:rPr>
              <a:t>: https</a:t>
            </a:r>
            <a:r>
              <a:rPr lang="en-US" sz="1200" dirty="0" smtClean="0">
                <a:latin typeface="Times New Roman" pitchFamily="18" charset="0"/>
                <a:cs typeface="Times New Roman" pitchFamily="18" charset="0"/>
              </a:rPr>
              <a:t>://youtu.be/UB1O30fR-EE</a:t>
            </a:r>
          </a:p>
          <a:p>
            <a:pPr algn="just"/>
            <a:r>
              <a:rPr lang="en-US" sz="1400" dirty="0" smtClean="0">
                <a:latin typeface="Times New Roman" pitchFamily="18" charset="0"/>
                <a:cs typeface="Times New Roman" pitchFamily="18" charset="0"/>
              </a:rPr>
              <a:t>CSS </a:t>
            </a:r>
            <a:r>
              <a:rPr lang="en-US" sz="1200" dirty="0" smtClean="0">
                <a:latin typeface="Times New Roman" pitchFamily="18" charset="0"/>
                <a:cs typeface="Times New Roman" pitchFamily="18" charset="0"/>
              </a:rPr>
              <a:t>: https</a:t>
            </a:r>
            <a:r>
              <a:rPr lang="en-US" sz="1200" dirty="0" smtClean="0">
                <a:latin typeface="Times New Roman" pitchFamily="18" charset="0"/>
                <a:cs typeface="Times New Roman" pitchFamily="18" charset="0"/>
              </a:rPr>
              <a:t>://youtu.be/yfoY53QXEnI</a:t>
            </a:r>
          </a:p>
          <a:p>
            <a:pPr algn="just"/>
            <a:r>
              <a:rPr lang="en-US" sz="1400" dirty="0" smtClean="0">
                <a:latin typeface="Times New Roman" pitchFamily="18" charset="0"/>
                <a:cs typeface="Times New Roman" pitchFamily="18" charset="0"/>
              </a:rPr>
              <a:t>Bootstrap </a:t>
            </a:r>
            <a:r>
              <a:rPr lang="en-US" sz="1200" dirty="0" smtClean="0">
                <a:latin typeface="Times New Roman" pitchFamily="18" charset="0"/>
                <a:cs typeface="Times New Roman" pitchFamily="18" charset="0"/>
              </a:rPr>
              <a:t>: https</a:t>
            </a:r>
            <a:r>
              <a:rPr lang="en-US" sz="12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youtu.be/5GcQtLDGXy8</a:t>
            </a:r>
          </a:p>
          <a:p>
            <a:pPr algn="just"/>
            <a:r>
              <a:rPr lang="en-US" sz="1400" dirty="0" smtClean="0">
                <a:latin typeface="Times New Roman" pitchFamily="18" charset="0"/>
                <a:cs typeface="Times New Roman" pitchFamily="18" charset="0"/>
              </a:rPr>
              <a:t>Animations </a:t>
            </a:r>
            <a:r>
              <a:rPr lang="en-US" sz="1200" dirty="0" smtClean="0">
                <a:latin typeface="Times New Roman" pitchFamily="18" charset="0"/>
                <a:cs typeface="Times New Roman" pitchFamily="18" charset="0"/>
              </a:rPr>
              <a:t>: https</a:t>
            </a:r>
            <a:r>
              <a:rPr lang="en-US" sz="1200" dirty="0" smtClean="0">
                <a:latin typeface="Times New Roman" pitchFamily="18" charset="0"/>
                <a:cs typeface="Times New Roman" pitchFamily="18" charset="0"/>
              </a:rPr>
              <a:t>://youtu.be/ptfUwPJbGlQ</a:t>
            </a:r>
            <a:endParaRPr lang="en-US" sz="1200" dirty="0">
              <a:latin typeface="Times New Roman" pitchFamily="18" charset="0"/>
              <a:cs typeface="Times New Roman" pitchFamily="18" charset="0"/>
            </a:endParaRPr>
          </a:p>
        </p:txBody>
      </p:sp>
      <p:sp>
        <p:nvSpPr>
          <p:cNvPr id="9" name="Rectangle 8"/>
          <p:cNvSpPr/>
          <p:nvPr/>
        </p:nvSpPr>
        <p:spPr>
          <a:xfrm>
            <a:off x="601980" y="6080760"/>
            <a:ext cx="3909060" cy="861774"/>
          </a:xfrm>
          <a:prstGeom prst="rect">
            <a:avLst/>
          </a:prstGeom>
        </p:spPr>
        <p:txBody>
          <a:bodyPr wrap="square">
            <a:spAutoFit/>
          </a:bodyPr>
          <a:lstStyle/>
          <a:p>
            <a:pPr algn="just"/>
            <a:r>
              <a:rPr lang="en-US" sz="1400" dirty="0" smtClean="0">
                <a:latin typeface="Times New Roman" pitchFamily="18" charset="0"/>
                <a:cs typeface="Times New Roman" pitchFamily="18" charset="0"/>
              </a:rPr>
              <a:t>Firebase</a:t>
            </a:r>
          </a:p>
          <a:p>
            <a:pPr algn="just"/>
            <a:r>
              <a:rPr lang="en-US" sz="1200" dirty="0" smtClean="0">
                <a:latin typeface="Times New Roman" pitchFamily="18" charset="0"/>
                <a:cs typeface="Times New Roman" pitchFamily="18" charset="0"/>
              </a:rPr>
              <a:t>https://</a:t>
            </a:r>
            <a:r>
              <a:rPr lang="en-US" sz="1200" dirty="0" smtClean="0">
                <a:latin typeface="Times New Roman" pitchFamily="18" charset="0"/>
                <a:cs typeface="Times New Roman" pitchFamily="18" charset="0"/>
              </a:rPr>
              <a:t>firebase.google.com/docs/database?authuser1</a:t>
            </a:r>
            <a:endParaRPr lang="en-US" sz="1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https://</a:t>
            </a:r>
            <a:r>
              <a:rPr lang="en-US" sz="1200" dirty="0" smtClean="0">
                <a:latin typeface="Times New Roman" pitchFamily="18" charset="0"/>
                <a:cs typeface="Times New Roman" pitchFamily="18" charset="0"/>
              </a:rPr>
              <a:t>www.youtube.com/watch?v=VXWmJsv1Vh4&amp;t=18s</a:t>
            </a:r>
            <a:endParaRPr lang="en-US" sz="1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https://www.youtube.com/watch?v=H8frPNjKSC8&amp;t=413s</a:t>
            </a:r>
            <a:endParaRPr lang="en-US" sz="1200" dirty="0">
              <a:latin typeface="Times New Roman" pitchFamily="18" charset="0"/>
              <a:cs typeface="Times New Roman" pitchFamily="18" charset="0"/>
            </a:endParaRPr>
          </a:p>
        </p:txBody>
      </p:sp>
      <p:pic>
        <p:nvPicPr>
          <p:cNvPr id="10" name="Picture 9"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11079" y="1195206"/>
            <a:ext cx="5064015" cy="584775"/>
          </a:xfrm>
          <a:prstGeom prst="rect">
            <a:avLst/>
          </a:prstGeom>
        </p:spPr>
        <p:txBody>
          <a:bodyPr wrap="none">
            <a:spAutoFit/>
          </a:bodyPr>
          <a:lstStyle/>
          <a:p>
            <a:pPr algn="ctr"/>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34837" y="1700479"/>
            <a:ext cx="6388321" cy="307777"/>
          </a:xfrm>
          <a:prstGeom prst="rect">
            <a:avLst/>
          </a:prstGeom>
        </p:spPr>
        <p:txBody>
          <a:bodyPr wrap="square">
            <a:spAutoFit/>
          </a:bodyPr>
          <a:lstStyle/>
          <a:p>
            <a:pPr algn="ctr"/>
            <a:r>
              <a:rPr lang="en-IN" sz="1400" b="1" dirty="0">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14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775848" y="2544309"/>
            <a:ext cx="5334475" cy="923330"/>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This is to certify that the project titled</a:t>
            </a:r>
          </a:p>
          <a:p>
            <a:pPr algn="ctr"/>
            <a:r>
              <a:rPr lang="en-US" sz="2600" b="1" dirty="0">
                <a:latin typeface="Times New Roman" panose="02020603050405020304" pitchFamily="18" charset="0"/>
                <a:cs typeface="Times New Roman" panose="02020603050405020304" pitchFamily="18" charset="0"/>
              </a:rPr>
              <a:t> </a:t>
            </a:r>
          </a:p>
          <a:p>
            <a:pPr algn="ctr"/>
            <a:r>
              <a:rPr lang="en-US" sz="1400" b="1" dirty="0" smtClean="0">
                <a:latin typeface="Times New Roman" panose="02020603050405020304" pitchFamily="18" charset="0"/>
                <a:cs typeface="Times New Roman" panose="02020603050405020304" pitchFamily="18" charset="0"/>
              </a:rPr>
              <a:t>“</a:t>
            </a:r>
            <a:r>
              <a:rPr lang="en-US" sz="1400" b="1" dirty="0" err="1" smtClean="0">
                <a:latin typeface="Times New Roman" panose="02020603050405020304" pitchFamily="18" charset="0"/>
                <a:cs typeface="Times New Roman" panose="02020603050405020304" pitchFamily="18" charset="0"/>
              </a:rPr>
              <a:t>Artisanate</a:t>
            </a:r>
            <a:r>
              <a:rPr lang="en-US" sz="1400" b="1" dirty="0" smtClean="0">
                <a:latin typeface="Times New Roman" panose="02020603050405020304" pitchFamily="18" charset="0"/>
                <a:cs typeface="Times New Roman" panose="02020603050405020304" pitchFamily="18" charset="0"/>
              </a:rPr>
              <a:t>”</a:t>
            </a:r>
            <a:endParaRPr lang="en-SG" sz="1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12" name="Rectangle 11"/>
          <p:cNvSpPr/>
          <p:nvPr/>
        </p:nvSpPr>
        <p:spPr>
          <a:xfrm>
            <a:off x="416901" y="3636146"/>
            <a:ext cx="6024195" cy="1384995"/>
          </a:xfrm>
          <a:prstGeom prst="rect">
            <a:avLst/>
          </a:prstGeom>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1200" dirty="0">
                <a:latin typeface="Times New Roman" panose="02020603050405020304" pitchFamily="18" charset="0"/>
                <a:cs typeface="Times New Roman" panose="02020603050405020304" pitchFamily="18" charset="0"/>
              </a:rPr>
              <a:t>AC </a:t>
            </a:r>
            <a:r>
              <a:rPr lang="en-US" sz="1200" dirty="0">
                <a:latin typeface="Times New Roman" panose="02020603050405020304" pitchFamily="18" charset="0"/>
                <a:cs typeface="Times New Roman" panose="02020603050405020304" pitchFamily="18" charset="0"/>
              </a:rPr>
              <a:t>during the academic year 2021-22.</a:t>
            </a:r>
          </a:p>
        </p:txBody>
      </p:sp>
      <p:pic>
        <p:nvPicPr>
          <p:cNvPr id="8" name="Picture 7"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791" y="212912"/>
            <a:ext cx="6596289" cy="94801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7789" y="8663754"/>
            <a:ext cx="2025450"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Dr.B.R.K.Reddy</a:t>
            </a:r>
          </a:p>
          <a:p>
            <a:pPr algn="ctr"/>
            <a:r>
              <a:rPr lang="en-IN" sz="1400" dirty="0">
                <a:latin typeface="Times New Roman" panose="02020603050405020304" pitchFamily="18" charset="0"/>
                <a:cs typeface="Times New Roman" panose="02020603050405020304" pitchFamily="18" charset="0"/>
              </a:rPr>
              <a:t>Program Coordinator</a:t>
            </a:r>
            <a:endParaRPr lang="en-US"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3774040" y="8663754"/>
            <a:ext cx="3429000" cy="523220"/>
          </a:xfrm>
          <a:prstGeom prst="rect">
            <a:avLst/>
          </a:prstGeom>
        </p:spPr>
        <p:txBody>
          <a:bodyPr>
            <a:spAutoFit/>
          </a:bodyPr>
          <a:lstStyle/>
          <a:p>
            <a:pPr algn="ctr"/>
            <a:r>
              <a:rPr lang="en-IN" sz="1400" dirty="0" err="1">
                <a:latin typeface="Times New Roman" panose="02020603050405020304" pitchFamily="18" charset="0"/>
                <a:cs typeface="Times New Roman" panose="02020603050405020304" pitchFamily="18" charset="0"/>
              </a:rPr>
              <a:t>Dr.</a:t>
            </a:r>
            <a:r>
              <a:rPr lang="en-IN" sz="1400" dirty="0">
                <a:latin typeface="Times New Roman" panose="02020603050405020304" pitchFamily="18" charset="0"/>
                <a:cs typeface="Times New Roman" panose="02020603050405020304" pitchFamily="18" charset="0"/>
              </a:rPr>
              <a:t> G. Ramesh</a:t>
            </a:r>
          </a:p>
          <a:p>
            <a:pPr algn="ctr"/>
            <a:r>
              <a:rPr lang="en-IN" sz="1400" dirty="0">
                <a:latin typeface="Times New Roman" panose="02020603050405020304" pitchFamily="18" charset="0"/>
                <a:cs typeface="Times New Roman" panose="02020603050405020304" pitchFamily="18" charset="0"/>
              </a:rPr>
              <a:t>Dean, AAC</a:t>
            </a:r>
            <a:endParaRPr lang="en-US"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591231" y="8091847"/>
            <a:ext cx="1154483" cy="338554"/>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Dr/Ms./Mr</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23946" y="8751097"/>
            <a:ext cx="1505843" cy="6097"/>
          </a:xfrm>
          <a:prstGeom prst="rect">
            <a:avLst/>
          </a:prstGeom>
        </p:spPr>
      </p:pic>
      <p:sp>
        <p:nvSpPr>
          <p:cNvPr id="7" name="Rectangle 6"/>
          <p:cNvSpPr/>
          <p:nvPr/>
        </p:nvSpPr>
        <p:spPr>
          <a:xfrm>
            <a:off x="392418" y="8879197"/>
            <a:ext cx="1637371"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Project Supervisor</a:t>
            </a:r>
            <a:endParaRPr lang="en-US" sz="14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1127294696"/>
              </p:ext>
            </p:extLst>
          </p:nvPr>
        </p:nvGraphicFramePr>
        <p:xfrm>
          <a:off x="392418" y="1562715"/>
          <a:ext cx="6073164" cy="2541341"/>
        </p:xfrm>
        <a:graphic>
          <a:graphicData uri="http://schemas.openxmlformats.org/drawingml/2006/table">
            <a:tbl>
              <a:tblPr firstRow="1" bandRow="1">
                <a:tableStyleId>{5C22544A-7EE6-4342-B048-85BDC9FD1C3A}</a:tableStyleId>
              </a:tblPr>
              <a:tblGrid>
                <a:gridCol w="2630859">
                  <a:extLst>
                    <a:ext uri="{9D8B030D-6E8A-4147-A177-3AD203B41FA5}">
                      <a16:colId xmlns:a16="http://schemas.microsoft.com/office/drawing/2014/main" xmlns="" val="20000"/>
                    </a:ext>
                  </a:extLst>
                </a:gridCol>
                <a:gridCol w="1981200">
                  <a:extLst>
                    <a:ext uri="{9D8B030D-6E8A-4147-A177-3AD203B41FA5}">
                      <a16:colId xmlns:a16="http://schemas.microsoft.com/office/drawing/2014/main" xmlns="" val="20001"/>
                    </a:ext>
                  </a:extLst>
                </a:gridCol>
                <a:gridCol w="1461105">
                  <a:extLst>
                    <a:ext uri="{9D8B030D-6E8A-4147-A177-3AD203B41FA5}">
                      <a16:colId xmlns:a16="http://schemas.microsoft.com/office/drawing/2014/main" xmlns="" val="20002"/>
                    </a:ext>
                  </a:extLst>
                </a:gridCol>
              </a:tblGrid>
              <a:tr h="455441">
                <a:tc>
                  <a:txBody>
                    <a:bodyPr/>
                    <a:lstStyle/>
                    <a:p>
                      <a:pPr algn="ctr"/>
                      <a:r>
                        <a:rPr lang="en-SG" sz="1600" b="1" dirty="0">
                          <a:latin typeface="+mn-lt"/>
                        </a:rPr>
                        <a:t>NAME</a:t>
                      </a:r>
                    </a:p>
                  </a:txBody>
                  <a:tcPr marL="36000" marR="36000" marT="36000" marB="36000" anchor="ctr"/>
                </a:tc>
                <a:tc>
                  <a:txBody>
                    <a:bodyPr/>
                    <a:lstStyle/>
                    <a:p>
                      <a:pPr algn="ctr"/>
                      <a:r>
                        <a:rPr lang="en-SG" sz="1600" b="1" dirty="0">
                          <a:latin typeface="+mn-lt"/>
                        </a:rPr>
                        <a:t>ROLL N0</a:t>
                      </a:r>
                    </a:p>
                  </a:txBody>
                  <a:tcPr marL="36000" marR="36000" marT="36000" marB="36000" anchor="ctr"/>
                </a:tc>
                <a:tc>
                  <a:txBody>
                    <a:bodyPr/>
                    <a:lstStyle/>
                    <a:p>
                      <a:pPr algn="ctr"/>
                      <a:r>
                        <a:rPr lang="en-SG" sz="1600" b="1" dirty="0">
                          <a:latin typeface="+mn-lt"/>
                        </a:rPr>
                        <a:t>BRANCH</a:t>
                      </a:r>
                    </a:p>
                  </a:txBody>
                  <a:tcPr marL="36000" marR="36000" marT="36000" marB="36000" anchor="ctr"/>
                </a:tc>
                <a:extLst>
                  <a:ext uri="{0D108BD9-81ED-4DB2-BD59-A6C34878D82A}">
                    <a16:rowId xmlns:a16="http://schemas.microsoft.com/office/drawing/2014/main" xmlns="" val="10000"/>
                  </a:ext>
                </a:extLst>
              </a:tr>
              <a:tr h="424472">
                <a:tc>
                  <a:txBody>
                    <a:bodyPr/>
                    <a:lstStyle/>
                    <a:p>
                      <a:pPr algn="ctr" fontAlgn="ctr"/>
                      <a:r>
                        <a:rPr lang="en-IN" sz="1400" b="0" i="0" u="none" strike="noStrike" dirty="0" smtClean="0">
                          <a:solidFill>
                            <a:srgbClr val="000000"/>
                          </a:solidFill>
                          <a:effectLst/>
                          <a:latin typeface="+mn-lt"/>
                        </a:rPr>
                        <a:t>SOWMYA</a:t>
                      </a:r>
                      <a:r>
                        <a:rPr lang="en-IN" sz="1400" b="0" i="0" u="none" strike="noStrike" baseline="0" dirty="0" smtClean="0">
                          <a:solidFill>
                            <a:srgbClr val="000000"/>
                          </a:solidFill>
                          <a:effectLst/>
                          <a:latin typeface="+mn-lt"/>
                        </a:rPr>
                        <a:t> CHOWDARY NANDIGUM</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kern="1200" dirty="0" smtClean="0">
                          <a:solidFill>
                            <a:schemeClr val="dk1"/>
                          </a:solidFill>
                          <a:effectLst/>
                          <a:latin typeface="+mn-lt"/>
                          <a:ea typeface="+mn-ea"/>
                          <a:cs typeface="+mn-cs"/>
                        </a:rPr>
                        <a:t>21241A3238</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dirty="0" smtClean="0">
                          <a:solidFill>
                            <a:srgbClr val="000000"/>
                          </a:solidFill>
                          <a:effectLst/>
                          <a:latin typeface="+mn-lt"/>
                        </a:rPr>
                        <a:t>CSBS</a:t>
                      </a:r>
                      <a:endParaRPr lang="en-IN" sz="1400" b="0" i="0" u="none" strike="noStrike" dirty="0">
                        <a:solidFill>
                          <a:srgbClr val="000000"/>
                        </a:solidFill>
                        <a:effectLst/>
                        <a:latin typeface="+mn-lt"/>
                      </a:endParaRPr>
                    </a:p>
                  </a:txBody>
                  <a:tcPr marL="36000" marR="36000" marT="36000" marB="36000" anchor="ctr"/>
                </a:tc>
                <a:extLst>
                  <a:ext uri="{0D108BD9-81ED-4DB2-BD59-A6C34878D82A}">
                    <a16:rowId xmlns:a16="http://schemas.microsoft.com/office/drawing/2014/main" xmlns="" val="10001"/>
                  </a:ext>
                </a:extLst>
              </a:tr>
              <a:tr h="415357">
                <a:tc>
                  <a:txBody>
                    <a:bodyPr/>
                    <a:lstStyle/>
                    <a:p>
                      <a:pPr algn="ctr" fontAlgn="ctr"/>
                      <a:r>
                        <a:rPr lang="en-IN" sz="1400" b="0" i="0" u="none" strike="noStrike" dirty="0" smtClean="0">
                          <a:solidFill>
                            <a:srgbClr val="000000"/>
                          </a:solidFill>
                          <a:effectLst/>
                          <a:latin typeface="+mn-lt"/>
                        </a:rPr>
                        <a:t>SAI</a:t>
                      </a:r>
                      <a:r>
                        <a:rPr lang="en-IN" sz="1400" b="0" i="0" u="none" strike="noStrike" baseline="0" dirty="0" smtClean="0">
                          <a:solidFill>
                            <a:srgbClr val="000000"/>
                          </a:solidFill>
                          <a:effectLst/>
                          <a:latin typeface="+mn-lt"/>
                        </a:rPr>
                        <a:t> DEEPIKA PALACHARLA</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kern="1200" dirty="0" smtClean="0">
                          <a:solidFill>
                            <a:schemeClr val="dk1"/>
                          </a:solidFill>
                          <a:effectLst/>
                          <a:latin typeface="+mn-lt"/>
                          <a:ea typeface="+mn-ea"/>
                          <a:cs typeface="+mn-cs"/>
                        </a:rPr>
                        <a:t>21241A3253</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dirty="0" smtClean="0">
                          <a:solidFill>
                            <a:srgbClr val="000000"/>
                          </a:solidFill>
                          <a:effectLst/>
                          <a:latin typeface="+mn-lt"/>
                        </a:rPr>
                        <a:t>CSBS</a:t>
                      </a:r>
                      <a:endParaRPr lang="en-IN" sz="1400" b="0" i="0" u="none" strike="noStrike" dirty="0">
                        <a:solidFill>
                          <a:srgbClr val="000000"/>
                        </a:solidFill>
                        <a:effectLst/>
                        <a:latin typeface="+mn-lt"/>
                      </a:endParaRPr>
                    </a:p>
                  </a:txBody>
                  <a:tcPr marL="36000" marR="36000" marT="36000" marB="36000" anchor="ctr"/>
                </a:tc>
                <a:extLst>
                  <a:ext uri="{0D108BD9-81ED-4DB2-BD59-A6C34878D82A}">
                    <a16:rowId xmlns:a16="http://schemas.microsoft.com/office/drawing/2014/main" xmlns="" val="3569057315"/>
                  </a:ext>
                </a:extLst>
              </a:tr>
              <a:tr h="415357">
                <a:tc>
                  <a:txBody>
                    <a:bodyPr/>
                    <a:lstStyle/>
                    <a:p>
                      <a:pPr algn="ctr" fontAlgn="ctr"/>
                      <a:r>
                        <a:rPr lang="en-IN" sz="1400" b="0" i="0" u="none" strike="noStrike" dirty="0" smtClean="0">
                          <a:solidFill>
                            <a:srgbClr val="000000"/>
                          </a:solidFill>
                          <a:effectLst/>
                          <a:latin typeface="+mn-lt"/>
                        </a:rPr>
                        <a:t>REDDISHETTI DANISH</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kern="1200" dirty="0" smtClean="0">
                          <a:solidFill>
                            <a:schemeClr val="dk1"/>
                          </a:solidFill>
                          <a:effectLst/>
                          <a:latin typeface="+mn-lt"/>
                          <a:ea typeface="+mn-ea"/>
                          <a:cs typeface="+mn-cs"/>
                        </a:rPr>
                        <a:t>21241A05X0</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dirty="0">
                          <a:solidFill>
                            <a:srgbClr val="000000"/>
                          </a:solidFill>
                          <a:effectLst/>
                          <a:latin typeface="+mn-lt"/>
                        </a:rPr>
                        <a:t>CSE</a:t>
                      </a:r>
                    </a:p>
                  </a:txBody>
                  <a:tcPr marL="36000" marR="36000" marT="36000" marB="36000" anchor="ctr"/>
                </a:tc>
                <a:extLst>
                  <a:ext uri="{0D108BD9-81ED-4DB2-BD59-A6C34878D82A}">
                    <a16:rowId xmlns:a16="http://schemas.microsoft.com/office/drawing/2014/main" xmlns="" val="162447539"/>
                  </a:ext>
                </a:extLst>
              </a:tr>
              <a:tr h="415357">
                <a:tc>
                  <a:txBody>
                    <a:bodyPr/>
                    <a:lstStyle/>
                    <a:p>
                      <a:pPr algn="ctr" fontAlgn="ctr"/>
                      <a:r>
                        <a:rPr lang="fi-FI" sz="1400" b="0" i="0" u="none" strike="noStrike" dirty="0" smtClean="0">
                          <a:solidFill>
                            <a:srgbClr val="000000"/>
                          </a:solidFill>
                          <a:effectLst/>
                          <a:latin typeface="+mn-lt"/>
                        </a:rPr>
                        <a:t>SAI</a:t>
                      </a:r>
                      <a:r>
                        <a:rPr lang="fi-FI" sz="1400" b="0" i="0" u="none" strike="noStrike" baseline="0" dirty="0" smtClean="0">
                          <a:solidFill>
                            <a:srgbClr val="000000"/>
                          </a:solidFill>
                          <a:effectLst/>
                          <a:latin typeface="+mn-lt"/>
                        </a:rPr>
                        <a:t> ABHINAV GOUD</a:t>
                      </a:r>
                      <a:endParaRPr lang="fi-FI"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kern="1200" dirty="0" smtClean="0">
                          <a:solidFill>
                            <a:schemeClr val="dk1"/>
                          </a:solidFill>
                          <a:effectLst/>
                          <a:latin typeface="+mn-lt"/>
                          <a:ea typeface="+mn-ea"/>
                          <a:cs typeface="+mn-cs"/>
                        </a:rPr>
                        <a:t>21241A66J3</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dirty="0" smtClean="0">
                          <a:solidFill>
                            <a:srgbClr val="000000"/>
                          </a:solidFill>
                          <a:effectLst/>
                          <a:latin typeface="+mn-lt"/>
                        </a:rPr>
                        <a:t>AIML</a:t>
                      </a:r>
                      <a:endParaRPr lang="en-IN" sz="1400" b="0" i="0" u="none" strike="noStrike" dirty="0">
                        <a:solidFill>
                          <a:srgbClr val="000000"/>
                        </a:solidFill>
                        <a:effectLst/>
                        <a:latin typeface="+mn-lt"/>
                      </a:endParaRPr>
                    </a:p>
                  </a:txBody>
                  <a:tcPr marL="36000" marR="36000" marT="36000" marB="36000" anchor="ctr"/>
                </a:tc>
                <a:extLst>
                  <a:ext uri="{0D108BD9-81ED-4DB2-BD59-A6C34878D82A}">
                    <a16:rowId xmlns:a16="http://schemas.microsoft.com/office/drawing/2014/main" xmlns="" val="1403728458"/>
                  </a:ext>
                </a:extLst>
              </a:tr>
              <a:tr h="415357">
                <a:tc>
                  <a:txBody>
                    <a:bodyPr/>
                    <a:lstStyle/>
                    <a:p>
                      <a:pPr algn="ctr" fontAlgn="ctr"/>
                      <a:r>
                        <a:rPr lang="en-IN" sz="1400" b="0" i="0" u="none" strike="noStrike" dirty="0" smtClean="0">
                          <a:solidFill>
                            <a:srgbClr val="000000"/>
                          </a:solidFill>
                          <a:effectLst/>
                          <a:latin typeface="+mn-lt"/>
                        </a:rPr>
                        <a:t>CHEPURI</a:t>
                      </a:r>
                      <a:r>
                        <a:rPr lang="en-IN" sz="1400" b="0" i="0" u="none" strike="noStrike" baseline="0" dirty="0" smtClean="0">
                          <a:solidFill>
                            <a:srgbClr val="000000"/>
                          </a:solidFill>
                          <a:effectLst/>
                          <a:latin typeface="+mn-lt"/>
                        </a:rPr>
                        <a:t> SIDDHI GANESH</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kern="1200" dirty="0" smtClean="0">
                          <a:solidFill>
                            <a:schemeClr val="dk1"/>
                          </a:solidFill>
                          <a:effectLst/>
                          <a:latin typeface="+mn-lt"/>
                          <a:ea typeface="+mn-ea"/>
                          <a:cs typeface="+mn-cs"/>
                        </a:rPr>
                        <a:t>21241A1214</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dirty="0">
                          <a:solidFill>
                            <a:srgbClr val="000000"/>
                          </a:solidFill>
                          <a:effectLst/>
                          <a:latin typeface="+mn-lt"/>
                        </a:rPr>
                        <a:t>IT</a:t>
                      </a:r>
                    </a:p>
                  </a:txBody>
                  <a:tcPr marL="36000" marR="36000" marT="36000" marB="36000" anchor="ctr"/>
                </a:tc>
                <a:extLst>
                  <a:ext uri="{0D108BD9-81ED-4DB2-BD59-A6C34878D82A}">
                    <a16:rowId xmlns:a16="http://schemas.microsoft.com/office/drawing/2014/main" xmlns="" val="4267422074"/>
                  </a:ext>
                </a:extLst>
              </a:tr>
            </a:tbl>
          </a:graphicData>
        </a:graphic>
      </p:graphicFrame>
      <p:sp>
        <p:nvSpPr>
          <p:cNvPr id="9" name="Rectangle 8"/>
          <p:cNvSpPr/>
          <p:nvPr/>
        </p:nvSpPr>
        <p:spPr>
          <a:xfrm>
            <a:off x="664561" y="5217131"/>
            <a:ext cx="5528878" cy="276999"/>
          </a:xfrm>
          <a:prstGeom prst="rect">
            <a:avLst/>
          </a:prstGeom>
        </p:spPr>
        <p:txBody>
          <a:bodyPr wrap="square">
            <a:spAutoFit/>
          </a:bodyPr>
          <a:lstStyle/>
          <a:p>
            <a:pPr algn="ctr"/>
            <a:r>
              <a:rPr lang="en-IN" sz="1200" dirty="0">
                <a:latin typeface="Times New Roman" panose="02020603050405020304" pitchFamily="18" charset="0"/>
                <a:cs typeface="Times New Roman" panose="02020603050405020304" pitchFamily="18" charset="0"/>
              </a:rPr>
              <a:t>This work was not submitted or published earlier for any study</a:t>
            </a:r>
            <a:endParaRPr lang="en-US" sz="1200" dirty="0">
              <a:latin typeface="Times New Roman" panose="02020603050405020304" pitchFamily="18" charset="0"/>
              <a:cs typeface="Times New Roman" panose="02020603050405020304" pitchFamily="18" charset="0"/>
            </a:endParaRPr>
          </a:p>
        </p:txBody>
      </p:sp>
      <p:pic>
        <p:nvPicPr>
          <p:cNvPr id="11" name="Picture 10"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9791" y="212912"/>
            <a:ext cx="6603909" cy="9480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85459" y="965138"/>
            <a:ext cx="1887080" cy="1046112"/>
          </a:xfrm>
          <a:prstGeom prst="rect">
            <a:avLst/>
          </a:prstGeom>
        </p:spPr>
      </p:pic>
      <p:sp>
        <p:nvSpPr>
          <p:cNvPr id="8" name="TextBox 7"/>
          <p:cNvSpPr txBox="1"/>
          <p:nvPr/>
        </p:nvSpPr>
        <p:spPr>
          <a:xfrm>
            <a:off x="1173223" y="2384588"/>
            <a:ext cx="4511553"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514349" y="3281146"/>
            <a:ext cx="5829300"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9791" y="212912"/>
            <a:ext cx="6578417" cy="94801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67690" y="1636431"/>
            <a:ext cx="5829300" cy="832449"/>
          </a:xfrm>
        </p:spPr>
        <p:txBody>
          <a:bodyPr>
            <a:normAutofit/>
          </a:bodyPr>
          <a:lstStyle/>
          <a:p>
            <a:pPr algn="just"/>
            <a:r>
              <a:rPr lang="en-US" sz="1600" b="1" dirty="0" smtClean="0">
                <a:latin typeface="Times New Roman" pitchFamily="18" charset="0"/>
                <a:cs typeface="Times New Roman" pitchFamily="18" charset="0"/>
              </a:rPr>
              <a:t>Abstract</a:t>
            </a:r>
            <a:endParaRPr lang="en-US" sz="1600" b="1" dirty="0">
              <a:latin typeface="Times New Roman" pitchFamily="18" charset="0"/>
              <a:cs typeface="Times New Roman" pitchFamily="18" charset="0"/>
            </a:endParaRPr>
          </a:p>
        </p:txBody>
      </p:sp>
      <p:sp>
        <p:nvSpPr>
          <p:cNvPr id="6" name="Subtitle 5"/>
          <p:cNvSpPr>
            <a:spLocks noGrp="1"/>
          </p:cNvSpPr>
          <p:nvPr>
            <p:ph type="subTitle" idx="1"/>
          </p:nvPr>
        </p:nvSpPr>
        <p:spPr>
          <a:xfrm>
            <a:off x="613410" y="2878844"/>
            <a:ext cx="5143500" cy="3194296"/>
          </a:xfrm>
        </p:spPr>
        <p:txBody>
          <a:bodyPr>
            <a:noAutofit/>
          </a:bodyPr>
          <a:lstStyle/>
          <a:p>
            <a:pPr algn="just"/>
            <a:r>
              <a:rPr lang="en-US" sz="1400" dirty="0" smtClean="0">
                <a:latin typeface="Times New Roman" pitchFamily="18" charset="0"/>
                <a:cs typeface="Times New Roman" pitchFamily="18" charset="0"/>
              </a:rPr>
              <a:t>Abstract The drivers for electronic commerce are both technological (under the tremendous pressure of innovation) and business oriented. This paper will highlight some guidelines for companies who are entering into E-commerce to create an E-commerce strategy or who already have an E-commerce presence to revise their existing </a:t>
            </a:r>
            <a:r>
              <a:rPr lang="en-US" sz="1400" dirty="0" smtClean="0">
                <a:latin typeface="Times New Roman" pitchFamily="18" charset="0"/>
                <a:cs typeface="Times New Roman" pitchFamily="18" charset="0"/>
              </a:rPr>
              <a:t>strategy .</a:t>
            </a:r>
          </a:p>
          <a:p>
            <a:pPr algn="just"/>
            <a:r>
              <a:rPr lang="en-US" sz="1400" dirty="0" err="1" smtClean="0">
                <a:latin typeface="Times New Roman" pitchFamily="18" charset="0"/>
                <a:cs typeface="Times New Roman" pitchFamily="18" charset="0"/>
              </a:rPr>
              <a:t>Artisanate</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is an ecommerce website developed for </a:t>
            </a:r>
            <a:r>
              <a:rPr lang="en-US" sz="1400" dirty="0" smtClean="0">
                <a:latin typeface="Times New Roman" pitchFamily="18" charset="0"/>
                <a:cs typeface="Times New Roman" pitchFamily="18" charset="0"/>
              </a:rPr>
              <a:t>introducing </a:t>
            </a:r>
            <a:r>
              <a:rPr lang="en-US" sz="1400" dirty="0" smtClean="0">
                <a:latin typeface="Times New Roman" pitchFamily="18" charset="0"/>
                <a:cs typeface="Times New Roman" pitchFamily="18" charset="0"/>
              </a:rPr>
              <a:t>local market to online </a:t>
            </a:r>
            <a:r>
              <a:rPr lang="en-US" sz="1400" dirty="0" smtClean="0">
                <a:latin typeface="Times New Roman" pitchFamily="18" charset="0"/>
                <a:cs typeface="Times New Roman" pitchFamily="18" charset="0"/>
              </a:rPr>
              <a:t>market. This </a:t>
            </a:r>
            <a:r>
              <a:rPr lang="en-US" sz="1400" dirty="0" smtClean="0">
                <a:latin typeface="Times New Roman" pitchFamily="18" charset="0"/>
                <a:cs typeface="Times New Roman" pitchFamily="18" charset="0"/>
              </a:rPr>
              <a:t>website emphasizes on handmade </a:t>
            </a:r>
            <a:r>
              <a:rPr lang="en-US" sz="1400" dirty="0" smtClean="0">
                <a:latin typeface="Times New Roman" pitchFamily="18" charset="0"/>
                <a:cs typeface="Times New Roman" pitchFamily="18" charset="0"/>
              </a:rPr>
              <a:t>good such </a:t>
            </a:r>
            <a:r>
              <a:rPr lang="en-US" sz="1400" dirty="0" smtClean="0">
                <a:latin typeface="Times New Roman" pitchFamily="18" charset="0"/>
                <a:cs typeface="Times New Roman" pitchFamily="18" charset="0"/>
              </a:rPr>
              <a:t>as </a:t>
            </a:r>
            <a:r>
              <a:rPr lang="en-US" sz="1400" dirty="0" smtClean="0">
                <a:latin typeface="Times New Roman" pitchFamily="18" charset="0"/>
                <a:cs typeface="Times New Roman" pitchFamily="18" charset="0"/>
              </a:rPr>
              <a:t>earrings ,bags ,scented candles ,chains ,bracelets ,rings , handloom </a:t>
            </a:r>
            <a:r>
              <a:rPr lang="en-US" sz="1400" dirty="0" err="1" smtClean="0">
                <a:latin typeface="Times New Roman" pitchFamily="18" charset="0"/>
                <a:cs typeface="Times New Roman" pitchFamily="18" charset="0"/>
              </a:rPr>
              <a:t>sarees</a:t>
            </a:r>
            <a:r>
              <a:rPr lang="en-US" sz="1400" dirty="0" smtClean="0">
                <a:latin typeface="Times New Roman" pitchFamily="18" charset="0"/>
                <a:cs typeface="Times New Roman" pitchFamily="18" charset="0"/>
              </a:rPr>
              <a:t> . </a:t>
            </a:r>
            <a:r>
              <a:rPr lang="en-US" sz="1400" dirty="0" smtClean="0">
                <a:latin typeface="Times New Roman" pitchFamily="18" charset="0"/>
                <a:cs typeface="Times New Roman" pitchFamily="18" charset="0"/>
              </a:rPr>
              <a:t>Customer can buy the products they desire directly from the cart and with the cash on delivery, the amount is paid directly to the producer. This makes sure both the user and the vendor are benefited with reasonable prices of the </a:t>
            </a:r>
            <a:r>
              <a:rPr lang="en-US" sz="1400" dirty="0" err="1" smtClean="0">
                <a:latin typeface="Times New Roman" pitchFamily="18" charset="0"/>
                <a:cs typeface="Times New Roman" pitchFamily="18" charset="0"/>
              </a:rPr>
              <a:t>products.This</a:t>
            </a:r>
            <a:r>
              <a:rPr lang="en-US" sz="1400" dirty="0" smtClean="0">
                <a:latin typeface="Times New Roman" pitchFamily="18" charset="0"/>
                <a:cs typeface="Times New Roman" pitchFamily="18" charset="0"/>
              </a:rPr>
              <a:t> website acts as an interface between producer and the </a:t>
            </a:r>
            <a:r>
              <a:rPr lang="en-US" sz="1400" dirty="0" err="1" smtClean="0">
                <a:latin typeface="Times New Roman" pitchFamily="18" charset="0"/>
                <a:cs typeface="Times New Roman" pitchFamily="18" charset="0"/>
              </a:rPr>
              <a:t>customer.The</a:t>
            </a:r>
            <a:r>
              <a:rPr lang="en-US" sz="1400" dirty="0" smtClean="0">
                <a:latin typeface="Times New Roman" pitchFamily="18" charset="0"/>
                <a:cs typeface="Times New Roman" pitchFamily="18" charset="0"/>
              </a:rPr>
              <a:t> business-to-consumer aspect of product commerce (e-commerce) is the most visible business use of the World Wide Web. The primary goal of an e-commerce site is to sell goods online.</a:t>
            </a:r>
            <a:endParaRPr lang="en-US" sz="1400" dirty="0">
              <a:latin typeface="Times New Roman" pitchFamily="18" charset="0"/>
              <a:cs typeface="Times New Roman" pitchFamily="18" charset="0"/>
            </a:endParaRPr>
          </a:p>
        </p:txBody>
      </p:sp>
      <p:pic>
        <p:nvPicPr>
          <p:cNvPr id="7" name="Picture 6"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9791" y="212912"/>
            <a:ext cx="6578417" cy="94801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960121"/>
            <a:ext cx="5829300" cy="739139"/>
          </a:xfrm>
        </p:spPr>
        <p:txBody>
          <a:bodyPr/>
          <a:lstStyle/>
          <a:p>
            <a:pPr algn="just"/>
            <a:r>
              <a:rPr lang="en-US" sz="1600" dirty="0" smtClean="0">
                <a:latin typeface="Times New Roman" pitchFamily="18" charset="0"/>
                <a:cs typeface="Times New Roman" pitchFamily="18" charset="0"/>
              </a:rPr>
              <a:t>Introduction</a:t>
            </a: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518160" y="1943100"/>
            <a:ext cx="5554980" cy="3817620"/>
          </a:xfrm>
        </p:spPr>
        <p:txBody>
          <a:bodyPr>
            <a:normAutofit/>
          </a:bodyPr>
          <a:lstStyle/>
          <a:p>
            <a:pPr algn="just"/>
            <a:r>
              <a:rPr lang="en-US" sz="1200" dirty="0" err="1" smtClean="0">
                <a:latin typeface="Times New Roman" pitchFamily="18" charset="0"/>
                <a:cs typeface="Times New Roman" pitchFamily="18" charset="0"/>
              </a:rPr>
              <a:t>Artisanate</a:t>
            </a:r>
            <a:r>
              <a:rPr lang="en-US" sz="1200" dirty="0" smtClean="0">
                <a:latin typeface="Times New Roman" pitchFamily="18" charset="0"/>
                <a:cs typeface="Times New Roman" pitchFamily="18" charset="0"/>
              </a:rPr>
              <a:t> is an ecommerce website developed for </a:t>
            </a:r>
            <a:r>
              <a:rPr lang="en-US" sz="1200" dirty="0" err="1" smtClean="0">
                <a:latin typeface="Times New Roman" pitchFamily="18" charset="0"/>
                <a:cs typeface="Times New Roman" pitchFamily="18" charset="0"/>
              </a:rPr>
              <a:t>intoducing</a:t>
            </a:r>
            <a:r>
              <a:rPr lang="en-US" sz="1200" dirty="0" smtClean="0">
                <a:latin typeface="Times New Roman" pitchFamily="18" charset="0"/>
                <a:cs typeface="Times New Roman" pitchFamily="18" charset="0"/>
              </a:rPr>
              <a:t> local market to online </a:t>
            </a:r>
            <a:r>
              <a:rPr lang="en-US" sz="1200" dirty="0" err="1" smtClean="0">
                <a:latin typeface="Times New Roman" pitchFamily="18" charset="0"/>
                <a:cs typeface="Times New Roman" pitchFamily="18" charset="0"/>
              </a:rPr>
              <a:t>market.This</a:t>
            </a:r>
            <a:r>
              <a:rPr lang="en-US" sz="1200" dirty="0" smtClean="0">
                <a:latin typeface="Times New Roman" pitchFamily="18" charset="0"/>
                <a:cs typeface="Times New Roman" pitchFamily="18" charset="0"/>
              </a:rPr>
              <a:t> website emphasizes on handmade goods such as </a:t>
            </a:r>
            <a:r>
              <a:rPr lang="en-US" sz="1200" dirty="0" err="1" smtClean="0">
                <a:latin typeface="Times New Roman" pitchFamily="18" charset="0"/>
                <a:cs typeface="Times New Roman" pitchFamily="18" charset="0"/>
              </a:rPr>
              <a:t>earings,bags,scented</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candles,chains,bracelets,rings,handloom</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sarees</a:t>
            </a:r>
            <a:r>
              <a:rPr lang="en-US" sz="1200" dirty="0" smtClean="0">
                <a:latin typeface="Times New Roman" pitchFamily="18" charset="0"/>
                <a:cs typeface="Times New Roman" pitchFamily="18" charset="0"/>
              </a:rPr>
              <a:t>. Customer can buy the products they desire directly from the cart and with the cash on delivery, the amount is paid directly to the producer. This makes sure both the user and the vendor are benefited with reasonable prices of the products</a:t>
            </a:r>
            <a:r>
              <a:rPr lang="en-US" sz="1200" dirty="0" smtClean="0">
                <a:latin typeface="Times New Roman" pitchFamily="18" charset="0"/>
                <a:cs typeface="Times New Roman" pitchFamily="18" charset="0"/>
              </a:rPr>
              <a:t>.</a:t>
            </a:r>
          </a:p>
          <a:p>
            <a:pPr algn="just"/>
            <a:r>
              <a:rPr lang="en-US" sz="1200" dirty="0" smtClean="0">
                <a:latin typeface="Times New Roman" pitchFamily="18" charset="0"/>
                <a:cs typeface="Times New Roman" pitchFamily="18" charset="0"/>
              </a:rPr>
              <a:t>This </a:t>
            </a:r>
            <a:r>
              <a:rPr lang="en-US" sz="1200" dirty="0" smtClean="0">
                <a:latin typeface="Times New Roman" pitchFamily="18" charset="0"/>
                <a:cs typeface="Times New Roman" pitchFamily="18" charset="0"/>
              </a:rPr>
              <a:t>website acts as an interface between producer and the customer. The project objective is to deliver the online shopping application into android </a:t>
            </a:r>
            <a:r>
              <a:rPr lang="en-US" sz="1200" dirty="0" err="1" smtClean="0">
                <a:latin typeface="Times New Roman" pitchFamily="18" charset="0"/>
                <a:cs typeface="Times New Roman" pitchFamily="18" charset="0"/>
              </a:rPr>
              <a:t>platform.Online</a:t>
            </a:r>
            <a:r>
              <a:rPr lang="en-US" sz="1200" dirty="0" smtClean="0">
                <a:latin typeface="Times New Roman" pitchFamily="18" charset="0"/>
                <a:cs typeface="Times New Roman" pitchFamily="18" charset="0"/>
              </a:rPr>
              <a:t> shopping is the process whereby consumers directly buy goods or services from a seller in real-time, without an intermediary service, over the Internet. It is a form of electronic commerce. This project is an attempt to provide the advantages of online shopping to customers of a real shop. It helps buying the products in the shop anywhere through internet by using an android device. Thus the customer will get the service of online shopping </a:t>
            </a:r>
            <a:r>
              <a:rPr lang="en-US" sz="1200" dirty="0" smtClean="0">
                <a:latin typeface="Times New Roman" pitchFamily="18" charset="0"/>
                <a:cs typeface="Times New Roman" pitchFamily="18" charset="0"/>
              </a:rPr>
              <a:t>and </a:t>
            </a:r>
            <a:r>
              <a:rPr lang="en-US" sz="1200" dirty="0" smtClean="0">
                <a:latin typeface="Times New Roman" pitchFamily="18" charset="0"/>
                <a:cs typeface="Times New Roman" pitchFamily="18" charset="0"/>
              </a:rPr>
              <a:t>home delivery from his favorite shop</a:t>
            </a:r>
            <a:r>
              <a:rPr lang="en-US" sz="1200" dirty="0" smtClean="0">
                <a:latin typeface="Times New Roman" pitchFamily="18" charset="0"/>
                <a:cs typeface="Times New Roman" pitchFamily="18" charset="0"/>
              </a:rPr>
              <a:t>.</a:t>
            </a:r>
          </a:p>
          <a:p>
            <a:pPr algn="just"/>
            <a:endParaRPr lang="en-US" sz="1200" dirty="0" smtClean="0">
              <a:latin typeface="Times New Roman" pitchFamily="18" charset="0"/>
              <a:cs typeface="Times New Roman" pitchFamily="18" charset="0"/>
            </a:endParaRPr>
          </a:p>
          <a:p>
            <a:pPr algn="just"/>
            <a:endParaRPr lang="en-US" sz="1200" dirty="0" smtClean="0">
              <a:latin typeface="Times New Roman" pitchFamily="18" charset="0"/>
              <a:cs typeface="Times New Roman" pitchFamily="18" charset="0"/>
            </a:endParaRPr>
          </a:p>
          <a:p>
            <a:pPr algn="just"/>
            <a:endParaRPr lang="en-US" sz="1200" dirty="0" smtClean="0">
              <a:latin typeface="Times New Roman" pitchFamily="18" charset="0"/>
              <a:cs typeface="Times New Roman" pitchFamily="18" charset="0"/>
            </a:endParaRPr>
          </a:p>
          <a:p>
            <a:pPr algn="just"/>
            <a:endParaRPr lang="en-US" sz="12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pic>
        <p:nvPicPr>
          <p:cNvPr id="5" name="Picture 4"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
        <p:nvSpPr>
          <p:cNvPr id="6" name="Rectangle 5"/>
          <p:cNvSpPr/>
          <p:nvPr/>
        </p:nvSpPr>
        <p:spPr>
          <a:xfrm>
            <a:off x="601980" y="6614160"/>
            <a:ext cx="5494020" cy="1200329"/>
          </a:xfrm>
          <a:prstGeom prst="rect">
            <a:avLst/>
          </a:prstGeom>
        </p:spPr>
        <p:txBody>
          <a:bodyPr wrap="square">
            <a:spAutoFit/>
          </a:bodyPr>
          <a:lstStyle/>
          <a:p>
            <a:pPr algn="just"/>
            <a:r>
              <a:rPr lang="en-US" sz="1200" dirty="0" smtClean="0">
                <a:latin typeface="Times New Roman" pitchFamily="18" charset="0"/>
                <a:cs typeface="Times New Roman" pitchFamily="18" charset="0"/>
              </a:rPr>
              <a:t>You can either search or select the categories present in the </a:t>
            </a:r>
            <a:r>
              <a:rPr lang="en-US" sz="1200" dirty="0" err="1" smtClean="0">
                <a:latin typeface="Times New Roman" pitchFamily="18" charset="0"/>
                <a:cs typeface="Times New Roman" pitchFamily="18" charset="0"/>
              </a:rPr>
              <a:t>website.Once</a:t>
            </a:r>
            <a:r>
              <a:rPr lang="en-US" sz="1200" dirty="0" smtClean="0">
                <a:latin typeface="Times New Roman" pitchFamily="18" charset="0"/>
                <a:cs typeface="Times New Roman" pitchFamily="18" charset="0"/>
              </a:rPr>
              <a:t> you open the category page you will be able to see variety of products available for </a:t>
            </a:r>
            <a:r>
              <a:rPr lang="en-US" sz="1200" dirty="0" err="1" smtClean="0">
                <a:latin typeface="Times New Roman" pitchFamily="18" charset="0"/>
                <a:cs typeface="Times New Roman" pitchFamily="18" charset="0"/>
              </a:rPr>
              <a:t>selection.You</a:t>
            </a:r>
            <a:r>
              <a:rPr lang="en-US" sz="1200" dirty="0" smtClean="0">
                <a:latin typeface="Times New Roman" pitchFamily="18" charset="0"/>
                <a:cs typeface="Times New Roman" pitchFamily="18" charset="0"/>
              </a:rPr>
              <a:t> can select the product you desire and add to </a:t>
            </a:r>
            <a:r>
              <a:rPr lang="en-US" sz="1200" dirty="0" err="1" smtClean="0">
                <a:latin typeface="Times New Roman" pitchFamily="18" charset="0"/>
                <a:cs typeface="Times New Roman" pitchFamily="18" charset="0"/>
              </a:rPr>
              <a:t>cart.once</a:t>
            </a:r>
            <a:r>
              <a:rPr lang="en-US" sz="1200" dirty="0" smtClean="0">
                <a:latin typeface="Times New Roman" pitchFamily="18" charset="0"/>
                <a:cs typeface="Times New Roman" pitchFamily="18" charset="0"/>
              </a:rPr>
              <a:t> you choose all the items you will be able to proceed the payment from add to cart </a:t>
            </a:r>
            <a:r>
              <a:rPr lang="en-US" sz="1200" dirty="0" err="1" smtClean="0">
                <a:latin typeface="Times New Roman" pitchFamily="18" charset="0"/>
                <a:cs typeface="Times New Roman" pitchFamily="18" charset="0"/>
              </a:rPr>
              <a:t>page.The</a:t>
            </a:r>
            <a:r>
              <a:rPr lang="en-US" sz="1200" dirty="0" smtClean="0">
                <a:latin typeface="Times New Roman" pitchFamily="18" charset="0"/>
                <a:cs typeface="Times New Roman" pitchFamily="18" charset="0"/>
              </a:rPr>
              <a:t> payment needs to be done using cash on delivery.</a:t>
            </a:r>
          </a:p>
          <a:p>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p:txBody>
      </p:sp>
      <p:sp>
        <p:nvSpPr>
          <p:cNvPr id="7" name="Rectangle 6"/>
          <p:cNvSpPr/>
          <p:nvPr/>
        </p:nvSpPr>
        <p:spPr>
          <a:xfrm>
            <a:off x="645182" y="5979914"/>
            <a:ext cx="1657826" cy="338554"/>
          </a:xfrm>
          <a:prstGeom prst="rect">
            <a:avLst/>
          </a:prstGeom>
        </p:spPr>
        <p:txBody>
          <a:bodyPr wrap="none">
            <a:spAutoFit/>
          </a:bodyPr>
          <a:lstStyle/>
          <a:p>
            <a:r>
              <a:rPr lang="en-US" sz="1600" dirty="0" smtClean="0">
                <a:latin typeface="Times New Roman" pitchFamily="18" charset="0"/>
                <a:cs typeface="Times New Roman" pitchFamily="18" charset="0"/>
              </a:rPr>
              <a:t>project work flow</a:t>
            </a: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48" y="725525"/>
            <a:ext cx="5915025" cy="874675"/>
          </a:xfrm>
        </p:spPr>
        <p:txBody>
          <a:bodyPr>
            <a:normAutofit/>
          </a:bodyPr>
          <a:lstStyle/>
          <a:p>
            <a:r>
              <a:rPr lang="en-US" sz="1600" dirty="0" smtClean="0">
                <a:latin typeface="Times New Roman" pitchFamily="18" charset="0"/>
                <a:cs typeface="Times New Roman" pitchFamily="18" charset="0"/>
              </a:rPr>
              <a:t>code</a:t>
            </a:r>
            <a:endParaRPr lang="en-US" sz="1600" dirty="0">
              <a:latin typeface="Times New Roman" pitchFamily="18" charset="0"/>
              <a:cs typeface="Times New Roman" pitchFamily="18" charset="0"/>
            </a:endParaRPr>
          </a:p>
        </p:txBody>
      </p:sp>
      <p:pic>
        <p:nvPicPr>
          <p:cNvPr id="5" name="Content Placeholder 4" descr="WhatsApp Image 2022-10-30 at 11.18.39 PM.jpeg"/>
          <p:cNvPicPr>
            <a:picLocks noGrp="1" noChangeAspect="1"/>
          </p:cNvPicPr>
          <p:nvPr>
            <p:ph idx="1"/>
          </p:nvPr>
        </p:nvPicPr>
        <p:blipFill>
          <a:blip r:embed="rId2" cstate="print"/>
          <a:stretch>
            <a:fillRect/>
          </a:stretch>
        </p:blipFill>
        <p:spPr>
          <a:xfrm>
            <a:off x="486728" y="2634786"/>
            <a:ext cx="5915025" cy="5320494"/>
          </a:xfrm>
        </p:spPr>
      </p:pic>
      <p:pic>
        <p:nvPicPr>
          <p:cNvPr id="6" name="Picture 5"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2-10-30 at 11.18.39 PM (1).jpeg"/>
          <p:cNvPicPr>
            <a:picLocks noGrp="1" noChangeAspect="1"/>
          </p:cNvPicPr>
          <p:nvPr>
            <p:ph idx="1"/>
          </p:nvPr>
        </p:nvPicPr>
        <p:blipFill>
          <a:blip r:embed="rId2" cstate="print"/>
          <a:stretch>
            <a:fillRect/>
          </a:stretch>
        </p:blipFill>
        <p:spPr>
          <a:xfrm>
            <a:off x="540068" y="1506074"/>
            <a:ext cx="5915025" cy="6395866"/>
          </a:xfrm>
        </p:spPr>
      </p:pic>
      <p:pic>
        <p:nvPicPr>
          <p:cNvPr id="5" name="Picture 4"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2400" y="212464"/>
            <a:ext cx="6578417" cy="94801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2-10-30 at 11.18.40 PM.jpeg"/>
          <p:cNvPicPr>
            <a:picLocks noGrp="1" noChangeAspect="1"/>
          </p:cNvPicPr>
          <p:nvPr>
            <p:ph idx="1"/>
          </p:nvPr>
        </p:nvPicPr>
        <p:blipFill>
          <a:blip r:embed="rId2" cstate="print"/>
          <a:stretch>
            <a:fillRect/>
          </a:stretch>
        </p:blipFill>
        <p:spPr>
          <a:xfrm>
            <a:off x="524828" y="1714500"/>
            <a:ext cx="5915025" cy="6400800"/>
          </a:xfrm>
        </p:spPr>
      </p:pic>
      <p:pic>
        <p:nvPicPr>
          <p:cNvPr id="5" name="Picture 4"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031" y="266252"/>
            <a:ext cx="6578417" cy="94801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695</TotalTime>
  <Words>765</Words>
  <Application>Microsoft Office PowerPoint</Application>
  <PresentationFormat>A4 Paper (210x297 mm)</PresentationFormat>
  <Paragraphs>76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Abstract</vt:lpstr>
      <vt:lpstr>Introduction</vt:lpstr>
      <vt:lpstr>code</vt:lpstr>
      <vt:lpstr>Slide 8</vt:lpstr>
      <vt:lpstr>Slide 9</vt:lpstr>
      <vt:lpstr>Slide 10</vt:lpstr>
      <vt:lpstr>Slide 11</vt:lpstr>
      <vt:lpstr>Slide 12</vt:lpstr>
      <vt:lpstr>Slide 13</vt:lpstr>
      <vt:lpstr>Slide 14</vt:lpstr>
      <vt:lpstr>Slide 15</vt:lpstr>
      <vt:lpstr>Future developments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Umakanth Sahu</dc:creator>
  <cp:lastModifiedBy>sowmya</cp:lastModifiedBy>
  <cp:revision>68</cp:revision>
  <dcterms:created xsi:type="dcterms:W3CDTF">2019-07-03T09:30:00Z</dcterms:created>
  <dcterms:modified xsi:type="dcterms:W3CDTF">2022-10-30T19:01:31Z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