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4"/>
  </p:sldMasterIdLst>
  <p:sldIdLst>
    <p:sldId id="312" r:id="rId5"/>
    <p:sldId id="293" r:id="rId6"/>
    <p:sldId id="288" r:id="rId7"/>
    <p:sldId id="315" r:id="rId8"/>
    <p:sldId id="316" r:id="rId9"/>
    <p:sldId id="282" r:id="rId10"/>
    <p:sldId id="283" r:id="rId11"/>
    <p:sldId id="284" r:id="rId12"/>
    <p:sldId id="286" r:id="rId13"/>
    <p:sldId id="285" r:id="rId14"/>
    <p:sldId id="287" r:id="rId15"/>
    <p:sldId id="295" r:id="rId16"/>
    <p:sldId id="305" r:id="rId17"/>
    <p:sldId id="289" r:id="rId18"/>
    <p:sldId id="306" r:id="rId19"/>
    <p:sldId id="308" r:id="rId20"/>
    <p:sldId id="309" r:id="rId21"/>
    <p:sldId id="307" r:id="rId22"/>
    <p:sldId id="294" r:id="rId23"/>
    <p:sldId id="297" r:id="rId24"/>
    <p:sldId id="310" r:id="rId25"/>
    <p:sldId id="299" r:id="rId26"/>
    <p:sldId id="300" r:id="rId27"/>
    <p:sldId id="296" r:id="rId28"/>
    <p:sldId id="301" r:id="rId29"/>
    <p:sldId id="302" r:id="rId30"/>
    <p:sldId id="303" r:id="rId31"/>
    <p:sldId id="298" r:id="rId32"/>
    <p:sldId id="311" r:id="rId33"/>
    <p:sldId id="267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FF"/>
    <a:srgbClr val="FF9999"/>
    <a:srgbClr val="9E289E"/>
    <a:srgbClr val="89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23F12-A669-4E00-B814-9052524000DD}" v="172" dt="2019-12-07T19:09:49.223"/>
    <p1510:client id="{21E577F5-E87F-5495-FF01-4638EEFFDF4C}" v="68" dt="2019-12-07T21:51:09.937"/>
    <p1510:client id="{61FE5A23-B662-9317-28D5-2D39E2157A12}" v="145" dt="2019-12-07T20:27:37.805"/>
    <p1510:client id="{7D3AE470-247E-33E6-A851-01FC2AF0285C}" v="1" dt="2019-12-09T01:09:56.102"/>
    <p1510:client id="{93A12191-A825-4075-9245-3844DB4E31FB}" v="67" dt="2019-12-09T03:16:38.684"/>
    <p1510:client id="{9A2DB58E-0F77-732F-8F59-8E130C01A4C5}" v="55" dt="2019-12-09T01:47:15.686"/>
    <p1510:client id="{C710DCDE-83B9-34CB-D194-390DAF3E2760}" v="753" dt="2019-12-09T01:58:24.053"/>
    <p1510:client id="{CA3E6785-27E6-7CCD-3CF8-D059481D26B4}" v="74" dt="2019-12-07T09:11:13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F2F85-F5D7-47BF-93E7-9380B7ADEE5E}" type="doc">
      <dgm:prSet loTypeId="urn:microsoft.com/office/officeart/2005/8/layout/radial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4DBD51-D425-4DD0-B68F-253A1B3629D7}">
      <dgm:prSet phldrT="[Text]" custT="1"/>
      <dgm:spPr/>
      <dgm:t>
        <a:bodyPr/>
        <a:lstStyle/>
        <a:p>
          <a:r>
            <a:rPr lang="en-US" sz="1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Environmental</a:t>
          </a:r>
          <a:endParaRPr lang="en-US" sz="1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97B1E9-F665-4CD5-9099-304140F8B035}" type="parTrans" cxnId="{50A91FA0-AA05-444F-80A0-D4E70F40967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A8C589-3BD7-4235-94BC-C44BE179DD2E}" type="sibTrans" cxnId="{50A91FA0-AA05-444F-80A0-D4E70F40967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2C4792-24AF-4D8F-BFF6-F7F125F3C3CA}">
      <dgm:prSet phldrT="[Text]" custT="1"/>
      <dgm:spPr/>
      <dgm:t>
        <a:bodyPr/>
        <a:lstStyle/>
        <a:p>
          <a:r>
            <a: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Occupational</a:t>
          </a:r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C5E29-695F-43AE-B4EE-D8CD49D3FC34}" type="parTrans" cxnId="{F78756AC-DC2E-4E17-AE04-FD1F81F74F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4C73E0-7DD0-42B6-84BA-172516B5EC0E}" type="sibTrans" cxnId="{F78756AC-DC2E-4E17-AE04-FD1F81F74F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48F0F3-2B14-44B9-A9E7-1B49A4105E5C}">
      <dgm:prSet phldrT="[Text]" custT="1"/>
      <dgm:spPr/>
      <dgm:t>
        <a:bodyPr/>
        <a:lstStyle/>
        <a:p>
          <a:r>
            <a: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Metabolic</a:t>
          </a:r>
          <a:endParaRPr lang="en-US" sz="1800">
            <a:highlight>
              <a:srgbClr val="000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A0BBC1-89EA-4FD2-BBB4-1CC0DCA1A3DF}" type="parTrans" cxnId="{26865E9E-E558-4074-BCE8-CD193A2D9CE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4571FC-4219-4C63-AD15-0EC362E22014}" type="sibTrans" cxnId="{26865E9E-E558-4074-BCE8-CD193A2D9CE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C752EC-E6F9-4653-AA41-802E10E57596}">
      <dgm:prSet phldrT="[Text]" custT="1"/>
      <dgm:spPr/>
      <dgm:t>
        <a:bodyPr/>
        <a:lstStyle/>
        <a:p>
          <a:r>
            <a: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Behavioral</a:t>
          </a:r>
          <a:endParaRPr lang="en-US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64FB76-D945-4CA8-B291-CD9E13FABAD3}" type="parTrans" cxnId="{D8360B2F-59F3-4559-818F-EEF4F04C1B3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011CD1-CACE-407B-9AD3-3AC4979A5FD0}" type="sibTrans" cxnId="{D8360B2F-59F3-4559-818F-EEF4F04C1B3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4B17C2-133B-470B-9BF7-14992EF984C0}">
      <dgm:prSet phldrT="[Text]" phldr="1"/>
      <dgm:spPr>
        <a:blipFill rotWithShape="0">
          <a:blip xmlns:r="http://schemas.openxmlformats.org/officeDocument/2006/relationships" r:embed="rId1"/>
          <a:srcRect/>
          <a:stretch>
            <a:fillRect l="-7000" r="-7000"/>
          </a:stretch>
        </a:blipFill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3D759-4E74-4835-AC15-DAEE5015DBA2}" type="sibTrans" cxnId="{CCE47B80-0A3B-4B1C-9F78-2188BCEFA4A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4D1AE7-8E69-4808-BD6D-25756894C11C}" type="parTrans" cxnId="{CCE47B80-0A3B-4B1C-9F78-2188BCEFA4A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3DAC94-7743-4817-9C05-AAD31960D353}" type="pres">
      <dgm:prSet presAssocID="{1DEF2F85-F5D7-47BF-93E7-9380B7ADEE5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65D152E-6D53-4C20-A369-E883A1473DA7}" type="pres">
      <dgm:prSet presAssocID="{684B17C2-133B-470B-9BF7-14992EF984C0}" presName="centerShape" presStyleLbl="node0" presStyleIdx="0" presStyleCnt="1" custLinFactNeighborX="1744" custLinFactNeighborY="3949"/>
      <dgm:spPr/>
    </dgm:pt>
    <dgm:pt modelId="{51BD4C99-87E1-4ED3-882A-2CB14B94BBEB}" type="pres">
      <dgm:prSet presAssocID="{0C4DBD51-D425-4DD0-B68F-253A1B3629D7}" presName="node" presStyleLbl="node1" presStyleIdx="0" presStyleCnt="4" custScaleX="168584">
        <dgm:presLayoutVars>
          <dgm:bulletEnabled val="1"/>
        </dgm:presLayoutVars>
      </dgm:prSet>
      <dgm:spPr/>
    </dgm:pt>
    <dgm:pt modelId="{0C83B068-8F31-4F7A-9D18-6184E710DC1D}" type="pres">
      <dgm:prSet presAssocID="{0C4DBD51-D425-4DD0-B68F-253A1B3629D7}" presName="dummy" presStyleCnt="0"/>
      <dgm:spPr/>
    </dgm:pt>
    <dgm:pt modelId="{9B4AC5C8-7E79-4886-A9EC-459CAD6BE467}" type="pres">
      <dgm:prSet presAssocID="{BDA8C589-3BD7-4235-94BC-C44BE179DD2E}" presName="sibTrans" presStyleLbl="sibTrans2D1" presStyleIdx="0" presStyleCnt="4"/>
      <dgm:spPr/>
    </dgm:pt>
    <dgm:pt modelId="{BF27939C-C9B0-4260-9DCF-66942333B163}" type="pres">
      <dgm:prSet presAssocID="{B72C4792-24AF-4D8F-BFF6-F7F125F3C3CA}" presName="node" presStyleLbl="node1" presStyleIdx="1" presStyleCnt="4" custScaleX="156535">
        <dgm:presLayoutVars>
          <dgm:bulletEnabled val="1"/>
        </dgm:presLayoutVars>
      </dgm:prSet>
      <dgm:spPr/>
    </dgm:pt>
    <dgm:pt modelId="{14E01A57-F407-4E6A-ABBC-3B48FF3CE304}" type="pres">
      <dgm:prSet presAssocID="{B72C4792-24AF-4D8F-BFF6-F7F125F3C3CA}" presName="dummy" presStyleCnt="0"/>
      <dgm:spPr/>
    </dgm:pt>
    <dgm:pt modelId="{963B97BB-66EE-45EC-B375-944E6B08FE34}" type="pres">
      <dgm:prSet presAssocID="{504C73E0-7DD0-42B6-84BA-172516B5EC0E}" presName="sibTrans" presStyleLbl="sibTrans2D1" presStyleIdx="1" presStyleCnt="4"/>
      <dgm:spPr/>
    </dgm:pt>
    <dgm:pt modelId="{1C57C090-694F-4D7E-BDFC-1761AD0DD166}" type="pres">
      <dgm:prSet presAssocID="{7A48F0F3-2B14-44B9-A9E7-1B49A4105E5C}" presName="node" presStyleLbl="node1" presStyleIdx="2" presStyleCnt="4" custScaleX="173713">
        <dgm:presLayoutVars>
          <dgm:bulletEnabled val="1"/>
        </dgm:presLayoutVars>
      </dgm:prSet>
      <dgm:spPr/>
    </dgm:pt>
    <dgm:pt modelId="{1C8FF8A2-B2DE-4C40-A98F-24AE7A42251D}" type="pres">
      <dgm:prSet presAssocID="{7A48F0F3-2B14-44B9-A9E7-1B49A4105E5C}" presName="dummy" presStyleCnt="0"/>
      <dgm:spPr/>
    </dgm:pt>
    <dgm:pt modelId="{50506AE2-7B37-4585-9E60-6E45D8B8BA70}" type="pres">
      <dgm:prSet presAssocID="{A84571FC-4219-4C63-AD15-0EC362E22014}" presName="sibTrans" presStyleLbl="sibTrans2D1" presStyleIdx="2" presStyleCnt="4"/>
      <dgm:spPr/>
    </dgm:pt>
    <dgm:pt modelId="{78F23CBB-0325-4DC0-BFBA-0475AF41A821}" type="pres">
      <dgm:prSet presAssocID="{33C752EC-E6F9-4653-AA41-802E10E57596}" presName="node" presStyleLbl="node1" presStyleIdx="3" presStyleCnt="4" custScaleX="153463">
        <dgm:presLayoutVars>
          <dgm:bulletEnabled val="1"/>
        </dgm:presLayoutVars>
      </dgm:prSet>
      <dgm:spPr/>
    </dgm:pt>
    <dgm:pt modelId="{C1C81558-2689-48E9-8671-85AE8A723148}" type="pres">
      <dgm:prSet presAssocID="{33C752EC-E6F9-4653-AA41-802E10E57596}" presName="dummy" presStyleCnt="0"/>
      <dgm:spPr/>
    </dgm:pt>
    <dgm:pt modelId="{5C58AD47-C780-44C7-8644-2F1D60D47C88}" type="pres">
      <dgm:prSet presAssocID="{1A011CD1-CACE-407B-9AD3-3AC4979A5FD0}" presName="sibTrans" presStyleLbl="sibTrans2D1" presStyleIdx="3" presStyleCnt="4"/>
      <dgm:spPr/>
    </dgm:pt>
  </dgm:ptLst>
  <dgm:cxnLst>
    <dgm:cxn modelId="{63EC1918-5BF7-4845-AC2F-A07EA37F3C70}" type="presOf" srcId="{7A48F0F3-2B14-44B9-A9E7-1B49A4105E5C}" destId="{1C57C090-694F-4D7E-BDFC-1761AD0DD166}" srcOrd="0" destOrd="0" presId="urn:microsoft.com/office/officeart/2005/8/layout/radial6"/>
    <dgm:cxn modelId="{CD5C2A1D-C2D4-4D82-9F4C-0B61616FF6DD}" type="presOf" srcId="{684B17C2-133B-470B-9BF7-14992EF984C0}" destId="{065D152E-6D53-4C20-A369-E883A1473DA7}" srcOrd="0" destOrd="0" presId="urn:microsoft.com/office/officeart/2005/8/layout/radial6"/>
    <dgm:cxn modelId="{CA777E1F-5472-4AD2-85FB-EC05AADF3A39}" type="presOf" srcId="{1DEF2F85-F5D7-47BF-93E7-9380B7ADEE5E}" destId="{8E3DAC94-7743-4817-9C05-AAD31960D353}" srcOrd="0" destOrd="0" presId="urn:microsoft.com/office/officeart/2005/8/layout/radial6"/>
    <dgm:cxn modelId="{ED28A32D-172C-409A-A792-2FE702DEBE1D}" type="presOf" srcId="{1A011CD1-CACE-407B-9AD3-3AC4979A5FD0}" destId="{5C58AD47-C780-44C7-8644-2F1D60D47C88}" srcOrd="0" destOrd="0" presId="urn:microsoft.com/office/officeart/2005/8/layout/radial6"/>
    <dgm:cxn modelId="{D8360B2F-59F3-4559-818F-EEF4F04C1B34}" srcId="{684B17C2-133B-470B-9BF7-14992EF984C0}" destId="{33C752EC-E6F9-4653-AA41-802E10E57596}" srcOrd="3" destOrd="0" parTransId="{BC64FB76-D945-4CA8-B291-CD9E13FABAD3}" sibTransId="{1A011CD1-CACE-407B-9AD3-3AC4979A5FD0}"/>
    <dgm:cxn modelId="{0E02564B-A72A-4222-B93E-ABB225130223}" type="presOf" srcId="{0C4DBD51-D425-4DD0-B68F-253A1B3629D7}" destId="{51BD4C99-87E1-4ED3-882A-2CB14B94BBEB}" srcOrd="0" destOrd="0" presId="urn:microsoft.com/office/officeart/2005/8/layout/radial6"/>
    <dgm:cxn modelId="{F78EA06B-ECD5-429A-A976-A872A326C55E}" type="presOf" srcId="{A84571FC-4219-4C63-AD15-0EC362E22014}" destId="{50506AE2-7B37-4585-9E60-6E45D8B8BA70}" srcOrd="0" destOrd="0" presId="urn:microsoft.com/office/officeart/2005/8/layout/radial6"/>
    <dgm:cxn modelId="{441D224D-4EC3-4C5D-9624-CD1E4714D214}" type="presOf" srcId="{BDA8C589-3BD7-4235-94BC-C44BE179DD2E}" destId="{9B4AC5C8-7E79-4886-A9EC-459CAD6BE467}" srcOrd="0" destOrd="0" presId="urn:microsoft.com/office/officeart/2005/8/layout/radial6"/>
    <dgm:cxn modelId="{CCE47B80-0A3B-4B1C-9F78-2188BCEFA4AA}" srcId="{1DEF2F85-F5D7-47BF-93E7-9380B7ADEE5E}" destId="{684B17C2-133B-470B-9BF7-14992EF984C0}" srcOrd="0" destOrd="0" parTransId="{354D1AE7-8E69-4808-BD6D-25756894C11C}" sibTransId="{6533D759-4E74-4835-AC15-DAEE5015DBA2}"/>
    <dgm:cxn modelId="{C960B082-6393-4C22-BFA6-C028DEB7BC28}" type="presOf" srcId="{33C752EC-E6F9-4653-AA41-802E10E57596}" destId="{78F23CBB-0325-4DC0-BFBA-0475AF41A821}" srcOrd="0" destOrd="0" presId="urn:microsoft.com/office/officeart/2005/8/layout/radial6"/>
    <dgm:cxn modelId="{26865E9E-E558-4074-BCE8-CD193A2D9CEC}" srcId="{684B17C2-133B-470B-9BF7-14992EF984C0}" destId="{7A48F0F3-2B14-44B9-A9E7-1B49A4105E5C}" srcOrd="2" destOrd="0" parTransId="{BAA0BBC1-89EA-4FD2-BBB4-1CC0DCA1A3DF}" sibTransId="{A84571FC-4219-4C63-AD15-0EC362E22014}"/>
    <dgm:cxn modelId="{50A91FA0-AA05-444F-80A0-D4E70F40967F}" srcId="{684B17C2-133B-470B-9BF7-14992EF984C0}" destId="{0C4DBD51-D425-4DD0-B68F-253A1B3629D7}" srcOrd="0" destOrd="0" parTransId="{3497B1E9-F665-4CD5-9099-304140F8B035}" sibTransId="{BDA8C589-3BD7-4235-94BC-C44BE179DD2E}"/>
    <dgm:cxn modelId="{F78756AC-DC2E-4E17-AE04-FD1F81F74F6B}" srcId="{684B17C2-133B-470B-9BF7-14992EF984C0}" destId="{B72C4792-24AF-4D8F-BFF6-F7F125F3C3CA}" srcOrd="1" destOrd="0" parTransId="{F47C5E29-695F-43AE-B4EE-D8CD49D3FC34}" sibTransId="{504C73E0-7DD0-42B6-84BA-172516B5EC0E}"/>
    <dgm:cxn modelId="{F996C3CB-74D6-475A-96E0-8388C752DBB3}" type="presOf" srcId="{504C73E0-7DD0-42B6-84BA-172516B5EC0E}" destId="{963B97BB-66EE-45EC-B375-944E6B08FE34}" srcOrd="0" destOrd="0" presId="urn:microsoft.com/office/officeart/2005/8/layout/radial6"/>
    <dgm:cxn modelId="{3DD26ECE-79B2-43D8-B3B9-B09490587691}" type="presOf" srcId="{B72C4792-24AF-4D8F-BFF6-F7F125F3C3CA}" destId="{BF27939C-C9B0-4260-9DCF-66942333B163}" srcOrd="0" destOrd="0" presId="urn:microsoft.com/office/officeart/2005/8/layout/radial6"/>
    <dgm:cxn modelId="{B950A459-9A6E-4588-8687-2C2BF2BB1FC7}" type="presParOf" srcId="{8E3DAC94-7743-4817-9C05-AAD31960D353}" destId="{065D152E-6D53-4C20-A369-E883A1473DA7}" srcOrd="0" destOrd="0" presId="urn:microsoft.com/office/officeart/2005/8/layout/radial6"/>
    <dgm:cxn modelId="{7807D14C-08E0-4BC9-B9E8-BE069B42E039}" type="presParOf" srcId="{8E3DAC94-7743-4817-9C05-AAD31960D353}" destId="{51BD4C99-87E1-4ED3-882A-2CB14B94BBEB}" srcOrd="1" destOrd="0" presId="urn:microsoft.com/office/officeart/2005/8/layout/radial6"/>
    <dgm:cxn modelId="{63A5FF1F-5EB7-4387-910E-0E334634939B}" type="presParOf" srcId="{8E3DAC94-7743-4817-9C05-AAD31960D353}" destId="{0C83B068-8F31-4F7A-9D18-6184E710DC1D}" srcOrd="2" destOrd="0" presId="urn:microsoft.com/office/officeart/2005/8/layout/radial6"/>
    <dgm:cxn modelId="{E3D54873-5B0F-4DF3-BFCF-39A689FC195D}" type="presParOf" srcId="{8E3DAC94-7743-4817-9C05-AAD31960D353}" destId="{9B4AC5C8-7E79-4886-A9EC-459CAD6BE467}" srcOrd="3" destOrd="0" presId="urn:microsoft.com/office/officeart/2005/8/layout/radial6"/>
    <dgm:cxn modelId="{5AA9E066-4E0F-4423-8948-336496FA2B20}" type="presParOf" srcId="{8E3DAC94-7743-4817-9C05-AAD31960D353}" destId="{BF27939C-C9B0-4260-9DCF-66942333B163}" srcOrd="4" destOrd="0" presId="urn:microsoft.com/office/officeart/2005/8/layout/radial6"/>
    <dgm:cxn modelId="{D6ADCE91-A263-4661-BD81-C65BD3639AB2}" type="presParOf" srcId="{8E3DAC94-7743-4817-9C05-AAD31960D353}" destId="{14E01A57-F407-4E6A-ABBC-3B48FF3CE304}" srcOrd="5" destOrd="0" presId="urn:microsoft.com/office/officeart/2005/8/layout/radial6"/>
    <dgm:cxn modelId="{44F2C97C-71AD-4D7D-85C8-40CCF449C5F9}" type="presParOf" srcId="{8E3DAC94-7743-4817-9C05-AAD31960D353}" destId="{963B97BB-66EE-45EC-B375-944E6B08FE34}" srcOrd="6" destOrd="0" presId="urn:microsoft.com/office/officeart/2005/8/layout/radial6"/>
    <dgm:cxn modelId="{48C78CBC-D052-48F8-8276-0E4D4CAB2810}" type="presParOf" srcId="{8E3DAC94-7743-4817-9C05-AAD31960D353}" destId="{1C57C090-694F-4D7E-BDFC-1761AD0DD166}" srcOrd="7" destOrd="0" presId="urn:microsoft.com/office/officeart/2005/8/layout/radial6"/>
    <dgm:cxn modelId="{CBD19A5C-CC20-46C5-9CEF-1B30F9BF6B74}" type="presParOf" srcId="{8E3DAC94-7743-4817-9C05-AAD31960D353}" destId="{1C8FF8A2-B2DE-4C40-A98F-24AE7A42251D}" srcOrd="8" destOrd="0" presId="urn:microsoft.com/office/officeart/2005/8/layout/radial6"/>
    <dgm:cxn modelId="{3B246B00-3D49-4EFF-A08E-3307EECAD073}" type="presParOf" srcId="{8E3DAC94-7743-4817-9C05-AAD31960D353}" destId="{50506AE2-7B37-4585-9E60-6E45D8B8BA70}" srcOrd="9" destOrd="0" presId="urn:microsoft.com/office/officeart/2005/8/layout/radial6"/>
    <dgm:cxn modelId="{8B8D5631-1B26-493B-B6CF-B24E2C9A0F5C}" type="presParOf" srcId="{8E3DAC94-7743-4817-9C05-AAD31960D353}" destId="{78F23CBB-0325-4DC0-BFBA-0475AF41A821}" srcOrd="10" destOrd="0" presId="urn:microsoft.com/office/officeart/2005/8/layout/radial6"/>
    <dgm:cxn modelId="{54B5389A-D86A-4B1F-8A25-046B5B372571}" type="presParOf" srcId="{8E3DAC94-7743-4817-9C05-AAD31960D353}" destId="{C1C81558-2689-48E9-8671-85AE8A723148}" srcOrd="11" destOrd="0" presId="urn:microsoft.com/office/officeart/2005/8/layout/radial6"/>
    <dgm:cxn modelId="{A41E99DF-6670-43CB-8B12-ED0F95C17567}" type="presParOf" srcId="{8E3DAC94-7743-4817-9C05-AAD31960D353}" destId="{5C58AD47-C780-44C7-8644-2F1D60D47C8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8AD47-C780-44C7-8644-2F1D60D47C88}">
      <dsp:nvSpPr>
        <dsp:cNvPr id="0" name=""/>
        <dsp:cNvSpPr/>
      </dsp:nvSpPr>
      <dsp:spPr>
        <a:xfrm>
          <a:off x="2317781" y="538093"/>
          <a:ext cx="3592120" cy="3592120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06AE2-7B37-4585-9E60-6E45D8B8BA70}">
      <dsp:nvSpPr>
        <dsp:cNvPr id="0" name=""/>
        <dsp:cNvSpPr/>
      </dsp:nvSpPr>
      <dsp:spPr>
        <a:xfrm>
          <a:off x="2317781" y="538093"/>
          <a:ext cx="3592120" cy="3592120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5">
            <a:hueOff val="-2026448"/>
            <a:satOff val="2142"/>
            <a:lumOff val="-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B97BB-66EE-45EC-B375-944E6B08FE34}">
      <dsp:nvSpPr>
        <dsp:cNvPr id="0" name=""/>
        <dsp:cNvSpPr/>
      </dsp:nvSpPr>
      <dsp:spPr>
        <a:xfrm>
          <a:off x="2317781" y="538093"/>
          <a:ext cx="3592120" cy="3592120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5">
            <a:hueOff val="-1013224"/>
            <a:satOff val="1071"/>
            <a:lumOff val="-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AC5C8-7E79-4886-A9EC-459CAD6BE467}">
      <dsp:nvSpPr>
        <dsp:cNvPr id="0" name=""/>
        <dsp:cNvSpPr/>
      </dsp:nvSpPr>
      <dsp:spPr>
        <a:xfrm>
          <a:off x="2317781" y="538093"/>
          <a:ext cx="3592120" cy="3592120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D152E-6D53-4C20-A369-E883A1473DA7}">
      <dsp:nvSpPr>
        <dsp:cNvPr id="0" name=""/>
        <dsp:cNvSpPr/>
      </dsp:nvSpPr>
      <dsp:spPr>
        <a:xfrm>
          <a:off x="3347667" y="1645347"/>
          <a:ext cx="1654731" cy="1654731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9997" y="1887677"/>
        <a:ext cx="1170071" cy="1170071"/>
      </dsp:txXfrm>
    </dsp:sp>
    <dsp:sp modelId="{51BD4C99-87E1-4ED3-882A-2CB14B94BBEB}">
      <dsp:nvSpPr>
        <dsp:cNvPr id="0" name=""/>
        <dsp:cNvSpPr/>
      </dsp:nvSpPr>
      <dsp:spPr>
        <a:xfrm>
          <a:off x="3137477" y="637"/>
          <a:ext cx="1952728" cy="11583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Environmental</a:t>
          </a:r>
          <a:endParaRPr lang="en-US" sz="1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3447" y="170268"/>
        <a:ext cx="1380788" cy="819050"/>
      </dsp:txXfrm>
    </dsp:sp>
    <dsp:sp modelId="{BF27939C-C9B0-4260-9DCF-66942333B163}">
      <dsp:nvSpPr>
        <dsp:cNvPr id="0" name=""/>
        <dsp:cNvSpPr/>
      </dsp:nvSpPr>
      <dsp:spPr>
        <a:xfrm>
          <a:off x="4961620" y="1754997"/>
          <a:ext cx="1813163" cy="1158312"/>
        </a:xfrm>
        <a:prstGeom prst="ellipse">
          <a:avLst/>
        </a:prstGeom>
        <a:solidFill>
          <a:schemeClr val="accent5">
            <a:hueOff val="-1013224"/>
            <a:satOff val="1071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Occupational</a:t>
          </a:r>
          <a:endParaRPr lang="en-US" sz="14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27152" y="1924628"/>
        <a:ext cx="1282099" cy="819050"/>
      </dsp:txXfrm>
    </dsp:sp>
    <dsp:sp modelId="{1C57C090-694F-4D7E-BDFC-1761AD0DD166}">
      <dsp:nvSpPr>
        <dsp:cNvPr id="0" name=""/>
        <dsp:cNvSpPr/>
      </dsp:nvSpPr>
      <dsp:spPr>
        <a:xfrm>
          <a:off x="3107772" y="3509358"/>
          <a:ext cx="2012138" cy="1158312"/>
        </a:xfrm>
        <a:prstGeom prst="ellipse">
          <a:avLst/>
        </a:prstGeom>
        <a:solidFill>
          <a:schemeClr val="accent5">
            <a:hueOff val="-2026448"/>
            <a:satOff val="2142"/>
            <a:lumOff val="-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Metabolic</a:t>
          </a:r>
          <a:endParaRPr lang="en-US" sz="1800" kern="1200">
            <a:highlight>
              <a:srgbClr val="000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2443" y="3678989"/>
        <a:ext cx="1422796" cy="819050"/>
      </dsp:txXfrm>
    </dsp:sp>
    <dsp:sp modelId="{78F23CBB-0325-4DC0-BFBA-0475AF41A821}">
      <dsp:nvSpPr>
        <dsp:cNvPr id="0" name=""/>
        <dsp:cNvSpPr/>
      </dsp:nvSpPr>
      <dsp:spPr>
        <a:xfrm>
          <a:off x="1470690" y="1754997"/>
          <a:ext cx="1777580" cy="1158312"/>
        </a:xfrm>
        <a:prstGeom prst="ellipse">
          <a:avLst/>
        </a:prstGeom>
        <a:solidFill>
          <a:schemeClr val="accent5">
            <a:hueOff val="-3039673"/>
            <a:satOff val="3213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Behavioral</a:t>
          </a:r>
          <a:endParaRPr lang="en-US" sz="14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31011" y="1924628"/>
        <a:ext cx="1256938" cy="81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394E-90EA-403E-ACF9-E2BCDE9F2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3FC-49CF-403B-A1B2-24EB9A108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4763-1F07-4AC7-BC99-68207FD5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4F88-1F73-4327-9277-29EE12E0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7E5B-B63B-4600-991E-F19EE180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89D2-1569-461D-A7CC-7EF2311A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1022A-AABD-4983-AFFC-4B498982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EE32-E781-4D5B-B6C9-8BE2BAE2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C8A0-CC82-4C11-98BD-94BD72F1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0DD76-CCDE-4299-B1EC-962AE720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6542D-BDD0-4E55-947B-7093931D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83441-8778-4A16-8377-B7D7E2199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6D9C-ED4F-436C-B826-29D13F8C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C8DE-DA3E-4AAD-8D66-8D8E81C0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0881-F23F-4A9A-9980-69E8086D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44B7-AFE1-46DC-B218-F07A6881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DC68-218C-4763-AD5C-2119197F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C1C7-3D9C-4443-9748-8F26A3EB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4537-77E0-494B-92A1-A59AC971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A076-BA0C-4507-BAA9-BB56B82C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2325-6EF4-4D51-B7FE-88784A5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00566-175D-4494-8C76-19A8AF7F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C5C3-8F4D-41C1-B54E-5AB23A3F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CFEE-DBD2-4B1D-A9F0-5C2C51F9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B9A12-CA04-4AEA-BE20-BED4B55F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F438-AEA4-49D7-9DCA-99E11BE3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D1FF-BB13-4D77-913B-82C4D3F46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300B4-0E13-4F8D-8409-ED44EDB4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887E6-59E6-4079-B1C0-E06C1CAA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0F065-BB6F-4A1C-8F97-99830AEA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1E4DC-A96D-414E-9839-A7B62398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F6EB-CDD6-4A7A-B4EF-ACEF994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BE48-C5A2-4EED-BEE9-6475E8ACE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97A0B-6C12-49DD-B4EC-A673F2807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998E3-FCE2-4781-8EC8-C2368805B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0F03A-728A-4D67-9309-34696D5F6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ED850-0259-4A02-B3F5-466FDD3C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73B1F-54FA-44B2-AA65-38101B37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45F41-CCB1-4AC4-BDC8-82863EFE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7D99-8ED5-4FEA-9D59-C2C0D95E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F6C3A-933B-455F-B2B9-22920A68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99692-971B-47E7-AD88-A3A849A5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68578-295C-4CAC-BF71-226FB9E8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A0D8C-64CC-493C-A91A-90881412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17C49-EC8E-4E80-BD67-4101C08D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04396-C02F-4160-B736-3FD6D43E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D6A5-38B8-4A3C-A3CB-1F435EFE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4C02-5BA6-4613-98C1-05AD65C1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57EF-170F-4C83-844B-5E53E57F4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6E740-641B-4CF6-BF03-ABDA57A1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19BBC-D92A-4B51-81B1-79A04BAA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04244-F71D-4558-805B-EAFD143D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6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3F2-EC2E-4A8C-A19C-30BC29BA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8CE6E-ED66-487A-8C35-6EA0C51C5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151A4-9CA4-43B6-AE53-2871302FF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A92AB-4392-4BD6-9260-FB2540A5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0F1EA-D3E0-4A88-B86F-DD703BE8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4D4E-0C0C-41EB-9A02-313084FB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1A95-D559-40D0-B511-EE98D543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58298-ACEE-42A7-B56A-173761D2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8E4A-E0E5-4013-93E2-5F7DC73EC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A17F-43ED-4BC6-851E-97A683C4795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EDFA-0215-4218-9F08-FD8A6A86D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3D48-665C-478C-8C55-9DBAEFA4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E048-B54B-41A4-A9C1-C8B3513B6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3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D2BC-CA39-49CB-9D49-D468E1C0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5205254" cy="1232635"/>
          </a:xfrm>
        </p:spPr>
        <p:txBody>
          <a:bodyPr anchor="b">
            <a:normAutofit/>
          </a:bodyPr>
          <a:lstStyle/>
          <a:p>
            <a:r>
              <a:rPr lang="en-US" sz="4000" b="1">
                <a:latin typeface="Times New Roman"/>
                <a:cs typeface="Calibri Light"/>
              </a:rPr>
              <a:t>   </a:t>
            </a:r>
            <a:r>
              <a:rPr lang="en-US" sz="4000" b="1">
                <a:latin typeface="Times New Roman"/>
                <a:cs typeface="Times New Roman"/>
              </a:rPr>
              <a:t>WOMEN HEALTH</a:t>
            </a:r>
            <a:endParaRPr lang="en-US" sz="4000" b="1">
              <a:latin typeface="Times New Roman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D13A27-BA7B-4AC1-BAF1-72B149620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8782" y="1701532"/>
            <a:ext cx="457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F10B-7ECC-422C-810B-EA74167B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569"/>
            <a:ext cx="4981734" cy="4922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    </a:t>
            </a:r>
            <a:endParaRPr lang="en-US" b="1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       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 algn="r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 algn="r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 algn="r">
              <a:buNone/>
            </a:pP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Sowmya </a:t>
            </a:r>
            <a:r>
              <a:rPr lang="en-US" sz="2400" dirty="0" err="1">
                <a:latin typeface="Times New Roman"/>
                <a:cs typeface="Times New Roman"/>
              </a:rPr>
              <a:t>Thipparthi</a:t>
            </a:r>
            <a:br>
              <a:rPr lang="en-US" sz="2400" dirty="0">
                <a:latin typeface="Times New Roman"/>
                <a:cs typeface="Times New Roman"/>
              </a:rPr>
            </a:br>
            <a:endParaRPr lang="en-US" sz="2400" dirty="0">
              <a:latin typeface="Times New Roman"/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313EAB-AFBD-44FC-B96C-9C9A7416E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279C60-B3AB-4994-BBA4-00CB99B2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677" y="485775"/>
            <a:ext cx="2203222" cy="2862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0C5C28-3276-4497-8BC1-366BAD07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46169" y="481265"/>
            <a:ext cx="2212848" cy="188050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56CDE3-F9C5-4283-AD5F-6148D5AD8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1051" y="3509435"/>
            <a:ext cx="2212848" cy="2857076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9976EB-B5B0-40FD-ABF3-AD6041BA5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3561" y="2514599"/>
            <a:ext cx="2783884" cy="38519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D903B4-7AFF-4591-8D03-6257625962FE}"/>
              </a:ext>
            </a:extLst>
          </p:cNvPr>
          <p:cNvGrpSpPr/>
          <p:nvPr/>
        </p:nvGrpSpPr>
        <p:grpSpPr>
          <a:xfrm>
            <a:off x="6715643" y="973083"/>
            <a:ext cx="1883664" cy="1883664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44B15B-D2E2-409A-9DA9-EE36E07DD8E7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C007CD3-0B2A-405C-9FE1-6CCCDDF6FC6B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8" name="Picture 8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37897616-6027-41BD-BC87-553909D6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973" y="3600450"/>
            <a:ext cx="21050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ABEC-018B-4B85-BE3E-7F81004C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A28D-0804-4548-B0B6-E3D28FDA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846555"/>
            <a:ext cx="6467867" cy="2947387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P(Area) = [1-T.Dist(t, n-1, TRUE)]*2=3.59E-13</a:t>
            </a:r>
            <a:endParaRPr lang="en-US" sz="240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P&lt; Alpha (Reject the null)</a:t>
            </a:r>
          </a:p>
          <a:p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There is significant difference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333F59-722F-4CBD-BD13-AED53CF2F1C0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2881CA-3054-4ADB-8EC9-69FF18D4C3D5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8057C80-0354-40EC-A63A-F576C64D3DF8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98533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1FEF-650F-4ABE-8CA4-6A4C9B60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E6B28-D37D-44F4-A3E1-F6BE42CC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714673"/>
            <a:ext cx="6467867" cy="3546754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Correlation between Fertility and Obesity</a:t>
            </a:r>
          </a:p>
          <a:p>
            <a:pPr marL="0" indent="0" algn="ctr">
              <a:buNone/>
            </a:pPr>
            <a:endParaRPr 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562D6D-3202-4FED-BC62-D3A5037028FC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EEBC44-17DA-48B0-A382-7486418561D3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6C00EBD-5483-4869-8191-74E51950DE1E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7" name="Picture 13" descr="A picture containing table, mirror&#10;&#10;Description generated with very high confidence">
            <a:extLst>
              <a:ext uri="{FF2B5EF4-FFF2-40B4-BE49-F238E27FC236}">
                <a16:creationId xmlns:a16="http://schemas.microsoft.com/office/drawing/2014/main" id="{10D15C8A-8C31-4955-965F-B739E2C4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40" y="4082415"/>
            <a:ext cx="1143000" cy="100965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085AE3EF-B03C-4E34-A1A9-3BC64F7CD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010" y="3208655"/>
            <a:ext cx="1028700" cy="1009650"/>
          </a:xfrm>
          <a:prstGeom prst="rect">
            <a:avLst/>
          </a:prstGeom>
        </p:spPr>
      </p:pic>
      <p:pic>
        <p:nvPicPr>
          <p:cNvPr id="16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C5A106E-6F31-4882-85C3-1AF5A6696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33" y="3550602"/>
            <a:ext cx="318135" cy="3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7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59ED-0425-4B04-A760-CE588F7D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B01C-AD23-4D32-AA1C-4E98852D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819922"/>
            <a:ext cx="6467867" cy="2929631"/>
          </a:xfrm>
        </p:spPr>
        <p:txBody>
          <a:bodyPr anchor="ctr">
            <a:normAutofit lnSpcReduction="10000"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  <a:p>
            <a:pPr marL="0" indent="0">
              <a:buNone/>
            </a:pPr>
            <a:r>
              <a:rPr lang="pt-BR" sz="2400">
                <a:latin typeface="Times New Roman"/>
                <a:cs typeface="Times New Roman"/>
              </a:rPr>
              <a:t>    	H0 : ρ = 0  </a:t>
            </a: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>
                <a:latin typeface="Times New Roman"/>
                <a:cs typeface="Times New Roman"/>
              </a:rPr>
              <a:t>    	H1 : ρ ≠ 0</a:t>
            </a:r>
          </a:p>
          <a:p>
            <a:pPr marL="0" indent="0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t = -2.2996</a:t>
            </a:r>
            <a:r>
              <a:rPr lang="pt-BR" sz="2400">
                <a:latin typeface="Times New Roman"/>
                <a:cs typeface="Times New Roman"/>
              </a:rPr>
              <a:t> </a:t>
            </a:r>
          </a:p>
          <a:p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>
                <a:latin typeface="Times New Roman"/>
                <a:cs typeface="Times New Roman"/>
              </a:rPr>
              <a:t>Two Tailed Test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75C11F-0A45-478C-99A2-13DEB1FC6531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A80123-0B2C-4A00-B7DF-577C55F30432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F27B4A7-86DF-4B18-B1A3-A470CFA9C870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9930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F462-BBAD-4A3F-8A4B-6F846BD7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0EBA-91FB-4530-8016-4207D1EA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600" y="1576837"/>
            <a:ext cx="6457707" cy="4212613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400">
                <a:latin typeface="Times New Roman"/>
                <a:cs typeface="Times New Roman"/>
              </a:rPr>
              <a:t>P = 0.0233</a:t>
            </a:r>
          </a:p>
          <a:p>
            <a:endParaRPr lang="en-US" sz="2400">
              <a:latin typeface="Times New Roman"/>
              <a:cs typeface="Times New Roman"/>
            </a:endParaRPr>
          </a:p>
          <a:p>
            <a:pPr fontAlgn="base"/>
            <a:r>
              <a:rPr lang="en-US" sz="2400">
                <a:latin typeface="Times New Roman"/>
                <a:cs typeface="Times New Roman"/>
              </a:rPr>
              <a:t>P&lt;Alpha (Reject the Null)</a:t>
            </a:r>
          </a:p>
          <a:p>
            <a:pPr marL="0" indent="0" fontAlgn="base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400">
                <a:latin typeface="Times New Roman"/>
                <a:cs typeface="Times New Roman"/>
              </a:rPr>
              <a:t>   Correlation</a:t>
            </a:r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86DB12-8186-45F3-8AE1-94720DC0CAFC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36C7D1-BF28-414A-8480-0484E2AB09AB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3F813DC-3289-4162-B816-E3FB66B6B271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A70D8-399B-4ECE-804A-95F6AD0FED10}"/>
              </a:ext>
            </a:extLst>
          </p:cNvPr>
          <p:cNvGrpSpPr/>
          <p:nvPr/>
        </p:nvGrpSpPr>
        <p:grpSpPr>
          <a:xfrm>
            <a:off x="9566387" y="3009901"/>
            <a:ext cx="1142998" cy="1142998"/>
            <a:chOff x="4479333" y="1406086"/>
            <a:chExt cx="1540371" cy="15403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3EB255-AFBA-47C3-B59B-2471FE8DC287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E3913C87-EFEC-425C-B7E1-3AB332FC8D9B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7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D1A8B840-502B-4A4B-9126-82138491D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4120515"/>
            <a:ext cx="11049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39F4-A3CB-4BD4-9E4D-28AFA1CB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DB34-E8E3-407B-B846-7142B871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86253"/>
            <a:ext cx="6467867" cy="3338004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Times New Roman"/>
                <a:cs typeface="Times New Roman"/>
              </a:rPr>
              <a:t>Smoking, Obesity and prevalence of alcohol predict non communicable diseases </a:t>
            </a:r>
          </a:p>
          <a:p>
            <a:endParaRPr lang="en-US" sz="2400"/>
          </a:p>
          <a:p>
            <a:pPr marL="0" indent="0" algn="ctr">
              <a:buNone/>
            </a:pPr>
            <a:endParaRPr lang="en-US" sz="960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E3EF14-389D-410D-B4DE-C885885DB8C6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F33632-D201-4C1C-80EE-DDAE315E4812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4168528-3F66-4D49-BD20-F50B6B0B6903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7" name="Picture 13" descr="A picture containing table, mirror&#10;&#10;Description generated with very high confidence">
            <a:extLst>
              <a:ext uri="{FF2B5EF4-FFF2-40B4-BE49-F238E27FC236}">
                <a16:creationId xmlns:a16="http://schemas.microsoft.com/office/drawing/2014/main" id="{73B9250A-529B-453F-A03C-1E7C573B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4285615"/>
            <a:ext cx="1143000" cy="1009650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CC461974-B187-467A-8E79-9D2FD8AD1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810" y="3432175"/>
            <a:ext cx="1028700" cy="1009650"/>
          </a:xfrm>
          <a:prstGeom prst="rect">
            <a:avLst/>
          </a:prstGeom>
        </p:spPr>
      </p:pic>
      <p:pic>
        <p:nvPicPr>
          <p:cNvPr id="10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C15E857-EFF7-4D69-B1DC-E52EB51F4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053" y="3753802"/>
            <a:ext cx="318135" cy="3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594B-5D59-4C13-9BC5-590CFBA0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 -1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9CB6AE-2DF0-46D5-B543-9B09B8D507ED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C1D4CFB-7438-4D79-8148-EA84D3085770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971D52C4-DBCB-4967-936F-F003358C815E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148D861-E7F4-4A80-99F8-3A806AB83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429665"/>
              </p:ext>
            </p:extLst>
          </p:nvPr>
        </p:nvGraphicFramePr>
        <p:xfrm>
          <a:off x="2405848" y="1825625"/>
          <a:ext cx="3018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204">
                  <a:extLst>
                    <a:ext uri="{9D8B030D-6E8A-4147-A177-3AD203B41FA5}">
                      <a16:colId xmlns:a16="http://schemas.microsoft.com/office/drawing/2014/main" val="4229286994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60540379"/>
                    </a:ext>
                  </a:extLst>
                </a:gridCol>
              </a:tblGrid>
              <a:tr h="18936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1st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51123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r>
                        <a:rPr lang="en-US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5418"/>
                  </a:ext>
                </a:extLst>
              </a:tr>
              <a:tr h="231603">
                <a:tc>
                  <a:txBody>
                    <a:bodyPr/>
                    <a:lstStyle/>
                    <a:p>
                      <a:r>
                        <a:rPr lang="en-US" err="1"/>
                        <a:t>Adj.R</a:t>
                      </a:r>
                      <a:r>
                        <a:rPr lang="en-US"/>
                        <a:t>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897252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5983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82B31F6-6EBA-4918-A087-396E6B0C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87" y="3288665"/>
            <a:ext cx="7896225" cy="18478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867BC5-9A28-49CC-B39F-ADA268AB9273}"/>
              </a:ext>
            </a:extLst>
          </p:cNvPr>
          <p:cNvSpPr/>
          <p:nvPr/>
        </p:nvSpPr>
        <p:spPr>
          <a:xfrm>
            <a:off x="8202967" y="4499085"/>
            <a:ext cx="896645" cy="36587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0.8787</a:t>
            </a:r>
          </a:p>
        </p:txBody>
      </p:sp>
    </p:spTree>
    <p:extLst>
      <p:ext uri="{BB962C8B-B14F-4D97-AF65-F5344CB8AC3E}">
        <p14:creationId xmlns:p14="http://schemas.microsoft.com/office/powerpoint/2010/main" val="317009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A052-BE07-4054-B3D4-4D088853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Regression-2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02B2-5FE8-4EF4-9C48-5C43C0A1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206" y="1706674"/>
            <a:ext cx="6467867" cy="1722326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Exclude Obesity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AE7AD8-D2C1-42C7-96EA-FC95BC042ED3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8A23755-FEBA-4F0C-9F9F-26C9712567A4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3DC8524-3348-46EA-A6AA-821DEC7F5AB5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A5BD8D2-0A2C-479D-A8CA-D5FB4FD7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8" y="2862329"/>
            <a:ext cx="7981950" cy="1343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DA6E98-7909-49AC-99F6-F1658374E5BF}"/>
              </a:ext>
            </a:extLst>
          </p:cNvPr>
          <p:cNvSpPr/>
          <p:nvPr/>
        </p:nvSpPr>
        <p:spPr>
          <a:xfrm>
            <a:off x="3342640" y="4292600"/>
            <a:ext cx="27533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imes New Roman"/>
                <a:cs typeface="Calibri"/>
              </a:rPr>
              <a:t>Adj R-Square = 0.48</a:t>
            </a:r>
            <a:endParaRPr lang="en-US" sz="2000" b="1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43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4A69-AF1B-4378-BE0F-2D9E1A3B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277A01-61D1-4187-B9DD-AF4C2C2D6253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BD618E-3A2A-4D38-A135-B00EF9ECA120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8DA511E-E032-4E10-8DAA-ECA8E65EFC0C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5893CBA4-CD29-469A-8948-2EE5CC4A6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6139" y="1785268"/>
            <a:ext cx="7004481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>
                <a:solidFill>
                  <a:srgbClr val="000000"/>
                </a:solidFill>
                <a:latin typeface="Times New Roman"/>
                <a:cs typeface="Times New Roman"/>
              </a:rPr>
              <a:t>Hypothesis </a:t>
            </a:r>
            <a:r>
              <a:rPr lang="en-US" altLang="en-US" sz="2400">
                <a:latin typeface="Times New Roman"/>
                <a:cs typeface="Times New Roman"/>
              </a:rPr>
              <a:t>for Intercept: </a:t>
            </a:r>
            <a:r>
              <a:rPr lang="en-US" sz="2400">
                <a:latin typeface="Times New Roman"/>
                <a:cs typeface="Times New Roman"/>
              </a:rPr>
              <a:t>H0: β0=0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3600">
                <a:latin typeface="Times New Roman"/>
                <a:cs typeface="Times New Roman"/>
              </a:rPr>
              <a:t>                              </a:t>
            </a:r>
            <a:r>
              <a:rPr lang="en-US" altLang="en-US" sz="2400">
                <a:latin typeface="Times New Roman"/>
                <a:cs typeface="Times New Roman"/>
              </a:rPr>
              <a:t>H1: β0≠0</a:t>
            </a:r>
            <a:endParaRPr lang="en-US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>
                <a:latin typeface="Times New Roman"/>
                <a:cs typeface="Times New Roman"/>
              </a:rPr>
              <a:t>   P &lt; α, we reject the null </a:t>
            </a:r>
            <a:r>
              <a:rPr lang="en-US" altLang="en-US" sz="2400"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Times New Roman"/>
                <a:cs typeface="Times New Roman"/>
              </a:rPr>
              <a:t> intercept  β0≠0 and has a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2400">
                <a:latin typeface="Times New Roman"/>
                <a:cs typeface="Times New Roman"/>
              </a:rPr>
              <a:t>Hypothesis for Slope:      H0: βn=0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400">
                <a:latin typeface="Times New Roman"/>
                <a:cs typeface="Times New Roman"/>
              </a:rPr>
              <a:t>                                            H0: βn≠0</a:t>
            </a:r>
          </a:p>
          <a:p>
            <a:pPr algn="just">
              <a:lnSpc>
                <a:spcPct val="100000"/>
              </a:lnSpc>
            </a:pPr>
            <a:endParaRPr lang="en-US" altLang="en-US" sz="1200">
              <a:latin typeface="MathJax_Main"/>
              <a:cs typeface="Segoe UI" panose="020B0502040204020203" pitchFamily="34" charset="0"/>
            </a:endParaRPr>
          </a:p>
          <a:p>
            <a:pPr algn="just">
              <a:lnSpc>
                <a:spcPct val="100000"/>
              </a:lnSpc>
            </a:pPr>
            <a:endParaRPr lang="en-US" altLang="en-US" sz="1200">
              <a:latin typeface="MathJax_Main"/>
              <a:cs typeface="Segoe UI" panose="020B0502040204020203" pitchFamily="34" charset="0"/>
            </a:endParaRPr>
          </a:p>
          <a:p>
            <a:pPr algn="just">
              <a:lnSpc>
                <a:spcPct val="100000"/>
              </a:lnSpc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1219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3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3395-B3F9-4DF1-B5CD-FF9C28F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6C71-BC4D-4847-A009-70B57A3F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384918"/>
            <a:ext cx="6791330" cy="2734322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N-C D = 196.97 + 193.94 (Prevalence of Alcohol Use) + 15.96 (Smoking Disorder) 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77288D-57C9-4C49-898F-65F00C528B81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9F4521-5954-4395-B268-1D9A10F7FF26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79E715E-C794-48AB-A47A-EDEE3ABFEDB4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81393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A797-57EA-45C8-B833-2E3F62B9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9EFF-0B45-4E54-8B6C-0BEA75E1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6467867" cy="3480007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Times New Roman"/>
                <a:cs typeface="Times New Roman"/>
              </a:rPr>
              <a:t>Anemia, Pollution and Prevalence of low nutrition predicts low life expectancy(G,L)</a:t>
            </a:r>
          </a:p>
          <a:p>
            <a:endParaRPr lang="en-US"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960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54C57F-C639-4FE6-AE4F-164503994316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B6EF363-9215-426A-B0D5-D68A12615AAE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67019D52-0535-414D-B692-E0918FF6159F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A5FA566A-BD5D-4B68-ABE7-E802B844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70" y="3543935"/>
            <a:ext cx="1028700" cy="1009650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6BE4669-9BCC-4A02-8469-D119D93B8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3" y="3875722"/>
            <a:ext cx="318135" cy="305435"/>
          </a:xfrm>
          <a:prstGeom prst="rect">
            <a:avLst/>
          </a:prstGeom>
        </p:spPr>
      </p:pic>
      <p:pic>
        <p:nvPicPr>
          <p:cNvPr id="12" name="Picture 13" descr="A picture containing table, mirror&#10;&#10;Description generated with very high confidence">
            <a:extLst>
              <a:ext uri="{FF2B5EF4-FFF2-40B4-BE49-F238E27FC236}">
                <a16:creationId xmlns:a16="http://schemas.microsoft.com/office/drawing/2014/main" id="{B84AC43A-70C0-417B-9823-D0130493E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700" y="4387215"/>
            <a:ext cx="11430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0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69EA-E7ED-4CDC-870D-9B749858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C806-94EA-4571-A065-12AA0878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12413"/>
            <a:ext cx="6467867" cy="3816373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Topic-Introduction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6A645-FFDD-44D1-B7CB-876A68CD0E4B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2ADE20-EFFD-4B87-A58C-D5A7DC2DB385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6BADCDF9-2A84-445D-9519-92E91B1F04DD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35330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4CC7-F446-40DD-AB7C-102B2286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9937-4F28-4F73-A25E-CA7C1E3E4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17" y="1642369"/>
            <a:ext cx="7392427" cy="1786631"/>
          </a:xfrm>
        </p:spPr>
        <p:txBody>
          <a:bodyPr anchor="ctr">
            <a:normAutofit lnSpcReduction="10000"/>
          </a:bodyPr>
          <a:lstStyle/>
          <a:p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Calibri" panose="020F0502020204030204"/>
              </a:rPr>
              <a:t>Hypothesis</a:t>
            </a:r>
            <a:r>
              <a:rPr lang="en-US" sz="240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              H0=Do not predict Low Life Exp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              H1=Predicts Low Life Exp</a:t>
            </a:r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0F9719-00F6-4056-8129-D3E74F0808E5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5235C67-9B51-490E-864D-A687FDEC4ABB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12AACF24-D7D6-4080-82D8-00E97EF07D0F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A311E0-3B6E-4BE2-8F01-997F3C929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32597"/>
              </p:ext>
            </p:extLst>
          </p:nvPr>
        </p:nvGraphicFramePr>
        <p:xfrm>
          <a:off x="1305017" y="3897297"/>
          <a:ext cx="2574524" cy="144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646">
                  <a:extLst>
                    <a:ext uri="{9D8B030D-6E8A-4147-A177-3AD203B41FA5}">
                      <a16:colId xmlns:a16="http://schemas.microsoft.com/office/drawing/2014/main" val="2237199572"/>
                    </a:ext>
                  </a:extLst>
                </a:gridCol>
                <a:gridCol w="1330878">
                  <a:extLst>
                    <a:ext uri="{9D8B030D-6E8A-4147-A177-3AD203B41FA5}">
                      <a16:colId xmlns:a16="http://schemas.microsoft.com/office/drawing/2014/main" val="3846996780"/>
                    </a:ext>
                  </a:extLst>
                </a:gridCol>
              </a:tblGrid>
              <a:tr h="607824">
                <a:tc>
                  <a:txBody>
                    <a:bodyPr/>
                    <a:lstStyle/>
                    <a:p>
                      <a:r>
                        <a:rPr lang="en-US" err="1"/>
                        <a:t>Life_Exp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62671"/>
                  </a:ext>
                </a:extLst>
              </a:tr>
              <a:tr h="467558">
                <a:tc>
                  <a:txBody>
                    <a:bodyPr/>
                    <a:lstStyle/>
                    <a:p>
                      <a:r>
                        <a:rPr lang="en-US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0929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r>
                        <a:rPr lang="en-US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704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7A52DA-ECDF-461B-9BA1-B3F932869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8750"/>
              </p:ext>
            </p:extLst>
          </p:nvPr>
        </p:nvGraphicFramePr>
        <p:xfrm>
          <a:off x="5308847" y="3897296"/>
          <a:ext cx="3107966" cy="1512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83">
                  <a:extLst>
                    <a:ext uri="{9D8B030D-6E8A-4147-A177-3AD203B41FA5}">
                      <a16:colId xmlns:a16="http://schemas.microsoft.com/office/drawing/2014/main" val="4044949672"/>
                    </a:ext>
                  </a:extLst>
                </a:gridCol>
                <a:gridCol w="1553983">
                  <a:extLst>
                    <a:ext uri="{9D8B030D-6E8A-4147-A177-3AD203B41FA5}">
                      <a16:colId xmlns:a16="http://schemas.microsoft.com/office/drawing/2014/main" val="2698790553"/>
                    </a:ext>
                  </a:extLst>
                </a:gridCol>
              </a:tblGrid>
              <a:tr h="436311">
                <a:tc>
                  <a:txBody>
                    <a:bodyPr/>
                    <a:lstStyle/>
                    <a:p>
                      <a:r>
                        <a:rPr lang="en-US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24430"/>
                  </a:ext>
                </a:extLst>
              </a:tr>
              <a:tr h="436311">
                <a:tc>
                  <a:txBody>
                    <a:bodyPr/>
                    <a:lstStyle/>
                    <a:p>
                      <a:r>
                        <a:rPr lang="en-US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9288"/>
                  </a:ext>
                </a:extLst>
              </a:tr>
              <a:tr h="568519">
                <a:tc>
                  <a:txBody>
                    <a:bodyPr/>
                    <a:lstStyle/>
                    <a:p>
                      <a:r>
                        <a:rPr lang="en-US"/>
                        <a:t>Max Rescaled 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7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9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99AB-C7DF-4A80-AB76-0A3B0E12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Regression-1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ECC5FB-5626-414C-922E-28A932033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627" y="3915259"/>
            <a:ext cx="7207773" cy="2152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C655D6-D6C6-406A-AF56-811AE90F7269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3EE498-1FE0-4DEB-9698-DF9A199BC8B6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3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80BFFDC-3672-48AC-ADAE-407CB3603D41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E979F39-E70C-4537-8013-E4A987643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22" y="2242613"/>
            <a:ext cx="4072598" cy="168370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8DBE9E-66CA-4A99-8347-1725A2CD7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47260"/>
              </p:ext>
            </p:extLst>
          </p:nvPr>
        </p:nvGraphicFramePr>
        <p:xfrm>
          <a:off x="7031114" y="2039073"/>
          <a:ext cx="1802167" cy="132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7">
                  <a:extLst>
                    <a:ext uri="{9D8B030D-6E8A-4147-A177-3AD203B41FA5}">
                      <a16:colId xmlns:a16="http://schemas.microsoft.com/office/drawing/2014/main" val="2544279218"/>
                    </a:ext>
                  </a:extLst>
                </a:gridCol>
              </a:tblGrid>
              <a:tr h="4862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24740"/>
                  </a:ext>
                </a:extLst>
              </a:tr>
              <a:tr h="839301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P-value of </a:t>
                      </a:r>
                      <a:r>
                        <a:rPr lang="en-US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χ2 </a:t>
                      </a:r>
                      <a:r>
                        <a:rPr lang="en-US" sz="1800" b="1" i="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statistic is P &lt; α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6030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CEF307E-24A4-44E3-BC0F-AB95EFB96B8E}"/>
              </a:ext>
            </a:extLst>
          </p:cNvPr>
          <p:cNvSpPr/>
          <p:nvPr/>
        </p:nvSpPr>
        <p:spPr>
          <a:xfrm>
            <a:off x="7359588" y="4829452"/>
            <a:ext cx="1722268" cy="20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0.6632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9811A5-3681-435D-9A1B-CE6CF1C37FAE}"/>
              </a:ext>
            </a:extLst>
          </p:cNvPr>
          <p:cNvSpPr/>
          <p:nvPr/>
        </p:nvSpPr>
        <p:spPr>
          <a:xfrm>
            <a:off x="7359588" y="5033639"/>
            <a:ext cx="2291292" cy="264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0.9657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538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F38F-4290-4A00-AFE4-2C00254B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Regression-2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9BC3-1778-4B19-89AF-C5E12591B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402672"/>
            <a:ext cx="6467867" cy="1454830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Exclude Pollution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55B752-C914-4E12-A612-B1225FB3F84B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A881C4-2F58-4971-A33B-77C2CA5C087A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24523395-EEC3-4505-8B85-BF4EB54B7B0A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A9A740A-2F56-46AB-9B99-8448F966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51" y="2534694"/>
            <a:ext cx="6889286" cy="136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481DF40-CD10-4548-8942-F456E891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13" y="4046529"/>
            <a:ext cx="4375127" cy="134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B39D7E-C95A-40BB-9094-F5D6CA0248EC}"/>
              </a:ext>
            </a:extLst>
          </p:cNvPr>
          <p:cNvSpPr/>
          <p:nvPr/>
        </p:nvSpPr>
        <p:spPr>
          <a:xfrm>
            <a:off x="3497802" y="5699464"/>
            <a:ext cx="2598198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C=0.875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5453D-6182-4DB3-91B5-F505008374FB}"/>
              </a:ext>
            </a:extLst>
          </p:cNvPr>
          <p:cNvSpPr/>
          <p:nvPr/>
        </p:nvSpPr>
        <p:spPr>
          <a:xfrm>
            <a:off x="4439920" y="4800600"/>
            <a:ext cx="1056640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1.079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12AF748-66B3-4EB4-8150-7A6197318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807" y="1896284"/>
            <a:ext cx="5269480" cy="5493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EF2D52-A7FE-484F-8484-C179FBA34681}"/>
              </a:ext>
            </a:extLst>
          </p:cNvPr>
          <p:cNvSpPr/>
          <p:nvPr/>
        </p:nvSpPr>
        <p:spPr>
          <a:xfrm>
            <a:off x="4440555" y="5095875"/>
            <a:ext cx="105664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cs typeface="Calibri"/>
              </a:rPr>
              <a:t>1.069</a:t>
            </a:r>
            <a:endParaRPr lang="en-US" sz="2000" b="1">
              <a:solidFill>
                <a:schemeClr val="tx1"/>
              </a:solidFill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D3FC17E-0FB5-44C8-951B-7373EC984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83875"/>
              </p:ext>
            </p:extLst>
          </p:nvPr>
        </p:nvGraphicFramePr>
        <p:xfrm>
          <a:off x="5262880" y="1920240"/>
          <a:ext cx="995801" cy="433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01">
                  <a:extLst>
                    <a:ext uri="{9D8B030D-6E8A-4147-A177-3AD203B41FA5}">
                      <a16:colId xmlns:a16="http://schemas.microsoft.com/office/drawing/2014/main" val="4134851464"/>
                    </a:ext>
                  </a:extLst>
                </a:gridCol>
              </a:tblGrid>
              <a:tr h="433387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0.1765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15905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A5805B5-2EAA-401B-A510-10B3552BC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29153"/>
              </p:ext>
            </p:extLst>
          </p:nvPr>
        </p:nvGraphicFramePr>
        <p:xfrm>
          <a:off x="8442960" y="1971040"/>
          <a:ext cx="1028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244">
                  <a:extLst>
                    <a:ext uri="{9D8B030D-6E8A-4147-A177-3AD203B41FA5}">
                      <a16:colId xmlns:a16="http://schemas.microsoft.com/office/drawing/2014/main" val="1486088302"/>
                    </a:ext>
                  </a:extLst>
                </a:gridCol>
              </a:tblGrid>
              <a:tr h="34489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0.3499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42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3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6A10-6777-4187-A0F2-559B4BA8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A46B-48ED-4454-9FD0-91CBD5011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606859"/>
            <a:ext cx="6467867" cy="1822141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Prevalence of low nutrition and Anemia predicts low life expectancy. 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F3D4D-5DF5-4F36-9A18-98AD899C9DCC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0660D4-49F8-4D8B-ABC9-C29F32AB0A28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90C374D-9429-4573-99BB-430A94213DFA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940894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273E-AED2-499A-A225-35892133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 of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D08D-7CA1-46F2-B25E-A34ABCF8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553593"/>
            <a:ext cx="6467867" cy="1875407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Pollution and Women death during childbirth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F72C71-9EA5-41C8-8ABA-63C4A5210149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7ACD9D-604B-48DE-884B-704065BC7D54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A638AA4-8EBB-4A1A-BD6B-ABAE34AA4DE1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FAB70-802D-49BA-B1C4-C283D300DD88}"/>
              </a:ext>
            </a:extLst>
          </p:cNvPr>
          <p:cNvSpPr/>
          <p:nvPr/>
        </p:nvSpPr>
        <p:spPr>
          <a:xfrm>
            <a:off x="3977196" y="4314548"/>
            <a:ext cx="1091954" cy="834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14" name="Graphic 14" descr="Woman changing Baby">
            <a:extLst>
              <a:ext uri="{FF2B5EF4-FFF2-40B4-BE49-F238E27FC236}">
                <a16:creationId xmlns:a16="http://schemas.microsoft.com/office/drawing/2014/main" id="{D06FCCAA-2BED-4E31-8359-088A76905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119880"/>
            <a:ext cx="914400" cy="1026160"/>
          </a:xfrm>
          <a:prstGeom prst="rect">
            <a:avLst/>
          </a:prstGeom>
        </p:spPr>
      </p:pic>
      <p:pic>
        <p:nvPicPr>
          <p:cNvPr id="17" name="Graphic 17" descr="Maximize">
            <a:extLst>
              <a:ext uri="{FF2B5EF4-FFF2-40B4-BE49-F238E27FC236}">
                <a16:creationId xmlns:a16="http://schemas.microsoft.com/office/drawing/2014/main" id="{A6602539-3323-45D9-80E8-09738BAE4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4058368" y="4276060"/>
            <a:ext cx="904240" cy="894080"/>
          </a:xfrm>
          <a:prstGeom prst="rect">
            <a:avLst/>
          </a:prstGeom>
        </p:spPr>
      </p:pic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EBD9C78-7B2F-4BF7-9D22-5D7E2A111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123" y="4152265"/>
            <a:ext cx="10572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7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1E5F-1F53-447A-AE2A-77BFE109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 of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71B9-DAD7-4464-B6DB-244D8A398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553592"/>
            <a:ext cx="6467867" cy="2279519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	H0=The variables are independent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	H1=The variables are dependent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F1FDCB-7E8D-4538-A02A-9FCB92173FB8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3C237C-BF5D-45E9-BAE8-E20BD645E65F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E8F6EED-AF64-40E3-B212-98E58FE95D65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958EE12-F6B6-4E5D-8161-20BB4880DE83}"/>
              </a:ext>
            </a:extLst>
          </p:cNvPr>
          <p:cNvSpPr/>
          <p:nvPr/>
        </p:nvSpPr>
        <p:spPr>
          <a:xfrm>
            <a:off x="6374812" y="3833111"/>
            <a:ext cx="2150616" cy="767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P &lt; </a:t>
            </a:r>
            <a:r>
              <a:rPr lang="el-GR" b="1">
                <a:solidFill>
                  <a:schemeClr val="tx1"/>
                </a:solidFill>
                <a:latin typeface="Times New Roman"/>
                <a:cs typeface="Times New Roman"/>
              </a:rPr>
              <a:t>α </a:t>
            </a: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lang="el-GR" b="1">
                <a:solidFill>
                  <a:schemeClr val="tx1"/>
                </a:solidFill>
                <a:latin typeface="Times New Roman"/>
                <a:cs typeface="Times New Roman"/>
              </a:rPr>
              <a:t>χ2 </a:t>
            </a: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statistic</a:t>
            </a:r>
          </a:p>
        </p:txBody>
      </p:sp>
      <p:pic>
        <p:nvPicPr>
          <p:cNvPr id="10247" name="Picture 7">
            <a:extLst>
              <a:ext uri="{FF2B5EF4-FFF2-40B4-BE49-F238E27FC236}">
                <a16:creationId xmlns:a16="http://schemas.microsoft.com/office/drawing/2014/main" id="{6F0B9020-D251-4B9E-B0A1-438DF02E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83" y="3266983"/>
            <a:ext cx="4737717" cy="28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2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8424-4C0A-4609-9878-B1D1077B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760FEF-7C7D-4EAA-92E6-48BCFD4DEFB8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8264D9-5AA4-4E40-A584-21D4FFCE424D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26FF83C8-D8EB-4B74-8B47-EF0A25B33738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6EBB6CF-986A-45C1-8D43-C70A8F58A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70" y="2278063"/>
            <a:ext cx="7051002" cy="42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AFD6-9C9A-4585-AA3E-56693252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Moderation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B49064-5E66-4FF6-AD79-229AC84CCE29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EEE901-3C87-43AD-B77D-B2DEE33A41D7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3840B6B-29BC-44C3-B23A-451C30403182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8CF6B56-F1AA-4FB1-BA32-0F7C5DDB9AEB}"/>
              </a:ext>
            </a:extLst>
          </p:cNvPr>
          <p:cNvSpPr/>
          <p:nvPr/>
        </p:nvSpPr>
        <p:spPr>
          <a:xfrm>
            <a:off x="1579805" y="3684234"/>
            <a:ext cx="197084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Depression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06EBFE-7C9C-45F8-A476-2309248F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94" y="3684233"/>
            <a:ext cx="1847321" cy="96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Life Expectancy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AFBEF0-537A-4720-A83E-58BDB4BF552B}"/>
              </a:ext>
            </a:extLst>
          </p:cNvPr>
          <p:cNvSpPr/>
          <p:nvPr/>
        </p:nvSpPr>
        <p:spPr>
          <a:xfrm>
            <a:off x="3888093" y="2057223"/>
            <a:ext cx="197084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Alcohol Disorder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B9E942-3CA9-422D-BF3A-DDBA583DF3D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550647" y="4168067"/>
            <a:ext cx="2801147" cy="0"/>
          </a:xfrm>
          <a:prstGeom prst="straightConnector1">
            <a:avLst/>
          </a:prstGeom>
          <a:ln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57335D-5C34-4335-AA7C-04DC3F3808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873514" y="3024889"/>
            <a:ext cx="0" cy="1143177"/>
          </a:xfrm>
          <a:prstGeom prst="straightConnector1">
            <a:avLst/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452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6099-C1B1-4A6D-99D6-6743319A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D4F0-50AE-4F5A-9140-933AF552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278385"/>
            <a:ext cx="6467867" cy="2722114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	H0: No Interaction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	H1: Interaction effect</a:t>
            </a:r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CB8C44-538A-4B36-B1F4-9DFF0B55F19A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974423-4DD3-4DBD-A8C3-A2A646E9A606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475A32C-62E9-4536-9E44-AA8BA4A810F2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7DF543C-BE0B-484E-96FE-6923C8F5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404" y="3132247"/>
            <a:ext cx="4405356" cy="27336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497D55-2B37-41FE-970B-202398D03CCD}"/>
              </a:ext>
            </a:extLst>
          </p:cNvPr>
          <p:cNvSpPr/>
          <p:nvPr/>
        </p:nvSpPr>
        <p:spPr>
          <a:xfrm>
            <a:off x="3417903" y="5601810"/>
            <a:ext cx="1065320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135.857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66EDB-214D-4EA3-AEDB-FB1C5C51DE19}"/>
              </a:ext>
            </a:extLst>
          </p:cNvPr>
          <p:cNvSpPr/>
          <p:nvPr/>
        </p:nvSpPr>
        <p:spPr>
          <a:xfrm>
            <a:off x="4678532" y="5601810"/>
            <a:ext cx="1180730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66.430</a:t>
            </a:r>
          </a:p>
        </p:txBody>
      </p:sp>
    </p:spTree>
    <p:extLst>
      <p:ext uri="{BB962C8B-B14F-4D97-AF65-F5344CB8AC3E}">
        <p14:creationId xmlns:p14="http://schemas.microsoft.com/office/powerpoint/2010/main" val="2554800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595-F1E8-488A-9CC7-2F04CC33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Moderation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68ACD8-9076-4B9B-BDFD-59BF16383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022" y="3226049"/>
            <a:ext cx="5655433" cy="1548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7624C-2E40-443A-8978-2A3088CFDCF8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EB4B00-D06D-4DC5-97FB-AB729EA60996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3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EC25FCDA-3443-4703-8A06-B4EEDE746357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968E96D-8BF2-40B9-B4A1-707E70BBB5D1}"/>
              </a:ext>
            </a:extLst>
          </p:cNvPr>
          <p:cNvSpPr/>
          <p:nvPr/>
        </p:nvSpPr>
        <p:spPr>
          <a:xfrm>
            <a:off x="3445978" y="5058940"/>
            <a:ext cx="249936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C=0.655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1CF80-042E-45E6-BDFC-B726B74B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604" y="2112311"/>
            <a:ext cx="497304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6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8143-C584-48AB-B2D4-0FC41C05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5E4E54-E9BD-41AC-BFB5-62890EC88519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50937F-F425-475D-955E-CE6B0AFE3C09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A6F78AE-0877-41C1-9B4B-FBD00F95484E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30A56C21-3665-48BD-9773-7E3521064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537528"/>
              </p:ext>
            </p:extLst>
          </p:nvPr>
        </p:nvGraphicFramePr>
        <p:xfrm>
          <a:off x="596900" y="1960563"/>
          <a:ext cx="8245475" cy="466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5212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6B54-A375-47B1-8DA1-94BA2C75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DD5D-E787-4840-9C91-E657D0EC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Calibri"/>
              </a:rPr>
              <a:t>AL the factors considered are helping us in contributing towards working on overall health and prosperity of Women.</a:t>
            </a: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6A66DB-4AE9-48A7-B1D8-4231C51537E1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C70C84-87BB-4831-BE7C-C2D03856CC14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035E758-7E3D-4682-8253-2D0F7AABE843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89872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71CD-F468-41EC-8377-1E1906BD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611E-35E0-4E4D-B1BB-CBA5705A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B671F-916F-491C-9AE1-B2CF0D614BFB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CA3122-120D-4829-BBF7-9FDD0C925DAB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7A8902B2-09CA-4985-AEEB-314C06C42418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8D839B-1D2A-4ACD-AB81-19CC69BCE12C}"/>
              </a:ext>
            </a:extLst>
          </p:cNvPr>
          <p:cNvGrpSpPr/>
          <p:nvPr/>
        </p:nvGrpSpPr>
        <p:grpSpPr>
          <a:xfrm>
            <a:off x="9566387" y="3009901"/>
            <a:ext cx="1142998" cy="1142998"/>
            <a:chOff x="4479333" y="1406086"/>
            <a:chExt cx="1540371" cy="15403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4E94AA-873F-480A-8B63-11C5EE1B2DD3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CF7AE7EA-81C3-429B-A471-10AB21477F95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09953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1083-8C9E-4860-835C-C865BF99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25C6-CF49-4748-BA0A-E7B0B07EC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656F18-6E12-427C-BBC3-6E5BCE52E8F4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503BA8-A175-467D-949B-54CB39E00F1B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6D0D034-3864-4093-A204-BB5AD33A16E1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59129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0EE7-ACCB-4D77-B381-1941456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0B0ED8-3BFC-4F69-8C05-7039ABE9CC86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1A2981-D299-47F9-AD06-F886735377C9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2C79C964-CD88-4431-8F34-0AF08796BA69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pic>
        <p:nvPicPr>
          <p:cNvPr id="13" name="Picture 1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D43ABA9-4A91-45EE-B2C1-7828E37C8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175" y="2695734"/>
            <a:ext cx="6496050" cy="3200400"/>
          </a:xfrm>
        </p:spPr>
      </p:pic>
    </p:spTree>
    <p:extLst>
      <p:ext uri="{BB962C8B-B14F-4D97-AF65-F5344CB8AC3E}">
        <p14:creationId xmlns:p14="http://schemas.microsoft.com/office/powerpoint/2010/main" val="60594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2D3B-C25F-4F38-B82D-AD071F30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5A57-9FFC-480D-93E5-5E51F352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322773"/>
            <a:ext cx="7474171" cy="440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Our World in Data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World Women Health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9942B1-F12C-4564-9E88-D71CFC044052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06AE6D-D1A5-4A35-8AA4-172A48B3C65A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C46294EE-73D6-4D24-BE09-03CEEB1FD191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7A31F3-047F-44CE-9F8C-2DCAB5356D76}"/>
              </a:ext>
            </a:extLst>
          </p:cNvPr>
          <p:cNvCxnSpPr/>
          <p:nvPr/>
        </p:nvCxnSpPr>
        <p:spPr>
          <a:xfrm>
            <a:off x="4184046" y="3528700"/>
            <a:ext cx="1278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D13F-D243-4F4B-8818-659648E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88AA-F39B-450A-8B87-9838DFDD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735373"/>
            <a:ext cx="6467867" cy="3558895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Underweight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Overweight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Total Fertility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Brest Cancer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Cervical Cancer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Pollution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Prevalence of Alcohol Disorder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Anemia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Vitamin A Deficiency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Women Deaths during childbirth</a:t>
            </a: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HIV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0E8D4E-701C-411C-960D-FC0D797F2B15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3C43D6-C6FB-451D-B8EC-87A3ADA4CB74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1CFCFB58-2C3A-4E5F-BE2B-65F6F2E8C137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301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279A-0E5B-4211-A3A4-3AD310B4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4E93-4F4C-4156-AEDF-DE732B011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3873293"/>
            <a:ext cx="6467867" cy="18554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latin typeface="Times New Roman"/>
                <a:cs typeface="Times New Roman"/>
              </a:rPr>
              <a:t>Prevalence of Low Nutrition</a:t>
            </a:r>
          </a:p>
          <a:p>
            <a:r>
              <a:rPr lang="en-US">
                <a:latin typeface="Times New Roman"/>
                <a:cs typeface="Times New Roman"/>
              </a:rPr>
              <a:t>Mental Disorder</a:t>
            </a:r>
          </a:p>
          <a:p>
            <a:r>
              <a:rPr lang="en-US">
                <a:latin typeface="Times New Roman"/>
                <a:cs typeface="Times New Roman"/>
              </a:rPr>
              <a:t>Drug use Disorder</a:t>
            </a:r>
          </a:p>
          <a:p>
            <a:r>
              <a:rPr lang="en-US">
                <a:latin typeface="Times New Roman"/>
                <a:cs typeface="Times New Roman"/>
              </a:rPr>
              <a:t>Mean BMI-Urban</a:t>
            </a:r>
          </a:p>
          <a:p>
            <a:r>
              <a:rPr lang="en-US">
                <a:latin typeface="Times New Roman"/>
                <a:cs typeface="Times New Roman"/>
              </a:rPr>
              <a:t>Mean BMI-Rural</a:t>
            </a:r>
          </a:p>
          <a:p>
            <a:r>
              <a:rPr lang="en-US">
                <a:latin typeface="Times New Roman"/>
                <a:cs typeface="Times New Roman"/>
              </a:rPr>
              <a:t>Mean BMI</a:t>
            </a:r>
          </a:p>
          <a:p>
            <a:r>
              <a:rPr lang="en-US">
                <a:latin typeface="Times New Roman"/>
                <a:cs typeface="Times New Roman"/>
              </a:rPr>
              <a:t>Non communicable diseases</a:t>
            </a:r>
          </a:p>
          <a:p>
            <a:r>
              <a:rPr lang="en-US">
                <a:latin typeface="Times New Roman"/>
                <a:cs typeface="Times New Roman"/>
              </a:rPr>
              <a:t>Daily calorie intake</a:t>
            </a:r>
          </a:p>
          <a:p>
            <a:r>
              <a:rPr lang="en-US">
                <a:latin typeface="Times New Roman"/>
                <a:cs typeface="Times New Roman"/>
              </a:rPr>
              <a:t>Daily Protein Intake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9B91C-ACD4-4217-8477-7E9721153A34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BB3210-43EE-47F5-9B03-CDE345CF0ADD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D0A1A2B-19CA-4E12-950D-8A72DDA2B2D6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09744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C95B-1CE9-44DB-A739-C0795D05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Analytical Tests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4BE3-2DA6-4C1F-8BCF-8D8CB0337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Paired Sample Test</a:t>
            </a:r>
          </a:p>
          <a:p>
            <a:pPr fontAlgn="base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  <a:p>
            <a:pPr fontAlgn="base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 </a:t>
            </a:r>
          </a:p>
          <a:p>
            <a:pPr fontAlgn="base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fontAlgn="base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 For Independence</a:t>
            </a:r>
          </a:p>
          <a:p>
            <a:pPr fontAlgn="base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Moderation Analysis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C708D-10C4-4206-9B75-F8C8BEB379E8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7C4F5E-76F0-4D43-9E6D-3345781299C5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CD1AF2E-B6EE-412D-9F4E-849F44E46F4E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19426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FB00-E36F-4101-B9AD-CD882857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Paired Sample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53FC-33ED-4982-A6D2-B5EBC07D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3429000"/>
            <a:ext cx="6467867" cy="1143000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9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9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9600">
                <a:latin typeface="Times New Roman"/>
                <a:cs typeface="Times New Roman"/>
              </a:rPr>
              <a:t>Mean BMI(Urban Vs Rural)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9600">
              <a:latin typeface="Times New Roman"/>
              <a:cs typeface="Times New Roman"/>
            </a:endParaRPr>
          </a:p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</a:p>
          <a:p>
            <a:pPr marL="0" indent="0">
              <a:buNone/>
            </a:pPr>
            <a:r>
              <a:rPr lang="pt-BR" sz="9600">
                <a:latin typeface="Times New Roman"/>
                <a:cs typeface="Times New Roman"/>
              </a:rPr>
              <a:t>       	H0 : µd = 0 </a:t>
            </a:r>
            <a:endParaRPr lang="pt-BR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9600">
                <a:latin typeface="Times New Roman"/>
                <a:cs typeface="Times New Roman"/>
              </a:rPr>
              <a:t>	H1 : µd ≠ 0</a:t>
            </a:r>
            <a:endParaRPr lang="en-US" sz="9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t-BR" sz="9600">
              <a:latin typeface="Times New Roman"/>
              <a:cs typeface="Times New Roman"/>
            </a:endParaRPr>
          </a:p>
          <a:p>
            <a:r>
              <a:rPr lang="en-US" sz="9600">
                <a:latin typeface="Times New Roman"/>
                <a:cs typeface="Times New Roman"/>
              </a:rPr>
              <a:t>t=8.268</a:t>
            </a:r>
          </a:p>
          <a:p>
            <a:endParaRPr lang="en-US" sz="9600">
              <a:latin typeface="Times New Roman"/>
              <a:cs typeface="Times New Roman"/>
            </a:endParaRPr>
          </a:p>
          <a:p>
            <a:r>
              <a:rPr lang="en-US" sz="9600">
                <a:latin typeface="Times New Roman"/>
                <a:cs typeface="Times New Roman"/>
              </a:rPr>
              <a:t>Two Tailed test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552EA8-DCFA-4AD7-A60E-89B6B755E71F}"/>
              </a:ext>
            </a:extLst>
          </p:cNvPr>
          <p:cNvGrpSpPr/>
          <p:nvPr/>
        </p:nvGrpSpPr>
        <p:grpSpPr>
          <a:xfrm>
            <a:off x="9413987" y="2857501"/>
            <a:ext cx="1142998" cy="1142998"/>
            <a:chOff x="4479333" y="1406086"/>
            <a:chExt cx="1540371" cy="1540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AAEBFD-E5AC-48D8-917F-034C528885B8}"/>
                </a:ext>
              </a:extLst>
            </p:cNvPr>
            <p:cNvSpPr/>
            <p:nvPr/>
          </p:nvSpPr>
          <p:spPr>
            <a:xfrm>
              <a:off x="4479333" y="1406086"/>
              <a:ext cx="1540371" cy="1540371"/>
            </a:xfrm>
            <a:prstGeom prst="ellipse">
              <a:avLst/>
            </a:prstGeom>
            <a:blipFill rotWithShape="0">
              <a:blip r:embed="rId2"/>
              <a:srcRect/>
              <a:stretch>
                <a:fillRect l="-7000" r="-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090D964-FCD4-4423-BD0F-98FC70CB400A}"/>
                </a:ext>
              </a:extLst>
            </p:cNvPr>
            <p:cNvSpPr txBox="1"/>
            <p:nvPr/>
          </p:nvSpPr>
          <p:spPr>
            <a:xfrm>
              <a:off x="4704915" y="1631668"/>
              <a:ext cx="1089207" cy="1089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3251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25AF5CF3812E49AB8E29C63765C832" ma:contentTypeVersion="4" ma:contentTypeDescription="Create a new document." ma:contentTypeScope="" ma:versionID="ffbfe789571d34d39bb39e6b28f421c7">
  <xsd:schema xmlns:xsd="http://www.w3.org/2001/XMLSchema" xmlns:xs="http://www.w3.org/2001/XMLSchema" xmlns:p="http://schemas.microsoft.com/office/2006/metadata/properties" xmlns:ns2="7c2ad398-3cf6-4fe8-8f8f-f89257f547d9" xmlns:ns3="7ee86ec6-0899-4a72-a5dc-1a99269f3be8" targetNamespace="http://schemas.microsoft.com/office/2006/metadata/properties" ma:root="true" ma:fieldsID="892c17f0be295d6c9a2c4990eef14a9f" ns2:_="" ns3:_="">
    <xsd:import namespace="7c2ad398-3cf6-4fe8-8f8f-f89257f547d9"/>
    <xsd:import namespace="7ee86ec6-0899-4a72-a5dc-1a99269f3b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ad398-3cf6-4fe8-8f8f-f89257f547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86ec6-0899-4a72-a5dc-1a99269f3b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9389D0-D56C-4C72-9483-2B6E2260B1F9}">
  <ds:schemaRefs>
    <ds:schemaRef ds:uri="7c2ad398-3cf6-4fe8-8f8f-f89257f547d9"/>
    <ds:schemaRef ds:uri="7ee86ec6-0899-4a72-a5dc-1a99269f3b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D24CFD-9048-494C-A3A5-ABCE9DE7E5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EC98A8-393D-4A6A-8C09-5B11B5E1B8F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175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MathJax_Main</vt:lpstr>
      <vt:lpstr>Segoe UI</vt:lpstr>
      <vt:lpstr>Times New Roman</vt:lpstr>
      <vt:lpstr>Office Theme</vt:lpstr>
      <vt:lpstr>   WOMEN HEALTH</vt:lpstr>
      <vt:lpstr>Project Flow</vt:lpstr>
      <vt:lpstr>Introduction</vt:lpstr>
      <vt:lpstr>PowerPoint Presentation</vt:lpstr>
      <vt:lpstr>Data</vt:lpstr>
      <vt:lpstr>Attributes</vt:lpstr>
      <vt:lpstr>Attributes</vt:lpstr>
      <vt:lpstr>Analytical Tests Performed</vt:lpstr>
      <vt:lpstr>Paired Sample Test</vt:lpstr>
      <vt:lpstr>Inference</vt:lpstr>
      <vt:lpstr>Correlation Analysis</vt:lpstr>
      <vt:lpstr>Correlation Analysis</vt:lpstr>
      <vt:lpstr>Inference</vt:lpstr>
      <vt:lpstr>Multiple Regression</vt:lpstr>
      <vt:lpstr>Multiple Regression -1st Run</vt:lpstr>
      <vt:lpstr>Multiple Regression-2nd Run</vt:lpstr>
      <vt:lpstr>Multiple Regression</vt:lpstr>
      <vt:lpstr>Inference</vt:lpstr>
      <vt:lpstr>Logistic Regression</vt:lpstr>
      <vt:lpstr>Logistic Regression</vt:lpstr>
      <vt:lpstr>Logistic Regression-1st Run</vt:lpstr>
      <vt:lpstr>Logistic Regression-2nd Run</vt:lpstr>
      <vt:lpstr>Inference</vt:lpstr>
      <vt:lpstr>Test of Independence</vt:lpstr>
      <vt:lpstr>Test of Independence</vt:lpstr>
      <vt:lpstr>Inference</vt:lpstr>
      <vt:lpstr>Moderation Analysis</vt:lpstr>
      <vt:lpstr>Moderation Analysis</vt:lpstr>
      <vt:lpstr>Moderation Analysis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OMIS-645 Alekhya Malvina  Sowmya  Swinidhi</dc:title>
  <dc:creator>Sowmya Reddy</dc:creator>
  <cp:lastModifiedBy>Sowmya Reddy</cp:lastModifiedBy>
  <cp:revision>2</cp:revision>
  <dcterms:created xsi:type="dcterms:W3CDTF">2019-12-07T08:41:41Z</dcterms:created>
  <dcterms:modified xsi:type="dcterms:W3CDTF">2021-01-06T19:58:55Z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0x0101006625AF5CF3812E49AB8E29C63765C832</vt:lpwstr>
  </property>
</Properties>
</file>