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71" r:id="rId7"/>
    <p:sldId id="272" r:id="rId8"/>
    <p:sldId id="273" r:id="rId9"/>
    <p:sldId id="274" r:id="rId10"/>
    <p:sldId id="275" r:id="rId11"/>
    <p:sldId id="279" r:id="rId12"/>
    <p:sldId id="280" r:id="rId13"/>
    <p:sldId id="277" r:id="rId14"/>
    <p:sldId id="283" r:id="rId15"/>
    <p:sldId id="282" r:id="rId16"/>
    <p:sldId id="281" r:id="rId17"/>
    <p:sldId id="270" r:id="rId18"/>
    <p:sldId id="261" r:id="rId19"/>
    <p:sldId id="269" r:id="rId20"/>
    <p:sldId id="268" r:id="rId21"/>
    <p:sldId id="266" r:id="rId22"/>
    <p:sldId id="267" r:id="rId23"/>
    <p:sldId id="262" r:id="rId24"/>
    <p:sldId id="264" r:id="rId25"/>
    <p:sldId id="265" r:id="rId26"/>
    <p:sldId id="263" r:id="rId2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Nunito" pitchFamily="2" charset="0"/>
      <p:regular r:id="rId33"/>
      <p:bold r:id="rId34"/>
      <p:italic r:id="rId35"/>
      <p:boldItalic r:id="rId36"/>
    </p:embeddedFont>
    <p:embeddedFont>
      <p:font typeface="Nunito ExtraBold" pitchFamily="2" charset="0"/>
      <p:bold r:id="rId37"/>
      <p:boldItalic r:id="rId38"/>
    </p:embeddedFont>
    <p:embeddedFont>
      <p:font typeface="Nunito SemiBold" pitchFamily="2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jCPtSR2+SO+DPeHXLL5JrxiTpR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16E7454-6B13-40CE-91AE-A84AF2B8098F}">
  <a:tblStyle styleId="{A16E7454-6B13-40CE-91AE-A84AF2B8098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rgbClr val="5B9BD5">
              <a:alpha val="20000"/>
            </a:srgb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5B9BD5">
              <a:alpha val="20000"/>
            </a:srgb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e1a9588eba_0_9"/>
          <p:cNvSpPr txBox="1">
            <a:spLocks noGrp="1"/>
          </p:cNvSpPr>
          <p:nvPr>
            <p:ph type="ctrTitle"/>
          </p:nvPr>
        </p:nvSpPr>
        <p:spPr>
          <a:xfrm>
            <a:off x="2210208" y="744575"/>
            <a:ext cx="66222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6" name="Google Shape;16;ge1a9588eba_0_9"/>
          <p:cNvSpPr txBox="1">
            <a:spLocks noGrp="1"/>
          </p:cNvSpPr>
          <p:nvPr>
            <p:ph type="subTitle" idx="1"/>
          </p:nvPr>
        </p:nvSpPr>
        <p:spPr>
          <a:xfrm>
            <a:off x="2210202" y="2834125"/>
            <a:ext cx="6622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e1a9588eba_0_42"/>
          <p:cNvSpPr/>
          <p:nvPr/>
        </p:nvSpPr>
        <p:spPr>
          <a:xfrm>
            <a:off x="1" y="-335"/>
            <a:ext cx="9144600" cy="5143800"/>
          </a:xfrm>
          <a:prstGeom prst="rect">
            <a:avLst/>
          </a:prstGeom>
          <a:solidFill>
            <a:srgbClr val="0E39A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" name="Google Shape;49;ge1a9588eba_0_42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42816" t="18359" r="37297" b="19152"/>
          <a:stretch/>
        </p:blipFill>
        <p:spPr>
          <a:xfrm>
            <a:off x="6052536" y="514443"/>
            <a:ext cx="2095112" cy="370332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ge1a9588eba_0_42"/>
          <p:cNvSpPr txBox="1">
            <a:spLocks noGrp="1"/>
          </p:cNvSpPr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5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ge1a9588eba_0_42"/>
          <p:cNvSpPr txBox="1"/>
          <p:nvPr/>
        </p:nvSpPr>
        <p:spPr>
          <a:xfrm>
            <a:off x="334565" y="1676232"/>
            <a:ext cx="43728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" sz="3300" i="0" u="none" strike="noStrike" cap="none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Happy Learning </a:t>
            </a:r>
            <a:r>
              <a:rPr lang="en" sz="3300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!</a:t>
            </a:r>
            <a:endParaRPr sz="3300" i="0" u="none" strike="noStrike" cap="none">
              <a:solidFill>
                <a:schemeClr val="lt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52" name="Google Shape;52;ge1a9588eba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874" y="683275"/>
            <a:ext cx="3757725" cy="82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e1a9588eba_0_1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ge1a9588eba_0_12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e1a9588eba_0_15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e1a9588eba_0_15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85750" rtl="0">
              <a:spcBef>
                <a:spcPts val="1600"/>
              </a:spcBef>
              <a:spcAft>
                <a:spcPts val="0"/>
              </a:spcAft>
              <a:buSzPts val="9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79400" rtl="0">
              <a:spcBef>
                <a:spcPts val="1600"/>
              </a:spcBef>
              <a:spcAft>
                <a:spcPts val="0"/>
              </a:spcAft>
              <a:buSzPts val="8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73050" rtl="0">
              <a:spcBef>
                <a:spcPts val="1600"/>
              </a:spcBef>
              <a:spcAft>
                <a:spcPts val="0"/>
              </a:spcAft>
              <a:buSzPts val="7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66700" rtl="0">
              <a:spcBef>
                <a:spcPts val="1600"/>
              </a:spcBef>
              <a:spcAft>
                <a:spcPts val="1600"/>
              </a:spcAft>
              <a:buSzPts val="6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3" name="Google Shape;23;ge1a9588eba_0_15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>
  <p:cSld name="CUSTOM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e1a9588eba_0_19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aphicFrame>
        <p:nvGraphicFramePr>
          <p:cNvPr id="26" name="Google Shape;26;ge1a9588eba_0_19"/>
          <p:cNvGraphicFramePr/>
          <p:nvPr/>
        </p:nvGraphicFramePr>
        <p:xfrm>
          <a:off x="201942" y="83366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{A16E7454-6B13-40CE-91AE-A84AF2B8098F}</a:tableStyleId>
              </a:tblPr>
              <a:tblGrid>
                <a:gridCol w="88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6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3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 Profile </a:t>
                      </a:r>
                      <a:endParaRPr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Business Insights for Marketing Team</a:t>
                      </a:r>
                      <a:endParaRPr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High value customers who have many credit cards and prefer to engage online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Engage Online – Set up priority calling in lines – Upsell and Cross sell premium products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 baseline="30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..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" name="Google Shape;27;ge1a9588eba_0_19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e1a9588eba_0_23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e1a9588eba_0_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e1a9588eba_0_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e1a9588eba_0_23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e1a9588eba_0_28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ge1a9588eba_0_28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e1a9588eba_0_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ge1a9588eba_0_31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e1a9588eba_0_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ge1a9588eba_0_3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ge1a9588eba_0_3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ge1a9588eba_0_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85750" rtl="0">
              <a:spcBef>
                <a:spcPts val="160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79400" rtl="0"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3050" rtl="0">
              <a:spcBef>
                <a:spcPts val="1600"/>
              </a:spcBef>
              <a:spcAft>
                <a:spcPts val="0"/>
              </a:spcAft>
              <a:buSzPts val="700"/>
              <a:buChar char="○"/>
              <a:defRPr/>
            </a:lvl8pPr>
            <a:lvl9pPr marL="4114800" lvl="8" indent="-266700" rtl="0">
              <a:spcBef>
                <a:spcPts val="1600"/>
              </a:spcBef>
              <a:spcAft>
                <a:spcPts val="1600"/>
              </a:spcAft>
              <a:buSzPts val="6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ge1a9588eba_0_34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e1a9588eba_0_40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e1a9588eba_0_0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Nunito"/>
              <a:buNone/>
              <a:defRPr sz="22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  <p:sp>
        <p:nvSpPr>
          <p:cNvPr id="7" name="Google Shape;7;ge1a9588eba_0_0"/>
          <p:cNvSpPr txBox="1">
            <a:spLocks noGrp="1"/>
          </p:cNvSpPr>
          <p:nvPr>
            <p:ph type="body" idx="1"/>
          </p:nvPr>
        </p:nvSpPr>
        <p:spPr>
          <a:xfrm>
            <a:off x="311700" y="861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11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■"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"/>
              <a:buChar char="○"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■"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"/>
              <a:buChar char="●"/>
              <a:defRPr sz="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730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unito"/>
              <a:buChar char="○"/>
              <a:defRPr sz="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667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600"/>
              <a:buFont typeface="Nunito"/>
              <a:buChar char="■"/>
              <a:defRPr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ge1a9588eba_0_0"/>
          <p:cNvSpPr txBox="1"/>
          <p:nvPr/>
        </p:nvSpPr>
        <p:spPr>
          <a:xfrm>
            <a:off x="2234400" y="4917657"/>
            <a:ext cx="46752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Proprietary content. © Great Learning. All Rights Reserved. Unauthorized use or distribution prohibited.</a:t>
            </a:r>
            <a:endParaRPr sz="700" b="1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" name="Google Shape;9;ge1a9588eba_0_0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Google Shape;10;ge1a9588eba_0_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669500" y="68264"/>
            <a:ext cx="1395476" cy="572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ge1a9588eba_0_0"/>
          <p:cNvGrpSpPr/>
          <p:nvPr/>
        </p:nvGrpSpPr>
        <p:grpSpPr>
          <a:xfrm>
            <a:off x="6593" y="10"/>
            <a:ext cx="175500" cy="709221"/>
            <a:chOff x="6593" y="10"/>
            <a:chExt cx="175500" cy="709221"/>
          </a:xfrm>
        </p:grpSpPr>
        <p:sp>
          <p:nvSpPr>
            <p:cNvPr id="12" name="Google Shape;12;ge1a9588eba_0_0"/>
            <p:cNvSpPr/>
            <p:nvPr/>
          </p:nvSpPr>
          <p:spPr>
            <a:xfrm>
              <a:off x="6593" y="10"/>
              <a:ext cx="175500" cy="355500"/>
            </a:xfrm>
            <a:prstGeom prst="rect">
              <a:avLst/>
            </a:prstGeom>
            <a:solidFill>
              <a:srgbClr val="0E39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ge1a9588eba_0_0"/>
            <p:cNvSpPr/>
            <p:nvPr/>
          </p:nvSpPr>
          <p:spPr>
            <a:xfrm>
              <a:off x="6593" y="353731"/>
              <a:ext cx="175500" cy="355500"/>
            </a:xfrm>
            <a:prstGeom prst="rect">
              <a:avLst/>
            </a:prstGeom>
            <a:solidFill>
              <a:srgbClr val="197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"/>
          <p:cNvSpPr txBox="1">
            <a:spLocks noGrp="1"/>
          </p:cNvSpPr>
          <p:nvPr>
            <p:ph type="ctrTitle"/>
          </p:nvPr>
        </p:nvSpPr>
        <p:spPr>
          <a:xfrm>
            <a:off x="1158150" y="1869250"/>
            <a:ext cx="6827700" cy="9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Business Presentation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A446D-3515-4221-ABF0-F265F25A9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BiVariate</a:t>
            </a:r>
            <a:r>
              <a:rPr lang="en-US" dirty="0"/>
              <a:t> Analysis(</a:t>
            </a:r>
            <a:r>
              <a:rPr lang="en-US" dirty="0" err="1"/>
              <a:t>Heat_Map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7F29F7-31F0-4E5F-A715-B7F02E7C6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850" y="970342"/>
            <a:ext cx="7315200" cy="349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630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6A5FE-13E4-4749-A125-9C76D8178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550" y="289279"/>
            <a:ext cx="8520600" cy="963218"/>
          </a:xfrm>
        </p:spPr>
        <p:txBody>
          <a:bodyPr/>
          <a:lstStyle/>
          <a:p>
            <a:r>
              <a:rPr lang="en-US" dirty="0"/>
              <a:t>EDA – </a:t>
            </a:r>
            <a:r>
              <a:rPr lang="en-US" dirty="0" err="1"/>
              <a:t>meal_plan</a:t>
            </a:r>
            <a:r>
              <a:rPr lang="en-US" dirty="0"/>
              <a:t> vs </a:t>
            </a:r>
            <a:r>
              <a:rPr lang="en-US" dirty="0" err="1"/>
              <a:t>room_type</a:t>
            </a:r>
            <a:r>
              <a:rPr lang="en-US" dirty="0"/>
              <a:t>, </a:t>
            </a:r>
            <a:r>
              <a:rPr lang="en-US" dirty="0" err="1"/>
              <a:t>market_segment</a:t>
            </a:r>
            <a:r>
              <a:rPr lang="en-US" dirty="0"/>
              <a:t> and </a:t>
            </a:r>
            <a:r>
              <a:rPr lang="en-US" dirty="0" err="1"/>
              <a:t>booking_status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239A5-5042-44EF-BB6C-679D7E6B7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2550" y="3050560"/>
            <a:ext cx="8629800" cy="1826681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Room type 1 is mostly preferred followed by Room type 4 . Customers who prefer Meal Plan 1 mostly use Room type 1.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Most of the customers prefer Meal Plan 1. Mean plan 1 customers prefer online market segment</a:t>
            </a:r>
            <a:r>
              <a:rPr lang="en-US" dirty="0">
                <a:latin typeface="-apple-system"/>
              </a:rPr>
              <a:t> </a:t>
            </a:r>
            <a:r>
              <a:rPr lang="en-US" b="0" i="0" dirty="0">
                <a:effectLst/>
                <a:latin typeface="-apple-system"/>
              </a:rPr>
              <a:t>type. Customers who have not selected any meal plan prefer online market segment</a:t>
            </a:r>
            <a:r>
              <a:rPr lang="en-US" dirty="0">
                <a:latin typeface="-apple-system"/>
              </a:rPr>
              <a:t> </a:t>
            </a:r>
            <a:r>
              <a:rPr lang="en-US" b="0" i="0" dirty="0">
                <a:effectLst/>
                <a:latin typeface="-apple-system"/>
              </a:rPr>
              <a:t>type.</a:t>
            </a:r>
          </a:p>
          <a:p>
            <a:pPr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Customers who prefer Meal Plan 1 have more cancellations than other meal plan groups.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endParaRPr lang="en-US" b="0" i="0" dirty="0">
              <a:effectLst/>
              <a:latin typeface="-apple-system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237367-69CC-4349-A06B-6C3089383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19" y="1149992"/>
            <a:ext cx="2708191" cy="17606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4F99AE-5F2F-4976-9360-32F4EBB5C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510" y="1138046"/>
            <a:ext cx="2760469" cy="18266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662830-8321-407A-BFB3-73D3DBB5D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5926" y="1149992"/>
            <a:ext cx="2727013" cy="176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928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E8E21-E635-4374-9649-B0F90A90F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- </a:t>
            </a:r>
            <a:r>
              <a:rPr lang="en-US" dirty="0" err="1"/>
              <a:t>room_type</a:t>
            </a:r>
            <a:r>
              <a:rPr lang="en-US" dirty="0"/>
              <a:t>, </a:t>
            </a:r>
            <a:r>
              <a:rPr lang="en-US" dirty="0" err="1"/>
              <a:t>market_segment</a:t>
            </a:r>
            <a:r>
              <a:rPr lang="en-US" dirty="0"/>
              <a:t> and </a:t>
            </a:r>
            <a:r>
              <a:rPr lang="en-US" dirty="0" err="1"/>
              <a:t>booking_status</a:t>
            </a:r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1299B-3591-4A82-8C26-ABA7C7E91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2550" y="2680961"/>
            <a:ext cx="8629800" cy="1887814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Customers prefer Online market segment type. Most of the customer choose Room Type 1 and online market segment type.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It is observed that customers who prefer Online market segmentation had more cancellations than others. There are more customers with booking status </a:t>
            </a:r>
            <a:r>
              <a:rPr lang="en-US" dirty="0">
                <a:latin typeface="-apple-system"/>
              </a:rPr>
              <a:t>is</a:t>
            </a:r>
            <a:r>
              <a:rPr lang="en-US" b="0" i="0" dirty="0">
                <a:effectLst/>
                <a:latin typeface="-apple-system"/>
              </a:rPr>
              <a:t> not canceled.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Customers who prefer Room type 1 had more cancellations than other.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680325-2B92-471C-82E5-AEB51BED4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5333"/>
            <a:ext cx="2943910" cy="17864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FC038D-B33F-4BA8-9807-F2E3225AF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495" y="676122"/>
            <a:ext cx="2623179" cy="17864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BC6269-D580-4DC0-9E39-9F4FAB320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855" y="676122"/>
            <a:ext cx="2943910" cy="179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563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4165A-2AAF-4353-8792-C52B40104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(</a:t>
            </a:r>
            <a:r>
              <a:rPr lang="en-US" dirty="0" err="1"/>
              <a:t>Contd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F62D8-B9A6-4950-B1D3-919787691B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34% of the bookings are cancelled.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The rest of the 66% of the bookings are not canceled.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More that 97% of the repeating guests </a:t>
            </a:r>
            <a:r>
              <a:rPr lang="en-US" b="0" i="0" dirty="0" err="1">
                <a:effectLst/>
                <a:latin typeface="-apple-system"/>
              </a:rPr>
              <a:t>donot</a:t>
            </a:r>
            <a:r>
              <a:rPr lang="en-US" b="0" i="0" dirty="0">
                <a:effectLst/>
                <a:latin typeface="-apple-system"/>
              </a:rPr>
              <a:t> cancel the bookings.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endParaRPr lang="en-US" b="0" i="0" dirty="0"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endParaRPr lang="en-US" b="0" i="0" dirty="0">
              <a:effectLst/>
              <a:latin typeface="-apple-system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E6688E-8D39-4A36-B6DC-C79B79309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577" y="721210"/>
            <a:ext cx="1994549" cy="26645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851F18-C788-427C-B020-799694AB5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50" y="1908522"/>
            <a:ext cx="3569506" cy="18239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79A38F-AEFB-4EDF-A3E7-88BE41499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4009" y="3020204"/>
            <a:ext cx="3619860" cy="184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418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981B8-7402-46EB-AE81-E40385EEE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EDA(</a:t>
            </a:r>
            <a:r>
              <a:rPr lang="en-US" dirty="0" err="1"/>
              <a:t>Contd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8637A-3205-4646-A3D3-2780ECBF0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2550" y="802936"/>
            <a:ext cx="8629800" cy="1685129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Average price of the room if the customer chooses Meal Plan 3 and booking status </a:t>
            </a:r>
            <a:r>
              <a:rPr lang="en-US" dirty="0">
                <a:latin typeface="-apple-system"/>
              </a:rPr>
              <a:t>is</a:t>
            </a:r>
            <a:r>
              <a:rPr lang="en-US" b="0" i="0" dirty="0">
                <a:effectLst/>
                <a:latin typeface="-apple-system"/>
              </a:rPr>
              <a:t> cancelled is most expensive. The customer whose booking status is not cancelled and if he chooses Meal Plan 1, the average price of the room will be lesser.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Max number of cancelations are seen when Room Type 6 is chosen.</a:t>
            </a:r>
          </a:p>
          <a:p>
            <a:pPr>
              <a:buFont typeface="+mj-lt"/>
              <a:buAutoNum type="arabicPeriod"/>
            </a:pPr>
            <a:r>
              <a:rPr lang="en-US" dirty="0">
                <a:effectLst/>
                <a:latin typeface="var(--jp-content-font-family)"/>
              </a:rPr>
              <a:t>Max number of cancelations are seen form market</a:t>
            </a:r>
            <a:r>
              <a:rPr lang="en-US" dirty="0">
                <a:latin typeface="var(--jp-content-font-family)"/>
              </a:rPr>
              <a:t> </a:t>
            </a:r>
            <a:r>
              <a:rPr lang="en-US" dirty="0">
                <a:effectLst/>
                <a:latin typeface="var(--jp-content-font-family)"/>
              </a:rPr>
              <a:t>segment</a:t>
            </a:r>
            <a:r>
              <a:rPr lang="en-US" dirty="0">
                <a:latin typeface="var(--jp-content-font-family)"/>
              </a:rPr>
              <a:t> </a:t>
            </a:r>
            <a:r>
              <a:rPr lang="en-US" dirty="0">
                <a:effectLst/>
                <a:latin typeface="var(--jp-content-font-family)"/>
              </a:rPr>
              <a:t>type </a:t>
            </a:r>
            <a:r>
              <a:rPr lang="en-US" dirty="0">
                <a:latin typeface="var(--jp-content-font-family)"/>
              </a:rPr>
              <a:t>is</a:t>
            </a:r>
            <a:r>
              <a:rPr lang="en-US" dirty="0">
                <a:effectLst/>
                <a:latin typeface="var(--jp-content-font-family)"/>
              </a:rPr>
              <a:t> Online and least for market segment</a:t>
            </a:r>
            <a:r>
              <a:rPr lang="en-US" dirty="0">
                <a:latin typeface="var(--jp-content-font-family)"/>
              </a:rPr>
              <a:t> </a:t>
            </a:r>
            <a:r>
              <a:rPr lang="en-US" dirty="0">
                <a:effectLst/>
                <a:latin typeface="var(--jp-content-font-family)"/>
              </a:rPr>
              <a:t>type is Complementary.</a:t>
            </a:r>
          </a:p>
          <a:p>
            <a:pPr marL="133350" indent="0">
              <a:buNone/>
            </a:pPr>
            <a:endParaRPr lang="en-US" b="0" i="0" dirty="0"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endParaRPr lang="en-US" b="0" i="0" dirty="0">
              <a:effectLst/>
              <a:latin typeface="-apple-system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3841DA-D319-454D-B61E-F6542AFC6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50" y="2715375"/>
            <a:ext cx="2718266" cy="23129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496744-52D1-4E4F-B907-95F9788EF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0817" y="2597297"/>
            <a:ext cx="2718266" cy="24269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1E2111-CD04-4426-A66B-9B324FD5C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576" y="2650992"/>
            <a:ext cx="2930018" cy="226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638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8A883-8C64-4E34-A0AA-91DDADC59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EDA(Contd.)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E385C-4F50-406F-B673-CD5FCC9E7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2550" y="861975"/>
            <a:ext cx="8629800" cy="1035981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For all kinds of room types, there are more cancelations than non Canceled rooms.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Room Type 7 is most expensive for all types of market segmentation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Room Type 2 is cheaper for all types of market segmentation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DF1EDD-EC21-4A03-879B-3E9DDE58A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59" y="2213002"/>
            <a:ext cx="2525282" cy="25494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ADD142-DE86-45C7-A8EA-7720B84CB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705" y="2213002"/>
            <a:ext cx="2589271" cy="26412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5AB303-D457-4495-994D-270229E67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3976" y="2213002"/>
            <a:ext cx="2731227" cy="255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72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8A6AC-D7C2-4BBB-8827-47BC55F61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EDA(Correlation)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92224-3B5D-4CB3-9D97-77615A7DA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2550" y="799139"/>
            <a:ext cx="8629800" cy="1632661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Number of previous cancelations is least for all the Market Segments if the booking status is canceled.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-apple-system"/>
              </a:rPr>
              <a:t>Number of previous bookings not canceled </a:t>
            </a:r>
            <a:r>
              <a:rPr lang="en-US" b="0" i="0" dirty="0">
                <a:effectLst/>
                <a:latin typeface="-apple-system"/>
              </a:rPr>
              <a:t>is most for Meal Plan 3 and booking status </a:t>
            </a:r>
            <a:r>
              <a:rPr lang="en-US" dirty="0">
                <a:latin typeface="-apple-system"/>
              </a:rPr>
              <a:t>is</a:t>
            </a:r>
            <a:r>
              <a:rPr lang="en-US" b="0" i="0" dirty="0">
                <a:effectLst/>
                <a:latin typeface="-apple-system"/>
              </a:rPr>
              <a:t> not canceled.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-apple-system"/>
              </a:rPr>
              <a:t>Number of previous bookings not canceled </a:t>
            </a:r>
            <a:r>
              <a:rPr lang="en-US" b="0" i="0" dirty="0">
                <a:effectLst/>
                <a:latin typeface="-apple-system"/>
              </a:rPr>
              <a:t>is least for booking status is canceled for all the meal plans.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Number of previous cancelations is least for market segment</a:t>
            </a:r>
            <a:r>
              <a:rPr lang="en-US" dirty="0">
                <a:latin typeface="-apple-system"/>
              </a:rPr>
              <a:t> </a:t>
            </a:r>
            <a:r>
              <a:rPr lang="en-US" b="0" i="0" dirty="0">
                <a:effectLst/>
                <a:latin typeface="-apple-system"/>
              </a:rPr>
              <a:t>type is online and offline for all the meal plans.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Number of previous cancelations  is highest for market segment</a:t>
            </a:r>
            <a:r>
              <a:rPr lang="en-US" dirty="0">
                <a:latin typeface="-apple-system"/>
              </a:rPr>
              <a:t> </a:t>
            </a:r>
            <a:r>
              <a:rPr lang="en-US" b="0" i="0" dirty="0">
                <a:effectLst/>
                <a:latin typeface="-apple-system"/>
              </a:rPr>
              <a:t>type </a:t>
            </a:r>
            <a:r>
              <a:rPr lang="en-US" dirty="0">
                <a:latin typeface="-apple-system"/>
              </a:rPr>
              <a:t>is</a:t>
            </a:r>
            <a:r>
              <a:rPr lang="en-US" b="0" i="0" dirty="0">
                <a:effectLst/>
                <a:latin typeface="-apple-system"/>
              </a:rPr>
              <a:t> </a:t>
            </a:r>
            <a:r>
              <a:rPr lang="en-US" b="0" i="0" dirty="0" err="1">
                <a:effectLst/>
                <a:latin typeface="-apple-system"/>
              </a:rPr>
              <a:t>Complementart</a:t>
            </a:r>
            <a:r>
              <a:rPr lang="en-US" b="0" i="0" dirty="0">
                <a:effectLst/>
                <a:latin typeface="-apple-system"/>
              </a:rPr>
              <a:t> and Corporate for Meal </a:t>
            </a:r>
            <a:r>
              <a:rPr lang="en-US" b="0" i="0" dirty="0" err="1">
                <a:effectLst/>
                <a:latin typeface="-apple-system"/>
              </a:rPr>
              <a:t>PLan</a:t>
            </a:r>
            <a:r>
              <a:rPr lang="en-US" b="0" i="0" dirty="0">
                <a:effectLst/>
                <a:latin typeface="-apple-system"/>
              </a:rPr>
              <a:t> 1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effectLst/>
              <a:latin typeface="-apple-syste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38A86E-59A4-4059-B7C1-9F7BB4E55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50" y="2431800"/>
            <a:ext cx="3030905" cy="25365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BA6449-5770-4146-8E27-F49D94CB9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005" y="2431800"/>
            <a:ext cx="3043853" cy="25365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77EEEA-0F77-46E0-9C20-4E868BD5CC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1858" y="2504423"/>
            <a:ext cx="2733330" cy="234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137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07809-3F25-44F0-B67F-C8F5ED2FB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-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F6342-900B-4B7C-AB4C-41EA23B8B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2550" y="1015655"/>
            <a:ext cx="8629800" cy="2841729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Most of the customers prefer Meal Plan 1, followed by Mean plan 2. Rest of customers who have not selected a meal preference.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There are least cancellations in Meal plan 3. Cancellations are highest in Meal plan 2.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Most preferred room type is 1. followed by type 4, type 6 and 5. Least preferred room type is type3 followed by 7.</a:t>
            </a:r>
          </a:p>
          <a:p>
            <a:pPr algn="l">
              <a:buFont typeface="+mj-lt"/>
              <a:buAutoNum type="arabicPeriod"/>
            </a:pPr>
            <a:r>
              <a:rPr lang="en-US" dirty="0">
                <a:latin typeface="-apple-system"/>
              </a:rPr>
              <a:t>P</a:t>
            </a:r>
            <a:r>
              <a:rPr lang="en-US" b="0" i="0" dirty="0">
                <a:effectLst/>
                <a:latin typeface="-apple-system"/>
              </a:rPr>
              <a:t>ercentage of cancellations is high in type 6. There are no cancellations in type 7 and 3.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Most of customers are online bookers followed by offline and </a:t>
            </a:r>
            <a:r>
              <a:rPr lang="en-US" b="0" i="0" dirty="0" err="1">
                <a:effectLst/>
                <a:latin typeface="-apple-system"/>
              </a:rPr>
              <a:t>coroprate</a:t>
            </a:r>
            <a:r>
              <a:rPr lang="en-US" b="0" i="0" dirty="0">
                <a:effectLst/>
                <a:latin typeface="-apple-system"/>
              </a:rPr>
              <a:t>. Least is aviation.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There are no cancellations in market segment type - Aviation, complementary and corporate.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Very few cancellations in offline segment. However, close to 65% cancellations in online segment.</a:t>
            </a:r>
          </a:p>
        </p:txBody>
      </p:sp>
    </p:spTree>
    <p:extLst>
      <p:ext uri="{BB962C8B-B14F-4D97-AF65-F5344CB8AC3E}">
        <p14:creationId xmlns:p14="http://schemas.microsoft.com/office/powerpoint/2010/main" val="3176773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Performance Summary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6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932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Logistic Regression and Decision trees were used to implement Machine Learning techniques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Factors Accuracy, Recall, Precision and F1 values are calculated and compared to find the best model.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54B432-146F-44A8-83BD-02A39B33B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610" y="1749125"/>
            <a:ext cx="5378823" cy="1600200"/>
          </a:xfrm>
          <a:prstGeom prst="rect">
            <a:avLst/>
          </a:prstGeom>
        </p:spPr>
      </p:pic>
      <p:sp>
        <p:nvSpPr>
          <p:cNvPr id="6" name="Google Shape;85;p6">
            <a:extLst>
              <a:ext uri="{FF2B5EF4-FFF2-40B4-BE49-F238E27FC236}">
                <a16:creationId xmlns:a16="http://schemas.microsoft.com/office/drawing/2014/main" id="{B98694F5-3FD0-423C-ADA3-3EF87FFA3BFA}"/>
              </a:ext>
            </a:extLst>
          </p:cNvPr>
          <p:cNvSpPr txBox="1">
            <a:spLocks/>
          </p:cNvSpPr>
          <p:nvPr/>
        </p:nvSpPr>
        <p:spPr>
          <a:xfrm>
            <a:off x="311750" y="2262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Nunito"/>
              <a:buNone/>
              <a:defRPr sz="22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Logistic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CA4C87-EBB9-436D-9946-CAFBE78EBD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404" y="3427527"/>
            <a:ext cx="5985132" cy="151031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9CE1F-3FEE-437E-BBAE-528214DAF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602" y="135588"/>
            <a:ext cx="8520600" cy="572700"/>
          </a:xfrm>
        </p:spPr>
        <p:txBody>
          <a:bodyPr/>
          <a:lstStyle/>
          <a:p>
            <a:r>
              <a:rPr lang="en-US" dirty="0"/>
              <a:t>Decision Tree - </a:t>
            </a:r>
            <a:r>
              <a:rPr lang="en-US" dirty="0" err="1"/>
              <a:t>StatsModel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36C8EC-D55D-4351-BD37-BE6545ED3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02" y="938809"/>
            <a:ext cx="4281047" cy="9053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DF7C96-1C20-45EC-B769-F7BEBFC85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646" y="939487"/>
            <a:ext cx="3583525" cy="9053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4BE58A-AE37-41D4-A32B-9F2E6F7F3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387" y="2428175"/>
            <a:ext cx="6896100" cy="2628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274B987-32D7-4CE5-B8AC-212886C323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5586" y="653059"/>
            <a:ext cx="1247775" cy="2857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E11425C-F21B-45F5-9459-9AFFD684F2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6321" y="581621"/>
            <a:ext cx="904875" cy="428625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BFEBE6B-06D2-4BF8-A4B7-8F6A3AEFCF41}"/>
              </a:ext>
            </a:extLst>
          </p:cNvPr>
          <p:cNvSpPr txBox="1">
            <a:spLocks/>
          </p:cNvSpPr>
          <p:nvPr/>
        </p:nvSpPr>
        <p:spPr>
          <a:xfrm>
            <a:off x="311700" y="185479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Nunito"/>
              <a:buNone/>
              <a:defRPr sz="22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r>
              <a:rPr lang="en-US" dirty="0"/>
              <a:t>Decision Tree -</a:t>
            </a:r>
            <a:r>
              <a:rPr lang="en-US" b="1" i="0" dirty="0">
                <a:effectLst/>
                <a:latin typeface="-apple-system"/>
              </a:rPr>
              <a:t>with depth limited to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50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74;p4">
            <a:extLst>
              <a:ext uri="{FF2B5EF4-FFF2-40B4-BE49-F238E27FC236}">
                <a16:creationId xmlns:a16="http://schemas.microsoft.com/office/drawing/2014/main" id="{C544E1A1-A8C6-4CD5-B41E-7EE4C43353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Business Problem Overview and Solution Approach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Data Overview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2000" dirty="0">
                <a:latin typeface="+mn-lt"/>
                <a:ea typeface="Arial"/>
                <a:cs typeface="Arial"/>
                <a:sym typeface="Arial"/>
              </a:rPr>
              <a:t>EDA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Model Performance Summary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2000" dirty="0">
                <a:latin typeface="+mn-lt"/>
              </a:rPr>
              <a:t>Model Performance Comparison and Conclusions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Business Insights and Recommendations</a:t>
            </a:r>
            <a:endParaRPr lang="en" sz="2000" dirty="0">
              <a:solidFill>
                <a:srgbClr val="000000"/>
              </a:solidFill>
              <a:latin typeface="+mn-lt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endParaRPr lang="en-US" sz="2000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endParaRPr lang="en-US" sz="2000" dirty="0">
              <a:latin typeface="+mn-lt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endParaRPr sz="2000" dirty="0">
              <a:latin typeface="+mn-lt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B9E4F-E591-4922-89FD-E4B13B335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25" y="2901851"/>
            <a:ext cx="8520600" cy="572700"/>
          </a:xfrm>
        </p:spPr>
        <p:txBody>
          <a:bodyPr/>
          <a:lstStyle/>
          <a:p>
            <a:r>
              <a:rPr lang="en-US" dirty="0"/>
              <a:t>Decision Tree -Best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F4B1AB-09F8-4699-B00C-6285649F3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064" y="2807605"/>
            <a:ext cx="3505200" cy="1914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A909E4-826B-4222-AB1D-B6E3042E9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25" y="3764867"/>
            <a:ext cx="5038725" cy="590550"/>
          </a:xfrm>
          <a:prstGeom prst="rect">
            <a:avLst/>
          </a:prstGeom>
        </p:spPr>
      </p:pic>
      <p:sp>
        <p:nvSpPr>
          <p:cNvPr id="9" name="Arrow: Striped Right 8">
            <a:extLst>
              <a:ext uri="{FF2B5EF4-FFF2-40B4-BE49-F238E27FC236}">
                <a16:creationId xmlns:a16="http://schemas.microsoft.com/office/drawing/2014/main" id="{BFD6562E-36B7-43E6-9672-DA53C1AAB793}"/>
              </a:ext>
            </a:extLst>
          </p:cNvPr>
          <p:cNvSpPr/>
          <p:nvPr/>
        </p:nvSpPr>
        <p:spPr>
          <a:xfrm>
            <a:off x="3880436" y="3022994"/>
            <a:ext cx="1068082" cy="33041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FC6B11-3FDF-4257-BA44-EEF60019051E}"/>
              </a:ext>
            </a:extLst>
          </p:cNvPr>
          <p:cNvSpPr txBox="1">
            <a:spLocks/>
          </p:cNvSpPr>
          <p:nvPr/>
        </p:nvSpPr>
        <p:spPr>
          <a:xfrm>
            <a:off x="311700" y="31873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Nunito"/>
              <a:buNone/>
              <a:defRPr sz="22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r>
              <a:rPr lang="en-US" dirty="0"/>
              <a:t>Decision Tree -Hyperparameters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3831CCF-7678-4400-BFFD-33451CB5A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9957" y="1012578"/>
            <a:ext cx="5085367" cy="150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779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544B5-60A1-46AF-9E2C-8CDD750C7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550" y="143283"/>
            <a:ext cx="8520600" cy="572700"/>
          </a:xfrm>
        </p:spPr>
        <p:txBody>
          <a:bodyPr/>
          <a:lstStyle/>
          <a:p>
            <a:r>
              <a:rPr lang="en-US" dirty="0"/>
              <a:t>Model Performance Comparison and Conclusions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4D8C86-E58C-48ED-A2FC-16C148C1C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50" y="590142"/>
            <a:ext cx="4191000" cy="2200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7EE261-665A-435C-ABFC-0AADEB3C7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850" y="672113"/>
            <a:ext cx="4419600" cy="2162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D41080-064F-494C-B084-615073E80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2834288"/>
            <a:ext cx="36576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953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479EA-3944-4E95-ADAF-E51F2042B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endParaRPr lang="en-US" b="0" i="0" dirty="0"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According to the Recall definition, high recall means less false negatives. Lower chances of predicting the cancelation as non-cancelation. Recall should be maximized, the greater the Recall higher the chances of identifying.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Here, the highest recall value is obtained for Logistic Regression Stats Model - 0.306 Threshold.</a:t>
            </a:r>
          </a:p>
          <a:p>
            <a:pPr algn="l">
              <a:buFont typeface="+mj-lt"/>
              <a:buAutoNum type="arabicPeriod"/>
            </a:pPr>
            <a:r>
              <a:rPr lang="en-US" dirty="0">
                <a:latin typeface="-apple-system"/>
              </a:rPr>
              <a:t>T</a:t>
            </a:r>
            <a:r>
              <a:rPr lang="en-US" b="0" i="0" dirty="0">
                <a:effectLst/>
                <a:latin typeface="-apple-system"/>
              </a:rPr>
              <a:t>he highest accuracy value is obtained for Decision tree with post-pruning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The difference between recall values for Logistic Regression Stats Model - 0.306 Threshold and Decision tree with post-pruning is 4%. The value of recall for Logistic Regression Stats Model - 0.306 Threshold is only slightly more.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The Decision tree with post-pruning has highest accuracy 0.84 and recall value is 0.77. This tree with post pruning is not complex and easy to interpret.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The Decision tree with post-pruning is preferred.</a:t>
            </a:r>
          </a:p>
          <a:p>
            <a:pPr marL="13335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384A0E4-3B8D-4FB4-9B2A-033B04144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288925"/>
            <a:ext cx="8520113" cy="573088"/>
          </a:xfrm>
        </p:spPr>
        <p:txBody>
          <a:bodyPr/>
          <a:lstStyle/>
          <a:p>
            <a:r>
              <a:rPr lang="en-US" dirty="0"/>
              <a:t>Model Performance Comparison and Conclusions</a:t>
            </a:r>
          </a:p>
        </p:txBody>
      </p:sp>
    </p:spTree>
    <p:extLst>
      <p:ext uri="{BB962C8B-B14F-4D97-AF65-F5344CB8AC3E}">
        <p14:creationId xmlns:p14="http://schemas.microsoft.com/office/powerpoint/2010/main" val="1836663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Insights and Recommendations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7"/>
          <p:cNvSpPr txBox="1">
            <a:spLocks noGrp="1"/>
          </p:cNvSpPr>
          <p:nvPr>
            <p:ph type="body" idx="1"/>
          </p:nvPr>
        </p:nvSpPr>
        <p:spPr>
          <a:xfrm>
            <a:off x="257100" y="1179524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600" b="0" i="0" dirty="0">
                <a:solidFill>
                  <a:srgbClr val="1D1C1D"/>
                </a:solidFill>
                <a:effectLst/>
                <a:latin typeface="+mn-lt"/>
              </a:rPr>
              <a:t>The following attributes play major role in cancellations.</a:t>
            </a: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600" b="0" i="0" dirty="0">
                <a:solidFill>
                  <a:srgbClr val="1D1C1D"/>
                </a:solidFill>
                <a:effectLst/>
                <a:latin typeface="+mn-lt"/>
              </a:rPr>
              <a:t>	1. Lead time, </a:t>
            </a: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600" dirty="0">
                <a:solidFill>
                  <a:srgbClr val="1D1C1D"/>
                </a:solidFill>
                <a:latin typeface="+mn-lt"/>
              </a:rPr>
              <a:t>	2. </a:t>
            </a:r>
            <a:r>
              <a:rPr lang="en-US" sz="1600" b="0" i="0" dirty="0">
                <a:solidFill>
                  <a:srgbClr val="1D1C1D"/>
                </a:solidFill>
                <a:effectLst/>
                <a:latin typeface="+mn-lt"/>
              </a:rPr>
              <a:t>average  price per room, </a:t>
            </a: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600" dirty="0">
                <a:solidFill>
                  <a:srgbClr val="1D1C1D"/>
                </a:solidFill>
                <a:latin typeface="+mn-lt"/>
              </a:rPr>
              <a:t>	3. </a:t>
            </a:r>
            <a:r>
              <a:rPr lang="en-US" sz="1600" b="0" i="0" dirty="0">
                <a:solidFill>
                  <a:srgbClr val="1D1C1D"/>
                </a:solidFill>
                <a:effectLst/>
                <a:latin typeface="+mn-lt"/>
              </a:rPr>
              <a:t>no of special requests,</a:t>
            </a: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600" dirty="0">
                <a:solidFill>
                  <a:srgbClr val="1D1C1D"/>
                </a:solidFill>
                <a:latin typeface="+mn-lt"/>
              </a:rPr>
              <a:t>	4. </a:t>
            </a:r>
            <a:r>
              <a:rPr lang="en-US" sz="1600" b="0" i="0" dirty="0">
                <a:solidFill>
                  <a:srgbClr val="1D1C1D"/>
                </a:solidFill>
                <a:effectLst/>
                <a:latin typeface="+mn-lt"/>
              </a:rPr>
              <a:t>market segment type online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600" b="0" i="0" dirty="0">
                <a:solidFill>
                  <a:srgbClr val="1D1C1D"/>
                </a:solidFill>
                <a:effectLst/>
                <a:latin typeface="+mn-lt"/>
              </a:rPr>
              <a:t>Bookings with high lead time have high cancellations. Lead time &gt; 150 are likely to be cancelled.</a:t>
            </a:r>
            <a:endParaRPr lang="en-US" sz="1600" dirty="0">
              <a:solidFill>
                <a:srgbClr val="1D1C1D"/>
              </a:solidFill>
              <a:latin typeface="+mn-l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600" b="0" i="0" dirty="0">
                <a:solidFill>
                  <a:srgbClr val="1D1C1D"/>
                </a:solidFill>
                <a:effectLst/>
                <a:latin typeface="+mn-lt"/>
              </a:rPr>
              <a:t> Bookings with high Average price per room are likely to be cancelled. Average price per room &gt; 100 are likely to be cancelled.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600" b="0" i="0" dirty="0">
                <a:solidFill>
                  <a:srgbClr val="1D1C1D"/>
                </a:solidFill>
                <a:effectLst/>
                <a:latin typeface="+mn-lt"/>
              </a:rPr>
              <a:t>If Lead time is &lt; 150, # special requests &lt;= 0.5 and booking is online then it is likely to be cancelled.</a:t>
            </a:r>
            <a:endParaRPr lang="en-US" sz="1600" dirty="0">
              <a:solidFill>
                <a:srgbClr val="1D1C1D"/>
              </a:solidFill>
              <a:latin typeface="+mn-l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endParaRPr lang="en-US" sz="1600" b="0" i="0" dirty="0">
              <a:solidFill>
                <a:srgbClr val="1D1C1D"/>
              </a:solidFill>
              <a:effectLst/>
              <a:latin typeface="+mn-l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89C3C-610D-4415-8AD8-46B8650B54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3350" indent="0">
              <a:buNone/>
            </a:pPr>
            <a:endParaRPr lang="en-US" b="0" i="0" dirty="0">
              <a:solidFill>
                <a:srgbClr val="1D1C1D"/>
              </a:solidFill>
              <a:effectLst/>
              <a:latin typeface="Slack-Lato"/>
            </a:endParaRP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Special attention should be paid to online bookings. Analyze further to see if these online bookings being cancelled are from same customer or agency. 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These could be double bookings. If such a pattern is identified, we could mark them for pre cancellation and make them available for other customers.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On Bookings with high lead time, try adding a higher cancellation fee. Alternately, disallow bookings more than 150 days in advance. 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Make cancellation fee a percentage of the Average price per room so that higher priced rooms are not easily cancellable.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Alter refund policy such that cancellations closer to stay date are disallowed or have a high penalty.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Since percentage of cancellations is high in type 6.  Discontinue type 6. Alternately, model type 6 rooms on similar lines as types 7 and 3 as they have least cancellations.</a:t>
            </a:r>
            <a:br>
              <a:rPr lang="en-US" dirty="0"/>
            </a:br>
            <a:endParaRPr lang="en-US" b="0" i="0" dirty="0">
              <a:solidFill>
                <a:srgbClr val="1D1C1D"/>
              </a:solidFill>
              <a:effectLst/>
              <a:latin typeface="Slack-Lato"/>
            </a:endParaRPr>
          </a:p>
          <a:p>
            <a:endParaRPr lang="en-US" dirty="0">
              <a:solidFill>
                <a:srgbClr val="1D1C1D"/>
              </a:solidFill>
              <a:latin typeface="Slack-Lato"/>
            </a:endParaRPr>
          </a:p>
          <a:p>
            <a:endParaRPr lang="en-US" dirty="0"/>
          </a:p>
        </p:txBody>
      </p:sp>
      <p:sp>
        <p:nvSpPr>
          <p:cNvPr id="4" name="Google Shape;91;p7">
            <a:extLst>
              <a:ext uri="{FF2B5EF4-FFF2-40B4-BE49-F238E27FC236}">
                <a16:creationId xmlns:a16="http://schemas.microsoft.com/office/drawing/2014/main" id="{E87F3DF2-0361-4FE2-A5C0-C4BA673FD8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3200" y="288925"/>
            <a:ext cx="8520113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Insights and Recommendations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5171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02D2-D622-4865-9372-A07C8312D4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Try to allocate more rooms via corporate tie-ups for - Aviation, complementary and corporate customers as these customers seem more reliable. Increasing sales of these segments will mitigate risk of cancellations in online segment.</a:t>
            </a:r>
          </a:p>
          <a:p>
            <a:endParaRPr lang="en-US" dirty="0">
              <a:solidFill>
                <a:srgbClr val="1D1C1D"/>
              </a:solidFill>
              <a:latin typeface="Slack-Lato"/>
            </a:endParaRP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Encourage longer weekend nights for hotel bookings as such bookings seem to have least cancellations. Provide special discounts on such packages to entice customers.</a:t>
            </a:r>
            <a:endParaRPr lang="en-US" dirty="0"/>
          </a:p>
        </p:txBody>
      </p:sp>
      <p:sp>
        <p:nvSpPr>
          <p:cNvPr id="4" name="Google Shape;91;p7">
            <a:extLst>
              <a:ext uri="{FF2B5EF4-FFF2-40B4-BE49-F238E27FC236}">
                <a16:creationId xmlns:a16="http://schemas.microsoft.com/office/drawing/2014/main" id="{715EFC9B-F744-40D9-8FCA-8780664DF6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3200" y="288925"/>
            <a:ext cx="8520113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Insights and Recommendations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4117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"/>
          <p:cNvSpPr txBox="1">
            <a:spLocks noGrp="1"/>
          </p:cNvSpPr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5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>
            <a:spLocks noGrp="1"/>
          </p:cNvSpPr>
          <p:nvPr>
            <p:ph type="title"/>
          </p:nvPr>
        </p:nvSpPr>
        <p:spPr>
          <a:xfrm>
            <a:off x="202550" y="18170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Problem Overview and Solution Approach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"/>
          <p:cNvSpPr txBox="1">
            <a:spLocks noGrp="1"/>
          </p:cNvSpPr>
          <p:nvPr>
            <p:ph type="body" idx="1"/>
          </p:nvPr>
        </p:nvSpPr>
        <p:spPr>
          <a:xfrm>
            <a:off x="202550" y="623768"/>
            <a:ext cx="8629800" cy="4115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Core business idea</a:t>
            </a: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significant number of hotel bookings are called off due to cancellations or no-shows. The typical reasons for cancellations include change of plans, scheduling conflicts, etc. </a:t>
            </a:r>
            <a:r>
              <a:rPr lang="en" sz="1400" b="0" i="0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Idea is to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r</a:t>
            </a: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educe room cancel thereby improve the overall sales.</a:t>
            </a:r>
          </a:p>
          <a:p>
            <a:pPr marL="1397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to tackle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 deficiencies in current target segmentation.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Identifying potential cancelations</a:t>
            </a:r>
            <a:endParaRPr lang="en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97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Financial implications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Last minute cancellations that impact the hotel sales and resources</a:t>
            </a:r>
          </a:p>
          <a:p>
            <a:pPr marL="13970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None/>
            </a:pPr>
            <a:r>
              <a:rPr lang="en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to use ML model to solve the problem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Logistic Regression and Decision Trees have been used to predict the model that can be implemented to predict the bookings that are likely to be canceled.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Overview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4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data contains information about 56926 customer bookings of Star Hotels and their characteristics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characteristics include </a:t>
            </a:r>
            <a:r>
              <a:rPr lang="en-US" sz="1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no_of_children</a:t>
            </a: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number_of_adults</a:t>
            </a: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no_of_weekend_nights</a:t>
            </a: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no_of_week_nights</a:t>
            </a: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type_of_meal_plan</a:t>
            </a: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required_car_parking_space</a:t>
            </a: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many more. There are 18 such characteristics.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 rows are duplicates. Hence, the duplicate rows have been removed resulting in 42576 rows.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Booking_status</a:t>
            </a: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has been changed from object to numerical variable.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 variables like </a:t>
            </a:r>
            <a:r>
              <a:rPr lang="en-US" sz="1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type_of_meal_plan</a:t>
            </a: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has been changed to categorical.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no missing values.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Factors like </a:t>
            </a:r>
            <a:r>
              <a:rPr lang="en-US" sz="1600" b="0" i="0" dirty="0">
                <a:solidFill>
                  <a:srgbClr val="1D1C1D"/>
                </a:solidFill>
                <a:effectLst/>
                <a:latin typeface="Slack-Lato"/>
              </a:rPr>
              <a:t>Lead time, average  price per room, no of special requests, market segment type and many more can affect the cancellations.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EDA – no_of_adults, no_of_children, no_of_weekend_nights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5"/>
          <p:cNvSpPr txBox="1">
            <a:spLocks noGrp="1"/>
          </p:cNvSpPr>
          <p:nvPr>
            <p:ph type="body" idx="1"/>
          </p:nvPr>
        </p:nvSpPr>
        <p:spPr>
          <a:xfrm>
            <a:off x="202550" y="3208803"/>
            <a:ext cx="8629800" cy="1645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17500"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600" b="0" i="0" dirty="0">
                <a:effectLst/>
                <a:latin typeface="+mn-lt"/>
              </a:rPr>
              <a:t>Number of adults is 2 in most of the cases.</a:t>
            </a:r>
          </a:p>
          <a:p>
            <a:pPr indent="-317500"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600" b="0" i="0" dirty="0">
                <a:effectLst/>
                <a:latin typeface="+mn-lt"/>
              </a:rPr>
              <a:t>In most of the cases Number of children = 0.The distribution is positively skewed. There are 5 outliers.</a:t>
            </a:r>
          </a:p>
          <a:p>
            <a:pPr indent="-317500"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600" b="0" i="0" dirty="0">
                <a:effectLst/>
                <a:latin typeface="+mn-lt"/>
              </a:rPr>
              <a:t>Most of the booking are made for 1-2 weekend nights. There are 3 outliers.</a:t>
            </a:r>
          </a:p>
          <a:p>
            <a:pPr indent="-317500">
              <a:buClr>
                <a:schemeClr val="dk1"/>
              </a:buClr>
              <a:buSzPts val="1400"/>
              <a:buFont typeface="Arial"/>
              <a:buChar char="●"/>
            </a:pPr>
            <a:endParaRPr lang="en-US" sz="1600" b="0" i="0" dirty="0">
              <a:effectLst/>
              <a:latin typeface="+mn-l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endParaRPr sz="1600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6F63F3-9524-456A-A452-FA452AE97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51" y="751354"/>
            <a:ext cx="2810285" cy="22377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C3F5D2-CC02-4E62-8D95-F31E1A78C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7492" y="759472"/>
            <a:ext cx="2980035" cy="2321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F5EBBB-FBC0-42F4-87BE-BD82EFE265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2433" y="747710"/>
            <a:ext cx="2739917" cy="24027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36A01-63CF-424A-A917-29C638401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- </a:t>
            </a:r>
            <a:r>
              <a:rPr lang="en-US" b="1" i="0" dirty="0">
                <a:effectLst/>
                <a:latin typeface="-apple-system"/>
              </a:rPr>
              <a:t> </a:t>
            </a:r>
            <a:r>
              <a:rPr lang="en-US" b="1" i="0" dirty="0" err="1">
                <a:effectLst/>
                <a:latin typeface="-apple-system"/>
              </a:rPr>
              <a:t>lead_time</a:t>
            </a:r>
            <a:r>
              <a:rPr lang="en-US" dirty="0">
                <a:latin typeface="-apple-system"/>
              </a:rPr>
              <a:t>, </a:t>
            </a:r>
            <a:r>
              <a:rPr lang="en-US" b="1" i="0" dirty="0" err="1">
                <a:effectLst/>
                <a:latin typeface="-apple-system"/>
              </a:rPr>
              <a:t>arrival_month</a:t>
            </a:r>
            <a:r>
              <a:rPr lang="en-US" dirty="0">
                <a:latin typeface="-apple-system"/>
              </a:rPr>
              <a:t>, </a:t>
            </a:r>
            <a:r>
              <a:rPr lang="en-US" b="1" i="0" dirty="0" err="1">
                <a:effectLst/>
                <a:latin typeface="-apple-system"/>
              </a:rPr>
              <a:t>repeated_guest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59493-DCEA-4020-9933-57DED7E8D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350" y="834247"/>
            <a:ext cx="8629800" cy="1002238"/>
          </a:xfrm>
        </p:spPr>
        <p:txBody>
          <a:bodyPr/>
          <a:lstStyle/>
          <a:p>
            <a:r>
              <a:rPr lang="en-US" dirty="0" err="1"/>
              <a:t>Lead_time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0" i="0" dirty="0">
                <a:effectLst/>
                <a:latin typeface="-apple-system"/>
              </a:rPr>
              <a:t>The distribution is positively skewed.</a:t>
            </a:r>
          </a:p>
          <a:p>
            <a:pPr lvl="1"/>
            <a:r>
              <a:rPr lang="en-US" b="0" i="0" dirty="0">
                <a:effectLst/>
                <a:latin typeface="-apple-system"/>
              </a:rPr>
              <a:t>There are many outliers.</a:t>
            </a:r>
          </a:p>
          <a:p>
            <a:r>
              <a:rPr lang="en-US" b="0" i="0" dirty="0">
                <a:effectLst/>
                <a:latin typeface="-apple-system"/>
              </a:rPr>
              <a:t>Most of the booking are in August month.</a:t>
            </a:r>
          </a:p>
          <a:p>
            <a:pPr lvl="1"/>
            <a:r>
              <a:rPr lang="en-US" b="0" i="0" dirty="0">
                <a:effectLst/>
                <a:latin typeface="-apple-system"/>
              </a:rPr>
              <a:t>The least number of bookings are in January and November</a:t>
            </a:r>
          </a:p>
          <a:p>
            <a:r>
              <a:rPr lang="en-US" b="0" i="0" dirty="0">
                <a:effectLst/>
                <a:latin typeface="-apple-system"/>
              </a:rPr>
              <a:t>Most of the customers are repeated guest.</a:t>
            </a:r>
          </a:p>
          <a:p>
            <a:pPr marL="13335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DECF7D-D486-449F-8A35-642ED0D6D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680" y="776189"/>
            <a:ext cx="3037389" cy="21205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DC2EB8-9F14-4CC7-8892-42D93BAF1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50" y="2839535"/>
            <a:ext cx="3262949" cy="21617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5BA5CB-381C-4452-AD5A-A74AEE27A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4536" y="2733630"/>
            <a:ext cx="2923534" cy="212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950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F9471-A78D-4CAD-8C41-14E8B02C1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550" y="289279"/>
            <a:ext cx="8520600" cy="963218"/>
          </a:xfrm>
        </p:spPr>
        <p:txBody>
          <a:bodyPr/>
          <a:lstStyle/>
          <a:p>
            <a:r>
              <a:rPr lang="en-US" dirty="0"/>
              <a:t>EDA - </a:t>
            </a:r>
            <a:r>
              <a:rPr lang="en-US" b="1" i="0" dirty="0">
                <a:effectLst/>
                <a:latin typeface="-apple-system"/>
              </a:rPr>
              <a:t> </a:t>
            </a:r>
            <a:r>
              <a:rPr lang="en-US" b="1" i="0" dirty="0" err="1">
                <a:effectLst/>
                <a:latin typeface="-apple-system"/>
              </a:rPr>
              <a:t>no_of_previous_bookings_not_cancelled</a:t>
            </a:r>
            <a:r>
              <a:rPr lang="en-US" dirty="0">
                <a:latin typeface="-apple-system"/>
              </a:rPr>
              <a:t>, </a:t>
            </a:r>
            <a:r>
              <a:rPr lang="en-US" b="1" i="0" dirty="0" err="1">
                <a:effectLst/>
                <a:latin typeface="-apple-system"/>
              </a:rPr>
              <a:t>no_of_previous_cancellations</a:t>
            </a:r>
            <a:br>
              <a:rPr lang="en-US" b="1" i="0" dirty="0"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0BF95-D50A-4048-BBFD-8BCC3D019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2550" y="1252497"/>
            <a:ext cx="8629800" cy="783772"/>
          </a:xfrm>
        </p:spPr>
        <p:txBody>
          <a:bodyPr/>
          <a:lstStyle/>
          <a:p>
            <a:r>
              <a:rPr lang="en-US" b="0" i="0" dirty="0">
                <a:effectLst/>
                <a:latin typeface="-apple-system"/>
              </a:rPr>
              <a:t>Most of the customers have zero previous</a:t>
            </a:r>
            <a:r>
              <a:rPr lang="en-US" dirty="0">
                <a:latin typeface="-apple-system"/>
              </a:rPr>
              <a:t> </a:t>
            </a:r>
            <a:r>
              <a:rPr lang="en-US" b="0" i="0" dirty="0">
                <a:effectLst/>
                <a:latin typeface="-apple-system"/>
              </a:rPr>
              <a:t>cancelations.</a:t>
            </a:r>
          </a:p>
          <a:p>
            <a:r>
              <a:rPr lang="en-US" b="0" i="0" dirty="0">
                <a:effectLst/>
                <a:latin typeface="-apple-system"/>
              </a:rPr>
              <a:t>Number of previous bookings not canceled is 0 in most of the cases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DD3651-FA7C-4398-9132-12F9FF212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00" y="2104585"/>
            <a:ext cx="3943350" cy="2543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219D95-D99B-4D08-A217-2433AEE1C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036269"/>
            <a:ext cx="38671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734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AE07B-3FA4-43EC-9C26-FCFD4015B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Categorical Variables --</a:t>
            </a:r>
            <a:r>
              <a:rPr lang="en-US" dirty="0" err="1"/>
              <a:t>Meal_plan</a:t>
            </a:r>
            <a:r>
              <a:rPr lang="en-US" dirty="0"/>
              <a:t> and </a:t>
            </a:r>
            <a:r>
              <a:rPr lang="en-US" dirty="0" err="1"/>
              <a:t>room_type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0DB09-808C-44E8-86B9-1434F9621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2550" y="861975"/>
            <a:ext cx="8629800" cy="1205030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dirty="0"/>
              <a:t> Maximum </a:t>
            </a:r>
            <a:r>
              <a:rPr lang="en-US" b="0" i="0" dirty="0">
                <a:effectLst/>
                <a:latin typeface="-apple-system"/>
              </a:rPr>
              <a:t> number of the customers prefer Meal Plan 1. There are some customers who </a:t>
            </a:r>
            <a:r>
              <a:rPr lang="en-US" b="0" i="0" dirty="0" err="1">
                <a:effectLst/>
                <a:latin typeface="-apple-system"/>
              </a:rPr>
              <a:t>dont</a:t>
            </a:r>
            <a:r>
              <a:rPr lang="en-US" b="0" i="0" dirty="0">
                <a:effectLst/>
                <a:latin typeface="-apple-system"/>
              </a:rPr>
              <a:t> have any preference.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Most of the customers prefer Room Type 1. Least preferred room is Room Type 3 followed by Room Type 7.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effectLst/>
              <a:latin typeface="-apple-system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1093D8-DABD-4BEF-BEF3-35D313DC1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50" y="2244371"/>
            <a:ext cx="3857625" cy="2609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03E3C8-FF09-4C2D-AA9C-BA3F8669F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574" y="2296758"/>
            <a:ext cx="39528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23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EB0DE-B935-4266-800D-88B3B1898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2550" y="861975"/>
            <a:ext cx="8629800" cy="913037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Most of the customers prefer 'online' market Segmentation</a:t>
            </a:r>
            <a:r>
              <a:rPr lang="en-US" dirty="0">
                <a:latin typeface="-apple-system"/>
              </a:rPr>
              <a:t> </a:t>
            </a:r>
            <a:r>
              <a:rPr lang="en-US" b="0" i="0" dirty="0">
                <a:effectLst/>
                <a:latin typeface="-apple-system"/>
              </a:rPr>
              <a:t>type. Least preferred is Aviation.</a:t>
            </a:r>
            <a:endParaRPr lang="en-US" dirty="0"/>
          </a:p>
          <a:p>
            <a:r>
              <a:rPr lang="en-US" b="0" i="0" dirty="0">
                <a:effectLst/>
                <a:latin typeface="-apple-system"/>
              </a:rPr>
              <a:t>Most of the customers have not canceled their booking.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10E9547-45F6-47C9-905B-3225B3696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288925"/>
            <a:ext cx="8520113" cy="573088"/>
          </a:xfrm>
        </p:spPr>
        <p:txBody>
          <a:bodyPr/>
          <a:lstStyle/>
          <a:p>
            <a:r>
              <a:rPr lang="en-US" dirty="0"/>
              <a:t>EDA–market segmentation type and booking status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02014E-B40F-4393-8A3B-5EB9974B6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827" y="2956502"/>
            <a:ext cx="3575012" cy="17461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F5550E-AB62-4DB1-BA42-20AE86334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827" y="1318493"/>
            <a:ext cx="3315214" cy="148461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339E2CF-B355-4E09-9A6B-E11C2BDADD2E}"/>
              </a:ext>
            </a:extLst>
          </p:cNvPr>
          <p:cNvSpPr txBox="1">
            <a:spLocks/>
          </p:cNvSpPr>
          <p:nvPr/>
        </p:nvSpPr>
        <p:spPr>
          <a:xfrm>
            <a:off x="312237" y="2483306"/>
            <a:ext cx="4920590" cy="2094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■"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"/>
              <a:buChar char="○"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■"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79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"/>
              <a:buChar char="●"/>
              <a:defRPr sz="8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unito"/>
              <a:buChar char="○"/>
              <a:defRPr sz="7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667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600"/>
              <a:buFont typeface="Nunito"/>
              <a:buChar char="■"/>
              <a:defRPr sz="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dirty="0">
                <a:latin typeface="-apple-system"/>
              </a:rPr>
              <a:t>Number of previous cancelations show high correlation with number of previous bookings not canceled (0.58)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-apple-system"/>
              </a:rPr>
              <a:t>Repeated guest show high correlation with number of previous bookings not canceled(0.56)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-apple-system"/>
              </a:rPr>
              <a:t>It is important to note that correlation does not imply causation.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-apple-system"/>
              </a:rPr>
              <a:t>There are some negatively correlated.</a:t>
            </a:r>
          </a:p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1E26871-96E0-4E52-A58E-8988C1302006}"/>
              </a:ext>
            </a:extLst>
          </p:cNvPr>
          <p:cNvSpPr txBox="1">
            <a:spLocks/>
          </p:cNvSpPr>
          <p:nvPr/>
        </p:nvSpPr>
        <p:spPr>
          <a:xfrm>
            <a:off x="394650" y="189548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Nunito"/>
              <a:buNone/>
              <a:defRPr sz="22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r>
              <a:rPr lang="en-US" dirty="0" err="1"/>
              <a:t>BiVariate</a:t>
            </a:r>
            <a:r>
              <a:rPr lang="en-US" dirty="0"/>
              <a:t> Analysis – (</a:t>
            </a:r>
            <a:r>
              <a:rPr lang="en-US" dirty="0" err="1"/>
              <a:t>Heat_map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43948539"/>
      </p:ext>
    </p:extLst>
  </p:cSld>
  <p:clrMapOvr>
    <a:masterClrMapping/>
  </p:clrMapOvr>
</p:sld>
</file>

<file path=ppt/theme/theme1.xml><?xml version="1.0" encoding="utf-8"?>
<a:theme xmlns:a="http://schemas.openxmlformats.org/drawingml/2006/main" name="Just Logo">
  <a:themeElements>
    <a:clrScheme name="Simple Light">
      <a:dk1>
        <a:srgbClr val="222222"/>
      </a:dk1>
      <a:lt1>
        <a:srgbClr val="FFFFFF"/>
      </a:lt1>
      <a:dk2>
        <a:srgbClr val="222222"/>
      </a:dk2>
      <a:lt2>
        <a:srgbClr val="0E39A9"/>
      </a:lt2>
      <a:accent1>
        <a:srgbClr val="FFAB40"/>
      </a:accent1>
      <a:accent2>
        <a:srgbClr val="6F4294"/>
      </a:accent2>
      <a:accent3>
        <a:srgbClr val="FFA000"/>
      </a:accent3>
      <a:accent4>
        <a:srgbClr val="FFAB40"/>
      </a:accent4>
      <a:accent5>
        <a:srgbClr val="FFDF00"/>
      </a:accent5>
      <a:accent6>
        <a:srgbClr val="1974D5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1717</Words>
  <Application>Microsoft Office PowerPoint</Application>
  <PresentationFormat>On-screen Show (16:9)</PresentationFormat>
  <Paragraphs>134</Paragraphs>
  <Slides>26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-apple-system</vt:lpstr>
      <vt:lpstr>Arial</vt:lpstr>
      <vt:lpstr>Slack-Lato</vt:lpstr>
      <vt:lpstr>var(--jp-content-font-family)</vt:lpstr>
      <vt:lpstr>Nunito ExtraBold</vt:lpstr>
      <vt:lpstr>Nunito SemiBold</vt:lpstr>
      <vt:lpstr>Nunito</vt:lpstr>
      <vt:lpstr>Calibri</vt:lpstr>
      <vt:lpstr>Just Logo</vt:lpstr>
      <vt:lpstr>Business Presentation</vt:lpstr>
      <vt:lpstr>Contents</vt:lpstr>
      <vt:lpstr>Business Problem Overview and Solution Approach</vt:lpstr>
      <vt:lpstr>Data Overview</vt:lpstr>
      <vt:lpstr>EDA – no_of_adults, no_of_children, no_of_weekend_nights</vt:lpstr>
      <vt:lpstr>EDA -  lead_time, arrival_month, repeated_guest</vt:lpstr>
      <vt:lpstr>EDA -  no_of_previous_bookings_not_cancelled, no_of_previous_cancellations </vt:lpstr>
      <vt:lpstr>EDA – Categorical Variables --Meal_plan and room_type</vt:lpstr>
      <vt:lpstr>EDA–market segmentation type and booking status</vt:lpstr>
      <vt:lpstr>BiVariate Analysis(Heat_Map)</vt:lpstr>
      <vt:lpstr>EDA – meal_plan vs room_type, market_segment and booking_status</vt:lpstr>
      <vt:lpstr>EDA - room_type, market_segment and booking_status </vt:lpstr>
      <vt:lpstr>EDA (Contd)</vt:lpstr>
      <vt:lpstr>EDA(Contd)</vt:lpstr>
      <vt:lpstr>EDA(Contd.)</vt:lpstr>
      <vt:lpstr>EDA(Correlation)</vt:lpstr>
      <vt:lpstr>EDA - Summary</vt:lpstr>
      <vt:lpstr>Model Performance Summary</vt:lpstr>
      <vt:lpstr>Decision Tree - StatsModel</vt:lpstr>
      <vt:lpstr>Decision Tree -Best Model</vt:lpstr>
      <vt:lpstr>Model Performance Comparison and Conclusions</vt:lpstr>
      <vt:lpstr>Model Performance Comparison and Conclusions</vt:lpstr>
      <vt:lpstr>Business Insights and Recommendations</vt:lpstr>
      <vt:lpstr>Business Insights and Recommendations</vt:lpstr>
      <vt:lpstr>Business Insights and Recommendations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Presentation</dc:title>
  <dc:creator>Wudali, Narasimha</dc:creator>
  <cp:lastModifiedBy>Wudali, Narasimha</cp:lastModifiedBy>
  <cp:revision>26</cp:revision>
  <dcterms:modified xsi:type="dcterms:W3CDTF">2021-09-18T06:45:30Z</dcterms:modified>
</cp:coreProperties>
</file>