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Stenography-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Balagoni</a:t>
            </a:r>
            <a:r>
              <a:rPr lang="en-US" sz="2000" b="1" dirty="0">
                <a:solidFill>
                  <a:schemeClr val="accent1">
                    <a:lumMod val="75000"/>
                  </a:schemeClr>
                </a:solidFill>
                <a:latin typeface="Arial" pitchFamily="34" charset="0"/>
                <a:cs typeface="Arial" pitchFamily="34" charset="0"/>
              </a:rPr>
              <a:t> Sowmya</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Balagoni</a:t>
            </a:r>
            <a:r>
              <a:rPr lang="en-US" sz="2000" b="1" dirty="0">
                <a:solidFill>
                  <a:schemeClr val="accent1">
                    <a:lumMod val="75000"/>
                  </a:schemeClr>
                </a:solidFill>
                <a:latin typeface="Arial"/>
                <a:cs typeface="Arial"/>
              </a:rPr>
              <a:t> Sowmya</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Sphoorthy</a:t>
            </a:r>
            <a:r>
              <a:rPr lang="en-US" sz="2000" b="1" dirty="0">
                <a:solidFill>
                  <a:schemeClr val="accent1">
                    <a:lumMod val="75000"/>
                  </a:schemeClr>
                </a:solidFill>
                <a:latin typeface="Arial"/>
                <a:cs typeface="Arial"/>
              </a:rPr>
              <a:t> engineering college &amp;          cyber 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 </a:t>
            </a:r>
            <a:r>
              <a:rPr lang="en-US" sz="2800" dirty="0">
                <a:latin typeface="Arial" panose="020B0604020202020204" pitchFamily="34" charset="0"/>
                <a:cs typeface="Arial" panose="020B0604020202020204" pitchFamily="34" charset="0"/>
              </a:rPr>
              <a:t>In the digital age, data security is of utmost importance, especially when sensitive information needs to be transmitted over insecure networks. One of the effective methods to achieve secure transmission is through </a:t>
            </a:r>
            <a:r>
              <a:rPr lang="en-US" sz="2800" i="1" dirty="0">
                <a:latin typeface="Arial" panose="020B0604020202020204" pitchFamily="34" charset="0"/>
                <a:cs typeface="Arial" panose="020B0604020202020204" pitchFamily="34" charset="0"/>
              </a:rPr>
              <a:t>steganography</a:t>
            </a:r>
            <a:r>
              <a:rPr lang="en-US" sz="2800" dirty="0">
                <a:latin typeface="Arial" panose="020B0604020202020204" pitchFamily="34" charset="0"/>
                <a:cs typeface="Arial" panose="020B0604020202020204" pitchFamily="34" charset="0"/>
              </a:rPr>
              <a:t>, the practice of hiding information within other seemingly harmless data, such as an image. The challenge lies in embedding data in such a way that the hidden information remains undetectable by unauthorized users while ensuring the integrity and accessibility of the original data.</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dirty="0">
                <a:latin typeface="Arial Black" panose="020B0A04020102020204" pitchFamily="34" charset="0"/>
              </a:rPr>
              <a:t>Libraries: </a:t>
            </a:r>
          </a:p>
          <a:p>
            <a:pPr marL="0" indent="0">
              <a:buNone/>
            </a:pPr>
            <a:r>
              <a:rPr lang="en-IN" sz="2400" dirty="0">
                <a:latin typeface="Arial Rounded MT Bold" panose="020F0704030504030204" pitchFamily="34" charset="0"/>
              </a:rPr>
              <a:t>1.CV2</a:t>
            </a:r>
            <a:r>
              <a:rPr lang="en-IN" sz="2400" dirty="0"/>
              <a:t>:CV2 is </a:t>
            </a:r>
            <a:r>
              <a:rPr lang="en-IN" sz="2400" b="1" dirty="0"/>
              <a:t>a powerful library for working with images in Python</a:t>
            </a:r>
            <a:r>
              <a:rPr lang="en-IN" sz="2400" dirty="0"/>
              <a:t>.</a:t>
            </a:r>
          </a:p>
          <a:p>
            <a:pPr marL="0" indent="0">
              <a:buNone/>
            </a:pPr>
            <a:r>
              <a:rPr lang="en-IN" sz="2400" dirty="0">
                <a:latin typeface="Arial Rounded MT Bold" panose="020F0704030504030204" pitchFamily="34" charset="0"/>
              </a:rPr>
              <a:t>2.  Windows </a:t>
            </a:r>
            <a:r>
              <a:rPr lang="en-IN" sz="2400" dirty="0" err="1">
                <a:latin typeface="Arial Rounded MT Bold" panose="020F0704030504030204" pitchFamily="34" charset="0"/>
              </a:rPr>
              <a:t>OS:</a:t>
            </a:r>
            <a:r>
              <a:rPr lang="en-IN" sz="2400" dirty="0" err="1"/>
              <a:t>Microsoft</a:t>
            </a:r>
            <a:r>
              <a:rPr lang="en-IN" sz="2400"/>
              <a:t> Windows, </a:t>
            </a:r>
            <a:r>
              <a:rPr lang="en-IN" sz="2400" b="1"/>
              <a:t>computer operating system (OS) developed by Microsoft Corporation to run personal computers (PCs)</a:t>
            </a:r>
            <a:r>
              <a:rPr lang="en-IN" sz="2400"/>
              <a:t>. </a:t>
            </a:r>
            <a:endParaRPr lang="en-IN" sz="2400" dirty="0">
              <a:latin typeface="Arial Rounded MT Bold" panose="020F0704030504030204" pitchFamily="34" charset="0"/>
            </a:endParaRPr>
          </a:p>
          <a:p>
            <a:pPr marL="0" indent="0">
              <a:buNone/>
            </a:pPr>
            <a:r>
              <a:rPr lang="en-IN" sz="2400" dirty="0">
                <a:latin typeface="Arial Rounded MT Bold" panose="020F0704030504030204" pitchFamily="34" charset="0"/>
              </a:rPr>
              <a:t>3.String:</a:t>
            </a:r>
            <a:r>
              <a:rPr lang="en-IN" sz="2400" dirty="0"/>
              <a:t>The Python string module </a:t>
            </a:r>
            <a:r>
              <a:rPr lang="en-IN" sz="2400" b="1" dirty="0"/>
              <a:t>provides several constants that are useful for checking to see if a character, slice, or string contains letters, digits, symbols, etc</a:t>
            </a:r>
            <a:r>
              <a:rPr lang="en-IN" sz="2400" dirty="0"/>
              <a:t>.</a:t>
            </a:r>
          </a:p>
          <a:p>
            <a:pPr marL="0" indent="0">
              <a:buNone/>
            </a:pPr>
            <a:r>
              <a:rPr lang="en-IN" sz="2400" dirty="0">
                <a:latin typeface="Arial Black" panose="020B0A04020102020204" pitchFamily="34" charset="0"/>
              </a:rPr>
              <a:t>PLATFORMS:</a:t>
            </a:r>
          </a:p>
          <a:p>
            <a:pPr marL="0" indent="0">
              <a:buNone/>
            </a:pPr>
            <a:r>
              <a:rPr lang="en-IN" sz="2400" dirty="0">
                <a:latin typeface="Arial Rounded MT Bold" panose="020F0704030504030204" pitchFamily="34" charset="0"/>
              </a:rPr>
              <a:t>1.IDLE:</a:t>
            </a:r>
            <a:r>
              <a:rPr lang="en-US" sz="2400" dirty="0"/>
              <a:t>IDLE stands for Integrated Development and Learning Environment. It is a Python IDE that helps programmers write Python code. </a:t>
            </a:r>
          </a:p>
          <a:p>
            <a:pPr marL="0" indent="0">
              <a:buNone/>
            </a:pPr>
            <a:r>
              <a:rPr lang="en-IN" sz="2400" dirty="0"/>
              <a:t>.</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400" dirty="0"/>
              <a:t>The project </a:t>
            </a:r>
            <a:r>
              <a:rPr lang="en-US" sz="2400" b="1" dirty="0"/>
              <a:t>secure data hiding in images using steganography</a:t>
            </a:r>
            <a:r>
              <a:rPr lang="en-US" sz="2400" dirty="0"/>
              <a:t> was created to address several critical needs in the fields of information security, privacy, and covert communication. Below are the key reasons why this technology was developed:</a:t>
            </a:r>
          </a:p>
          <a:p>
            <a:pPr marL="0" indent="0">
              <a:buNone/>
            </a:pPr>
            <a:r>
              <a:rPr lang="en-US" sz="2400" b="1" dirty="0"/>
              <a:t>1. Enhancing Data Privacy and Security</a:t>
            </a:r>
          </a:p>
          <a:p>
            <a:pPr marL="0" indent="0">
              <a:buNone/>
            </a:pPr>
            <a:r>
              <a:rPr lang="en-US" sz="2400" b="1" dirty="0"/>
              <a:t>2. Protection Against Cyber Threats</a:t>
            </a:r>
          </a:p>
          <a:p>
            <a:pPr marL="0" indent="0">
              <a:buNone/>
            </a:pPr>
            <a:r>
              <a:rPr lang="en-IN" sz="2400" b="1" dirty="0"/>
              <a:t>3. Covert Communication</a:t>
            </a:r>
          </a:p>
          <a:p>
            <a:pPr marL="0" indent="0">
              <a:buNone/>
            </a:pPr>
            <a:endParaRPr lang="en-US" sz="2000" b="1"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2090056"/>
            <a:ext cx="11029615" cy="3885293"/>
          </a:xfrm>
        </p:spPr>
        <p:txBody>
          <a:bodyPr>
            <a:normAutofit fontScale="92500" lnSpcReduction="10000"/>
          </a:bodyPr>
          <a:lstStyle/>
          <a:p>
            <a:r>
              <a:rPr lang="en-US" b="1" dirty="0"/>
              <a:t> </a:t>
            </a:r>
            <a:r>
              <a:rPr lang="en-US" b="1" dirty="0">
                <a:latin typeface="Arial Black" panose="020B0A04020102020204" pitchFamily="34" charset="0"/>
              </a:rPr>
              <a:t>Government and Military:</a:t>
            </a:r>
          </a:p>
          <a:p>
            <a:pPr marL="0" indent="0">
              <a:buNone/>
            </a:pPr>
            <a:r>
              <a:rPr lang="en-US" b="1" dirty="0"/>
              <a:t>     Use Case:</a:t>
            </a:r>
            <a:r>
              <a:rPr lang="en-US" dirty="0"/>
              <a:t> Transmitting classified or sensitive information (e.g., troop movements, mission details) without detection        by adversaries.</a:t>
            </a:r>
          </a:p>
          <a:p>
            <a:pPr marL="0" indent="0">
              <a:buNone/>
            </a:pPr>
            <a:r>
              <a:rPr lang="en-US" b="1" dirty="0"/>
              <a:t>     End Users:</a:t>
            </a:r>
            <a:r>
              <a:rPr lang="en-US" dirty="0"/>
              <a:t> Intelligence agencies, defense organizations, and military personnel.</a:t>
            </a:r>
          </a:p>
          <a:p>
            <a:r>
              <a:rPr lang="en-US" b="1" dirty="0">
                <a:latin typeface="Arial Black" panose="020B0A04020102020204" pitchFamily="34" charset="0"/>
              </a:rPr>
              <a:t>Healthcare Organizations:</a:t>
            </a:r>
          </a:p>
          <a:p>
            <a:pPr marL="0" indent="0">
              <a:buNone/>
            </a:pPr>
            <a:r>
              <a:rPr lang="en-US" b="1" dirty="0"/>
              <a:t>      Use Case:</a:t>
            </a:r>
            <a:r>
              <a:rPr lang="en-US" dirty="0"/>
              <a:t> Securely embedding patient data (e.g., medical records, diagnostic information) within medical images (e.g., X-rays, MRIs) for sharing between hospitals or specialists.</a:t>
            </a:r>
          </a:p>
          <a:p>
            <a:pPr marL="0" indent="0">
              <a:buNone/>
            </a:pPr>
            <a:r>
              <a:rPr lang="en-US" b="1" dirty="0"/>
              <a:t>      End Users:</a:t>
            </a:r>
            <a:r>
              <a:rPr lang="en-US" dirty="0"/>
              <a:t> Hospitals, clinics, radiologists, and healthcare IT professionals.</a:t>
            </a:r>
          </a:p>
          <a:p>
            <a:r>
              <a:rPr lang="en-US" b="1" dirty="0">
                <a:latin typeface="Arial Black" panose="020B0A04020102020204" pitchFamily="34" charset="0"/>
              </a:rPr>
              <a:t>Cybersecurity Professionals:</a:t>
            </a:r>
          </a:p>
          <a:p>
            <a:pPr marL="0" indent="0">
              <a:buNone/>
            </a:pPr>
            <a:r>
              <a:rPr lang="en-US" b="1" dirty="0"/>
              <a:t>      Use Case:</a:t>
            </a:r>
            <a:r>
              <a:rPr lang="en-US" dirty="0"/>
              <a:t> Testing and developing secure communication channels or training tools for steganography detection.</a:t>
            </a:r>
          </a:p>
          <a:p>
            <a:pPr marL="0" indent="0">
              <a:buNone/>
            </a:pPr>
            <a:r>
              <a:rPr lang="en-US" b="1" dirty="0"/>
              <a:t>      End Users:</a:t>
            </a:r>
            <a:r>
              <a:rPr lang="en-US" dirty="0"/>
              <a:t> Cybersecurity firms, ethical hackers, and IT security teams.</a:t>
            </a:r>
          </a:p>
          <a:p>
            <a:pPr marL="0" indent="0">
              <a:buNone/>
            </a:pPr>
            <a:endParaRPr lang="en-US" dirty="0"/>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B4C14B75-933F-8592-662D-327282BDA575}"/>
              </a:ext>
            </a:extLst>
          </p:cNvPr>
          <p:cNvPicPr>
            <a:picLocks noGrp="1" noChangeAspect="1"/>
          </p:cNvPicPr>
          <p:nvPr>
            <p:ph idx="1"/>
          </p:nvPr>
        </p:nvPicPr>
        <p:blipFill>
          <a:blip r:embed="rId2"/>
          <a:stretch>
            <a:fillRect/>
          </a:stretch>
        </p:blipFill>
        <p:spPr>
          <a:xfrm>
            <a:off x="3723872" y="4208911"/>
            <a:ext cx="4527691" cy="2546826"/>
          </a:xfrm>
        </p:spPr>
      </p:pic>
      <p:pic>
        <p:nvPicPr>
          <p:cNvPr id="15" name="Picture 14">
            <a:extLst>
              <a:ext uri="{FF2B5EF4-FFF2-40B4-BE49-F238E27FC236}">
                <a16:creationId xmlns:a16="http://schemas.microsoft.com/office/drawing/2014/main" id="{36A6C01D-E1AA-B23C-AD3E-49650778BEBC}"/>
              </a:ext>
            </a:extLst>
          </p:cNvPr>
          <p:cNvPicPr>
            <a:picLocks noChangeAspect="1"/>
          </p:cNvPicPr>
          <p:nvPr/>
        </p:nvPicPr>
        <p:blipFill>
          <a:blip r:embed="rId3"/>
          <a:stretch>
            <a:fillRect/>
          </a:stretch>
        </p:blipFill>
        <p:spPr>
          <a:xfrm>
            <a:off x="983469" y="1324544"/>
            <a:ext cx="4709491" cy="2649089"/>
          </a:xfrm>
          <a:prstGeom prst="rect">
            <a:avLst/>
          </a:prstGeom>
        </p:spPr>
      </p:pic>
      <p:pic>
        <p:nvPicPr>
          <p:cNvPr id="17" name="Picture 16">
            <a:extLst>
              <a:ext uri="{FF2B5EF4-FFF2-40B4-BE49-F238E27FC236}">
                <a16:creationId xmlns:a16="http://schemas.microsoft.com/office/drawing/2014/main" id="{DEE0B35C-17A1-D8DB-6E8A-EB4E80634E2F}"/>
              </a:ext>
            </a:extLst>
          </p:cNvPr>
          <p:cNvPicPr>
            <a:picLocks noChangeAspect="1"/>
          </p:cNvPicPr>
          <p:nvPr/>
        </p:nvPicPr>
        <p:blipFill>
          <a:blip r:embed="rId4"/>
          <a:stretch>
            <a:fillRect/>
          </a:stretch>
        </p:blipFill>
        <p:spPr>
          <a:xfrm>
            <a:off x="6769916" y="1322225"/>
            <a:ext cx="4840892" cy="272300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t>In conclusion, steganography provides an effective solution for securing sensitive information in the digital age, especially when transmitted over insecure networks. By embedding data within seemingly innocuous files like images, it offers a means of protecting privacy without raising suspicion. However, the key challenge lies in striking a delicate balance between concealing the hidden information from unauthorized users and preserving the integrity and accessibility of the original data. Continued advancements in steganographic techniques, as well as the development of sophisticated detection methods, will play a critical role in ensuring both the effectiveness and security of this approach in safeguarding sensitive communications.</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ction="ppaction://hlinkfile"/>
              </a:rPr>
              <a:t>https://github.com/Sowmyabalagoni/AICTE-Project.git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564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Rounded MT Bold</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BALAGONI BVLS</cp:lastModifiedBy>
  <cp:revision>27</cp:revision>
  <dcterms:created xsi:type="dcterms:W3CDTF">2021-05-26T16:50:10Z</dcterms:created>
  <dcterms:modified xsi:type="dcterms:W3CDTF">2025-02-21T15:30:20Z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