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4"/>
  </p:notesMasterIdLst>
  <p:sldIdLst>
    <p:sldId id="256" r:id="rId2"/>
    <p:sldId id="257" r:id="rId3"/>
    <p:sldId id="258" r:id="rId4"/>
    <p:sldId id="264" r:id="rId5"/>
    <p:sldId id="259" r:id="rId6"/>
    <p:sldId id="260" r:id="rId7"/>
    <p:sldId id="261" r:id="rId8"/>
    <p:sldId id="262" r:id="rId9"/>
    <p:sldId id="263"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8"/>
    <p:restoredTop sz="94689"/>
  </p:normalViewPr>
  <p:slideViewPr>
    <p:cSldViewPr snapToGrid="0" snapToObjects="1">
      <p:cViewPr varScale="1">
        <p:scale>
          <a:sx n="145" d="100"/>
          <a:sy n="145" d="100"/>
        </p:scale>
        <p:origin x="18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282F5-F23C-CF4A-872F-0D19F21825A6}" type="datetimeFigureOut">
              <a:rPr lang="en-US" smtClean="0"/>
              <a:t>5/14/22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185B4-715E-3144-8872-A5793181D50F}" type="slidenum">
              <a:rPr lang="en-US" smtClean="0"/>
              <a:t>‹#›</a:t>
            </a:fld>
            <a:endParaRPr lang="en-US"/>
          </a:p>
        </p:txBody>
      </p:sp>
    </p:spTree>
    <p:extLst>
      <p:ext uri="{BB962C8B-B14F-4D97-AF65-F5344CB8AC3E}">
        <p14:creationId xmlns:p14="http://schemas.microsoft.com/office/powerpoint/2010/main" val="44832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7185B4-715E-3144-8872-A5793181D50F}" type="slidenum">
              <a:rPr lang="en-US" smtClean="0"/>
              <a:t>7</a:t>
            </a:fld>
            <a:endParaRPr lang="en-US"/>
          </a:p>
        </p:txBody>
      </p:sp>
    </p:spTree>
    <p:extLst>
      <p:ext uri="{BB962C8B-B14F-4D97-AF65-F5344CB8AC3E}">
        <p14:creationId xmlns:p14="http://schemas.microsoft.com/office/powerpoint/2010/main" val="215390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May 14,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070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May 14,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2742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May 14,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29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May 14,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2102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May 14,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2836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May 14,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0639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May 14,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126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May 14,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592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May 14,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0439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May 14,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3578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May 14,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0720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Saturday, May 14,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40641513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68DF2-64E7-8041-9F78-08E81DB886AE}"/>
              </a:ext>
            </a:extLst>
          </p:cNvPr>
          <p:cNvSpPr>
            <a:spLocks noGrp="1"/>
          </p:cNvSpPr>
          <p:nvPr>
            <p:ph type="ctrTitle"/>
          </p:nvPr>
        </p:nvSpPr>
        <p:spPr>
          <a:xfrm>
            <a:off x="389498" y="888772"/>
            <a:ext cx="11390125" cy="1145054"/>
          </a:xfrm>
        </p:spPr>
        <p:txBody>
          <a:bodyPr anchor="b">
            <a:normAutofit fontScale="90000"/>
          </a:bodyPr>
          <a:lstStyle/>
          <a:p>
            <a:r>
              <a:rPr lang="en-US" sz="5900" dirty="0"/>
              <a:t>Analysis of H-1B Visa Applications from 				2011-2016</a:t>
            </a:r>
          </a:p>
        </p:txBody>
      </p:sp>
      <p:sp>
        <p:nvSpPr>
          <p:cNvPr id="3" name="Subtitle 2">
            <a:extLst>
              <a:ext uri="{FF2B5EF4-FFF2-40B4-BE49-F238E27FC236}">
                <a16:creationId xmlns:a16="http://schemas.microsoft.com/office/drawing/2014/main" id="{4D672429-444E-AB4D-B139-0227FE748462}"/>
              </a:ext>
            </a:extLst>
          </p:cNvPr>
          <p:cNvSpPr>
            <a:spLocks noGrp="1"/>
          </p:cNvSpPr>
          <p:nvPr>
            <p:ph type="subTitle" idx="1"/>
          </p:nvPr>
        </p:nvSpPr>
        <p:spPr>
          <a:xfrm>
            <a:off x="9727081" y="5593976"/>
            <a:ext cx="2361826" cy="1145055"/>
          </a:xfrm>
        </p:spPr>
        <p:txBody>
          <a:bodyPr>
            <a:normAutofit fontScale="70000" lnSpcReduction="20000"/>
          </a:bodyPr>
          <a:lstStyle/>
          <a:p>
            <a:r>
              <a:rPr lang="en-US" dirty="0">
                <a:solidFill>
                  <a:schemeClr val="tx1">
                    <a:alpha val="60000"/>
                  </a:schemeClr>
                </a:solidFill>
              </a:rPr>
              <a:t>By </a:t>
            </a:r>
          </a:p>
          <a:p>
            <a:r>
              <a:rPr lang="en-US" dirty="0">
                <a:solidFill>
                  <a:schemeClr val="tx1">
                    <a:alpha val="60000"/>
                  </a:schemeClr>
                </a:solidFill>
              </a:rPr>
              <a:t>Sowmya Ravichandran</a:t>
            </a:r>
          </a:p>
          <a:p>
            <a:r>
              <a:rPr lang="en-US" dirty="0">
                <a:solidFill>
                  <a:schemeClr val="tx1">
                    <a:alpha val="60000"/>
                  </a:schemeClr>
                </a:solidFill>
              </a:rPr>
              <a:t>015337400</a:t>
            </a:r>
          </a:p>
        </p:txBody>
      </p:sp>
      <p:pic>
        <p:nvPicPr>
          <p:cNvPr id="5" name="Picture 4" descr="Text&#10;&#10;Description automatically generated">
            <a:extLst>
              <a:ext uri="{FF2B5EF4-FFF2-40B4-BE49-F238E27FC236}">
                <a16:creationId xmlns:a16="http://schemas.microsoft.com/office/drawing/2014/main" id="{AFC702F6-6024-CD4A-BC73-3B1CB425B6AA}"/>
              </a:ext>
            </a:extLst>
          </p:cNvPr>
          <p:cNvPicPr>
            <a:picLocks noChangeAspect="1"/>
          </p:cNvPicPr>
          <p:nvPr/>
        </p:nvPicPr>
        <p:blipFill>
          <a:blip r:embed="rId2"/>
          <a:stretch>
            <a:fillRect/>
          </a:stretch>
        </p:blipFill>
        <p:spPr>
          <a:xfrm>
            <a:off x="389499" y="2063755"/>
            <a:ext cx="5473420" cy="4091381"/>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42236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52413-9C3A-EF4B-864D-992106A84058}"/>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E8E9BED8-4170-EC41-A65D-5A34C6A997E5}"/>
              </a:ext>
            </a:extLst>
          </p:cNvPr>
          <p:cNvSpPr>
            <a:spLocks noGrp="1"/>
          </p:cNvSpPr>
          <p:nvPr>
            <p:ph idx="1"/>
          </p:nvPr>
        </p:nvSpPr>
        <p:spPr>
          <a:xfrm>
            <a:off x="550863" y="2113199"/>
            <a:ext cx="11090274" cy="2167253"/>
          </a:xfrm>
        </p:spPr>
        <p:txBody>
          <a:bodyPr/>
          <a:lstStyle/>
          <a:p>
            <a:r>
              <a:rPr lang="en-US" b="1" dirty="0">
                <a:solidFill>
                  <a:schemeClr val="tx1"/>
                </a:solidFill>
              </a:rPr>
              <a:t>This study will be expanded for the following years to look at what happened after the president signed the "Buy American, Hire American" Petition. The income and demand for other jobs will also be examined since we have only focused on Data Analysts in this depiction. In addition, the number of H-1B candidates who file for PERM and citizenship will be examined. </a:t>
            </a:r>
          </a:p>
          <a:p>
            <a:endParaRPr lang="en-US" dirty="0"/>
          </a:p>
        </p:txBody>
      </p:sp>
    </p:spTree>
    <p:extLst>
      <p:ext uri="{BB962C8B-B14F-4D97-AF65-F5344CB8AC3E}">
        <p14:creationId xmlns:p14="http://schemas.microsoft.com/office/powerpoint/2010/main" val="4163400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BFEA-F4F3-0A4B-BBFA-05FE53B0EDCE}"/>
              </a:ext>
            </a:extLst>
          </p:cNvPr>
          <p:cNvSpPr>
            <a:spLocks noGrp="1"/>
          </p:cNvSpPr>
          <p:nvPr>
            <p:ph type="title"/>
          </p:nvPr>
        </p:nvSpPr>
        <p:spPr>
          <a:xfrm>
            <a:off x="550862" y="549275"/>
            <a:ext cx="3292268" cy="775942"/>
          </a:xfrm>
        </p:spPr>
        <p:txBody>
          <a:bodyPr/>
          <a:lstStyle/>
          <a:p>
            <a:r>
              <a:rPr lang="en-US" dirty="0"/>
              <a:t>Conclusion</a:t>
            </a:r>
          </a:p>
        </p:txBody>
      </p:sp>
      <p:sp>
        <p:nvSpPr>
          <p:cNvPr id="3" name="Content Placeholder 2">
            <a:extLst>
              <a:ext uri="{FF2B5EF4-FFF2-40B4-BE49-F238E27FC236}">
                <a16:creationId xmlns:a16="http://schemas.microsoft.com/office/drawing/2014/main" id="{53C07E17-D2A2-E244-9069-BADDB87DF189}"/>
              </a:ext>
            </a:extLst>
          </p:cNvPr>
          <p:cNvSpPr>
            <a:spLocks noGrp="1"/>
          </p:cNvSpPr>
          <p:nvPr>
            <p:ph idx="1"/>
          </p:nvPr>
        </p:nvSpPr>
        <p:spPr/>
        <p:txBody>
          <a:bodyPr>
            <a:normAutofit fontScale="92500" lnSpcReduction="10000"/>
          </a:bodyPr>
          <a:lstStyle/>
          <a:p>
            <a:r>
              <a:rPr lang="en-US" b="1" dirty="0">
                <a:solidFill>
                  <a:schemeClr val="tx1"/>
                </a:solidFill>
              </a:rPr>
              <a:t>The patterns depicted in this project offer a clear list of organizations who sponsor H-1B visas in the United States for various professions. </a:t>
            </a:r>
          </a:p>
          <a:p>
            <a:r>
              <a:rPr lang="en-US" b="1" dirty="0">
                <a:solidFill>
                  <a:schemeClr val="tx1"/>
                </a:solidFill>
              </a:rPr>
              <a:t>California, Massachusetts, New York, and Washington are the most popular states for filing H-1B visas. </a:t>
            </a:r>
          </a:p>
          <a:p>
            <a:r>
              <a:rPr lang="en-US" b="1" dirty="0">
                <a:solidFill>
                  <a:schemeClr val="tx1"/>
                </a:solidFill>
              </a:rPr>
              <a:t>The average pay of the data analyst is presented, indicating that this position is in high demand, with the compensation likely to rise with time </a:t>
            </a:r>
          </a:p>
          <a:p>
            <a:r>
              <a:rPr lang="en-US" b="1" dirty="0">
                <a:solidFill>
                  <a:schemeClr val="tx1"/>
                </a:solidFill>
              </a:rPr>
              <a:t>Furthermore, the number of applications has above the government's normal quota, demonstrating the need for the "Buy American Hire American" petition. </a:t>
            </a:r>
          </a:p>
          <a:p>
            <a:r>
              <a:rPr lang="en-US" b="1" dirty="0">
                <a:solidFill>
                  <a:schemeClr val="tx1"/>
                </a:solidFill>
              </a:rPr>
              <a:t>The visualization also clearly indicates which companies file the most H-1B visas, allowing applicants to target such companies when applying for job in the United States</a:t>
            </a:r>
            <a:r>
              <a:rPr lang="en-US" dirty="0"/>
              <a:t>. </a:t>
            </a:r>
          </a:p>
          <a:p>
            <a:endParaRPr lang="en-US" dirty="0"/>
          </a:p>
        </p:txBody>
      </p:sp>
    </p:spTree>
    <p:extLst>
      <p:ext uri="{BB962C8B-B14F-4D97-AF65-F5344CB8AC3E}">
        <p14:creationId xmlns:p14="http://schemas.microsoft.com/office/powerpoint/2010/main" val="398696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15AED-5FAF-4A4D-8DF5-57F41F8CCDEB}"/>
              </a:ext>
            </a:extLst>
          </p:cNvPr>
          <p:cNvSpPr>
            <a:spLocks noGrp="1"/>
          </p:cNvSpPr>
          <p:nvPr>
            <p:ph idx="1"/>
          </p:nvPr>
        </p:nvSpPr>
        <p:spPr>
          <a:xfrm>
            <a:off x="3778156" y="3112270"/>
            <a:ext cx="4343867" cy="921848"/>
          </a:xfrm>
        </p:spPr>
        <p:txBody>
          <a:bodyPr>
            <a:noAutofit/>
          </a:bodyPr>
          <a:lstStyle/>
          <a:p>
            <a:pPr marL="0" indent="0" algn="ctr">
              <a:buNone/>
            </a:pPr>
            <a:r>
              <a:rPr lang="en-US" sz="4300" dirty="0">
                <a:solidFill>
                  <a:schemeClr val="tx1"/>
                </a:solidFill>
                <a:latin typeface="+mj-lt"/>
                <a:ea typeface="+mj-ea"/>
                <a:cs typeface="+mj-cs"/>
              </a:rPr>
              <a:t>Thank You </a:t>
            </a:r>
          </a:p>
        </p:txBody>
      </p:sp>
    </p:spTree>
    <p:extLst>
      <p:ext uri="{BB962C8B-B14F-4D97-AF65-F5344CB8AC3E}">
        <p14:creationId xmlns:p14="http://schemas.microsoft.com/office/powerpoint/2010/main" val="360393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1736-9DE3-0E42-A2D4-E35D8F428230}"/>
              </a:ext>
            </a:extLst>
          </p:cNvPr>
          <p:cNvSpPr>
            <a:spLocks noGrp="1"/>
          </p:cNvSpPr>
          <p:nvPr>
            <p:ph type="title"/>
          </p:nvPr>
        </p:nvSpPr>
        <p:spPr>
          <a:xfrm>
            <a:off x="488109" y="361017"/>
            <a:ext cx="4585914" cy="804396"/>
          </a:xfrm>
        </p:spPr>
        <p:txBody>
          <a:bodyPr>
            <a:normAutofit/>
          </a:bodyPr>
          <a:lstStyle/>
          <a:p>
            <a:pPr algn="ctr"/>
            <a:r>
              <a:rPr lang="en-US" sz="4300" dirty="0"/>
              <a:t>Project Background</a:t>
            </a:r>
          </a:p>
        </p:txBody>
      </p:sp>
      <p:sp>
        <p:nvSpPr>
          <p:cNvPr id="3" name="Content Placeholder 2">
            <a:extLst>
              <a:ext uri="{FF2B5EF4-FFF2-40B4-BE49-F238E27FC236}">
                <a16:creationId xmlns:a16="http://schemas.microsoft.com/office/drawing/2014/main" id="{F2357854-8978-0B49-9BA0-11154F63CE5F}"/>
              </a:ext>
            </a:extLst>
          </p:cNvPr>
          <p:cNvSpPr>
            <a:spLocks noGrp="1"/>
          </p:cNvSpPr>
          <p:nvPr>
            <p:ph idx="1"/>
          </p:nvPr>
        </p:nvSpPr>
        <p:spPr>
          <a:xfrm>
            <a:off x="810839" y="1439188"/>
            <a:ext cx="11090274" cy="3419684"/>
          </a:xfrm>
        </p:spPr>
        <p:txBody>
          <a:bodyPr/>
          <a:lstStyle/>
          <a:p>
            <a:endParaRPr lang="en-US" dirty="0">
              <a:solidFill>
                <a:schemeClr val="tx1"/>
              </a:solidFill>
            </a:endParaRPr>
          </a:p>
          <a:p>
            <a:r>
              <a:rPr lang="en-US" dirty="0">
                <a:solidFill>
                  <a:schemeClr val="tx1"/>
                </a:solidFill>
              </a:rPr>
              <a:t>The H-1B visa is a non-immigrant visa that allows US firms to hire foreign employees for specialized positions that are difficult to fill.</a:t>
            </a:r>
          </a:p>
          <a:p>
            <a:r>
              <a:rPr lang="en-US" dirty="0">
                <a:solidFill>
                  <a:schemeClr val="tx1"/>
                </a:solidFill>
              </a:rPr>
              <a:t>It has benefitted the tech industry greatly, and it has also been utilized to cover worker shortfalls in other industries like as health care, research, and finance.</a:t>
            </a:r>
          </a:p>
          <a:p>
            <a:r>
              <a:rPr lang="en-US" dirty="0">
                <a:solidFill>
                  <a:schemeClr val="tx1"/>
                </a:solidFill>
              </a:rPr>
              <a:t>This is the most prevalent visa status for overseas students who have completed their college or higher education and have started working full-time.</a:t>
            </a:r>
          </a:p>
        </p:txBody>
      </p:sp>
    </p:spTree>
    <p:extLst>
      <p:ext uri="{BB962C8B-B14F-4D97-AF65-F5344CB8AC3E}">
        <p14:creationId xmlns:p14="http://schemas.microsoft.com/office/powerpoint/2010/main" val="128474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43D2-0361-8447-920F-0B75E97CC901}"/>
              </a:ext>
            </a:extLst>
          </p:cNvPr>
          <p:cNvSpPr>
            <a:spLocks noGrp="1"/>
          </p:cNvSpPr>
          <p:nvPr>
            <p:ph type="title"/>
          </p:nvPr>
        </p:nvSpPr>
        <p:spPr>
          <a:xfrm>
            <a:off x="685333" y="352051"/>
            <a:ext cx="3581867" cy="732678"/>
          </a:xfrm>
        </p:spPr>
        <p:txBody>
          <a:bodyPr>
            <a:normAutofit fontScale="90000"/>
          </a:bodyPr>
          <a:lstStyle/>
          <a:p>
            <a:r>
              <a:rPr lang="en-US" dirty="0"/>
              <a:t>Who gets H1B</a:t>
            </a:r>
            <a:br>
              <a:rPr lang="en-US" dirty="0"/>
            </a:br>
            <a:endParaRPr lang="en-US" dirty="0"/>
          </a:p>
        </p:txBody>
      </p:sp>
      <p:sp>
        <p:nvSpPr>
          <p:cNvPr id="3" name="Content Placeholder 2">
            <a:extLst>
              <a:ext uri="{FF2B5EF4-FFF2-40B4-BE49-F238E27FC236}">
                <a16:creationId xmlns:a16="http://schemas.microsoft.com/office/drawing/2014/main" id="{24B221A2-62C6-C242-AA1A-BAF7964E36B1}"/>
              </a:ext>
            </a:extLst>
          </p:cNvPr>
          <p:cNvSpPr>
            <a:spLocks noGrp="1"/>
          </p:cNvSpPr>
          <p:nvPr>
            <p:ph idx="1"/>
          </p:nvPr>
        </p:nvSpPr>
        <p:spPr>
          <a:xfrm>
            <a:off x="990133" y="1718752"/>
            <a:ext cx="11090274" cy="3979625"/>
          </a:xfrm>
        </p:spPr>
        <p:txBody>
          <a:bodyPr>
            <a:normAutofit/>
          </a:bodyPr>
          <a:lstStyle/>
          <a:p>
            <a:r>
              <a:rPr lang="en-US" dirty="0">
                <a:solidFill>
                  <a:schemeClr val="tx1"/>
                </a:solidFill>
              </a:rPr>
              <a:t>Employers petition the government for H-1B visas connected to specific positions, which are awarded through an employer-driven system.</a:t>
            </a:r>
          </a:p>
          <a:p>
            <a:r>
              <a:rPr lang="en-US" dirty="0">
                <a:solidFill>
                  <a:schemeClr val="tx1"/>
                </a:solidFill>
              </a:rPr>
              <a:t>There were 200,000 requests for 85,000 visas when the US Citizen and Immigration Services (USCIS) held a lottery to choose H-1B visas.</a:t>
            </a:r>
          </a:p>
          <a:p>
            <a:r>
              <a:rPr lang="en-US">
                <a:solidFill>
                  <a:schemeClr val="tx1"/>
                </a:solidFill>
              </a:rPr>
              <a:t>The president signed the "Buy American and Hire American" petition to promote American products and safeguard American workers.</a:t>
            </a:r>
            <a:endParaRPr lang="en-US" dirty="0">
              <a:solidFill>
                <a:schemeClr val="tx1"/>
              </a:solidFill>
            </a:endParaRPr>
          </a:p>
        </p:txBody>
      </p:sp>
    </p:spTree>
    <p:extLst>
      <p:ext uri="{BB962C8B-B14F-4D97-AF65-F5344CB8AC3E}">
        <p14:creationId xmlns:p14="http://schemas.microsoft.com/office/powerpoint/2010/main" val="355756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3B0B-462D-A44E-874D-94BF349B9677}"/>
              </a:ext>
            </a:extLst>
          </p:cNvPr>
          <p:cNvSpPr>
            <a:spLocks noGrp="1"/>
          </p:cNvSpPr>
          <p:nvPr>
            <p:ph type="title"/>
          </p:nvPr>
        </p:nvSpPr>
        <p:spPr>
          <a:xfrm>
            <a:off x="721192" y="301440"/>
            <a:ext cx="2568856" cy="849219"/>
          </a:xfrm>
        </p:spPr>
        <p:txBody>
          <a:bodyPr>
            <a:normAutofit/>
          </a:bodyPr>
          <a:lstStyle/>
          <a:p>
            <a:r>
              <a:rPr lang="en-US" sz="4300" dirty="0"/>
              <a:t>Motivation</a:t>
            </a:r>
          </a:p>
        </p:txBody>
      </p:sp>
      <p:sp>
        <p:nvSpPr>
          <p:cNvPr id="3" name="Content Placeholder 2">
            <a:extLst>
              <a:ext uri="{FF2B5EF4-FFF2-40B4-BE49-F238E27FC236}">
                <a16:creationId xmlns:a16="http://schemas.microsoft.com/office/drawing/2014/main" id="{42283B72-F011-0843-8E79-D010D5845382}"/>
              </a:ext>
            </a:extLst>
          </p:cNvPr>
          <p:cNvSpPr>
            <a:spLocks noGrp="1"/>
          </p:cNvSpPr>
          <p:nvPr>
            <p:ph idx="1"/>
          </p:nvPr>
        </p:nvSpPr>
        <p:spPr>
          <a:xfrm>
            <a:off x="1410150" y="1727716"/>
            <a:ext cx="6281568" cy="3979625"/>
          </a:xfrm>
        </p:spPr>
        <p:txBody>
          <a:bodyPr/>
          <a:lstStyle/>
          <a:p>
            <a:r>
              <a:rPr lang="en-US" dirty="0">
                <a:solidFill>
                  <a:schemeClr val="tx1"/>
                </a:solidFill>
              </a:rPr>
              <a:t>To see how many application are filed by each state</a:t>
            </a:r>
          </a:p>
          <a:p>
            <a:r>
              <a:rPr lang="en-US" dirty="0">
                <a:solidFill>
                  <a:schemeClr val="tx1"/>
                </a:solidFill>
              </a:rPr>
              <a:t>The approval and denial rates</a:t>
            </a:r>
          </a:p>
          <a:p>
            <a:r>
              <a:rPr lang="en-US" dirty="0">
                <a:solidFill>
                  <a:schemeClr val="tx1"/>
                </a:solidFill>
              </a:rPr>
              <a:t>List of Employers filing for different roles and sectors</a:t>
            </a:r>
          </a:p>
          <a:p>
            <a:r>
              <a:rPr lang="en-US" dirty="0">
                <a:solidFill>
                  <a:schemeClr val="tx1"/>
                </a:solidFill>
              </a:rPr>
              <a:t>Average Salary for employees</a:t>
            </a:r>
          </a:p>
          <a:p>
            <a:r>
              <a:rPr lang="en-US" dirty="0">
                <a:solidFill>
                  <a:schemeClr val="tx1"/>
                </a:solidFill>
              </a:rPr>
              <a:t>Demand for Data Analysts</a:t>
            </a:r>
          </a:p>
          <a:p>
            <a:r>
              <a:rPr lang="en-US" dirty="0">
                <a:solidFill>
                  <a:schemeClr val="tx1"/>
                </a:solidFill>
              </a:rPr>
              <a:t>Ratio of the total population and H-1B visa holders</a:t>
            </a:r>
          </a:p>
          <a:p>
            <a:endParaRPr lang="en-US" dirty="0"/>
          </a:p>
        </p:txBody>
      </p:sp>
    </p:spTree>
    <p:extLst>
      <p:ext uri="{BB962C8B-B14F-4D97-AF65-F5344CB8AC3E}">
        <p14:creationId xmlns:p14="http://schemas.microsoft.com/office/powerpoint/2010/main" val="10858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7F5F0-4A26-B445-8DD3-739412F38E19}"/>
              </a:ext>
            </a:extLst>
          </p:cNvPr>
          <p:cNvSpPr>
            <a:spLocks noGrp="1"/>
          </p:cNvSpPr>
          <p:nvPr>
            <p:ph type="title"/>
          </p:nvPr>
        </p:nvSpPr>
        <p:spPr>
          <a:xfrm>
            <a:off x="973947" y="266142"/>
            <a:ext cx="4242052" cy="676542"/>
          </a:xfrm>
        </p:spPr>
        <p:txBody>
          <a:bodyPr wrap="square" anchor="b">
            <a:normAutofit/>
          </a:bodyPr>
          <a:lstStyle/>
          <a:p>
            <a:r>
              <a:rPr lang="en-US" sz="4300" dirty="0"/>
              <a:t>Dataset Collection </a:t>
            </a:r>
          </a:p>
        </p:txBody>
      </p:sp>
      <p:sp>
        <p:nvSpPr>
          <p:cNvPr id="14" name="Freeform: Shape 13">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80825"/>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A picture containing text, container&#10;&#10;Description automatically generated">
            <a:extLst>
              <a:ext uri="{FF2B5EF4-FFF2-40B4-BE49-F238E27FC236}">
                <a16:creationId xmlns:a16="http://schemas.microsoft.com/office/drawing/2014/main" id="{5BE2A890-22EE-9047-A945-02E7961E2349}"/>
              </a:ext>
            </a:extLst>
          </p:cNvPr>
          <p:cNvPicPr>
            <a:picLocks noChangeAspect="1"/>
          </p:cNvPicPr>
          <p:nvPr/>
        </p:nvPicPr>
        <p:blipFill>
          <a:blip r:embed="rId2"/>
          <a:stretch>
            <a:fillRect/>
          </a:stretch>
        </p:blipFill>
        <p:spPr>
          <a:xfrm>
            <a:off x="1568381" y="2060825"/>
            <a:ext cx="3191879" cy="1548061"/>
          </a:xfrm>
          <a:custGeom>
            <a:avLst/>
            <a:gdLst/>
            <a:ahLst/>
            <a:cxnLst/>
            <a:rect l="l" t="t" r="r" b="b"/>
            <a:pathLst>
              <a:path w="5083992" h="2773362">
                <a:moveTo>
                  <a:pt x="0" y="0"/>
                </a:moveTo>
                <a:lnTo>
                  <a:pt x="5083992" y="0"/>
                </a:lnTo>
                <a:lnTo>
                  <a:pt x="5083992" y="2773362"/>
                </a:lnTo>
                <a:lnTo>
                  <a:pt x="0" y="2773362"/>
                </a:lnTo>
                <a:close/>
              </a:path>
            </a:pathLst>
          </a:custGeom>
        </p:spPr>
      </p:pic>
      <p:pic>
        <p:nvPicPr>
          <p:cNvPr id="5" name="Picture 4" descr="Graphical user interface&#10;&#10;Description automatically generated with low confidence">
            <a:extLst>
              <a:ext uri="{FF2B5EF4-FFF2-40B4-BE49-F238E27FC236}">
                <a16:creationId xmlns:a16="http://schemas.microsoft.com/office/drawing/2014/main" id="{07D974C9-966A-1746-94D4-5EDBCC320E29}"/>
              </a:ext>
            </a:extLst>
          </p:cNvPr>
          <p:cNvPicPr>
            <a:picLocks noChangeAspect="1"/>
          </p:cNvPicPr>
          <p:nvPr/>
        </p:nvPicPr>
        <p:blipFill>
          <a:blip r:embed="rId3"/>
          <a:stretch>
            <a:fillRect/>
          </a:stretch>
        </p:blipFill>
        <p:spPr>
          <a:xfrm>
            <a:off x="1547872" y="3879706"/>
            <a:ext cx="3212388" cy="1644134"/>
          </a:xfrm>
          <a:custGeom>
            <a:avLst/>
            <a:gdLst/>
            <a:ahLst/>
            <a:cxnLst/>
            <a:rect l="l" t="t" r="r" b="b"/>
            <a:pathLst>
              <a:path w="5083992" h="2773362">
                <a:moveTo>
                  <a:pt x="0" y="0"/>
                </a:moveTo>
                <a:lnTo>
                  <a:pt x="5083992" y="0"/>
                </a:lnTo>
                <a:lnTo>
                  <a:pt x="5083992" y="2773362"/>
                </a:lnTo>
                <a:lnTo>
                  <a:pt x="0" y="2773362"/>
                </a:lnTo>
                <a:close/>
              </a:path>
            </a:pathLst>
          </a:custGeom>
        </p:spPr>
      </p:pic>
      <p:grpSp>
        <p:nvGrpSpPr>
          <p:cNvPr id="16" name="Group 15">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5059306"/>
            <a:ext cx="762805" cy="734873"/>
            <a:chOff x="7950336" y="1300590"/>
            <a:chExt cx="762805" cy="734873"/>
          </a:xfrm>
        </p:grpSpPr>
        <p:sp>
          <p:nvSpPr>
            <p:cNvPr id="17"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E9A70E4B-63CB-2041-9E5A-A6EC3099EDA6}"/>
              </a:ext>
            </a:extLst>
          </p:cNvPr>
          <p:cNvSpPr>
            <a:spLocks noGrp="1"/>
          </p:cNvSpPr>
          <p:nvPr>
            <p:ph idx="1"/>
          </p:nvPr>
        </p:nvSpPr>
        <p:spPr>
          <a:xfrm>
            <a:off x="5892409" y="2160789"/>
            <a:ext cx="5437187" cy="3029613"/>
          </a:xfrm>
        </p:spPr>
        <p:txBody>
          <a:bodyPr anchor="t">
            <a:noAutofit/>
          </a:bodyPr>
          <a:lstStyle/>
          <a:p>
            <a:r>
              <a:rPr lang="en-US" dirty="0">
                <a:solidFill>
                  <a:schemeClr val="tx1"/>
                </a:solidFill>
              </a:rPr>
              <a:t>H1-B visa petitions 2011-2016 dataset is taken from Kaggle</a:t>
            </a:r>
          </a:p>
          <a:p>
            <a:r>
              <a:rPr lang="en-US" dirty="0">
                <a:solidFill>
                  <a:schemeClr val="tx1"/>
                </a:solidFill>
              </a:rPr>
              <a:t>Population for the entire US state wise is collected from the United States Census Bureau</a:t>
            </a:r>
          </a:p>
          <a:p>
            <a:r>
              <a:rPr lang="en-US" dirty="0">
                <a:solidFill>
                  <a:schemeClr val="tx1"/>
                </a:solidFill>
              </a:rPr>
              <a:t>Population of H1-B holders is collected from United States Census Bureau</a:t>
            </a:r>
          </a:p>
        </p:txBody>
      </p:sp>
    </p:spTree>
    <p:extLst>
      <p:ext uri="{BB962C8B-B14F-4D97-AF65-F5344CB8AC3E}">
        <p14:creationId xmlns:p14="http://schemas.microsoft.com/office/powerpoint/2010/main" val="320945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BDF4-948E-AB4E-B8A9-DEC51EC7F2CA}"/>
              </a:ext>
            </a:extLst>
          </p:cNvPr>
          <p:cNvSpPr>
            <a:spLocks noGrp="1"/>
          </p:cNvSpPr>
          <p:nvPr>
            <p:ph type="title"/>
          </p:nvPr>
        </p:nvSpPr>
        <p:spPr>
          <a:xfrm>
            <a:off x="549538" y="307228"/>
            <a:ext cx="2667467" cy="741643"/>
          </a:xfrm>
        </p:spPr>
        <p:txBody>
          <a:bodyPr>
            <a:normAutofit/>
          </a:bodyPr>
          <a:lstStyle/>
          <a:p>
            <a:r>
              <a:rPr lang="en-US" sz="4300" dirty="0"/>
              <a:t>Data Flow</a:t>
            </a:r>
          </a:p>
        </p:txBody>
      </p:sp>
      <p:pic>
        <p:nvPicPr>
          <p:cNvPr id="5" name="Content Placeholder 4" descr="Graphical user interface, application&#10;&#10;Description automatically generated">
            <a:extLst>
              <a:ext uri="{FF2B5EF4-FFF2-40B4-BE49-F238E27FC236}">
                <a16:creationId xmlns:a16="http://schemas.microsoft.com/office/drawing/2014/main" id="{DB15C054-CAB3-2043-AD76-51BD0C4ECA99}"/>
              </a:ext>
            </a:extLst>
          </p:cNvPr>
          <p:cNvPicPr>
            <a:picLocks noGrp="1" noChangeAspect="1"/>
          </p:cNvPicPr>
          <p:nvPr>
            <p:ph idx="1"/>
          </p:nvPr>
        </p:nvPicPr>
        <p:blipFill>
          <a:blip r:embed="rId2"/>
          <a:stretch>
            <a:fillRect/>
          </a:stretch>
        </p:blipFill>
        <p:spPr>
          <a:xfrm>
            <a:off x="1349559" y="1595244"/>
            <a:ext cx="9492881" cy="3667511"/>
          </a:xfrm>
        </p:spPr>
      </p:pic>
    </p:spTree>
    <p:extLst>
      <p:ext uri="{BB962C8B-B14F-4D97-AF65-F5344CB8AC3E}">
        <p14:creationId xmlns:p14="http://schemas.microsoft.com/office/powerpoint/2010/main" val="420911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A558-5433-594E-81B9-995921B2246F}"/>
              </a:ext>
            </a:extLst>
          </p:cNvPr>
          <p:cNvSpPr>
            <a:spLocks noGrp="1"/>
          </p:cNvSpPr>
          <p:nvPr>
            <p:ph type="title"/>
          </p:nvPr>
        </p:nvSpPr>
        <p:spPr>
          <a:xfrm>
            <a:off x="550862" y="549275"/>
            <a:ext cx="3922526" cy="750607"/>
          </a:xfrm>
        </p:spPr>
        <p:txBody>
          <a:bodyPr>
            <a:normAutofit/>
          </a:bodyPr>
          <a:lstStyle/>
          <a:p>
            <a:r>
              <a:rPr lang="en-US" sz="4300" dirty="0"/>
              <a:t>Data Processing</a:t>
            </a:r>
          </a:p>
        </p:txBody>
      </p:sp>
      <p:sp>
        <p:nvSpPr>
          <p:cNvPr id="3" name="Content Placeholder 2">
            <a:extLst>
              <a:ext uri="{FF2B5EF4-FFF2-40B4-BE49-F238E27FC236}">
                <a16:creationId xmlns:a16="http://schemas.microsoft.com/office/drawing/2014/main" id="{1014E946-EA59-D04D-9CE0-567F8E390454}"/>
              </a:ext>
            </a:extLst>
          </p:cNvPr>
          <p:cNvSpPr>
            <a:spLocks noGrp="1"/>
          </p:cNvSpPr>
          <p:nvPr>
            <p:ph idx="1"/>
          </p:nvPr>
        </p:nvSpPr>
        <p:spPr>
          <a:xfrm>
            <a:off x="549538" y="1793159"/>
            <a:ext cx="11090274" cy="3979625"/>
          </a:xfrm>
        </p:spPr>
        <p:txBody>
          <a:bodyPr>
            <a:normAutofit/>
          </a:bodyPr>
          <a:lstStyle/>
          <a:p>
            <a:pPr>
              <a:lnSpc>
                <a:spcPct val="120000"/>
              </a:lnSpc>
            </a:pPr>
            <a:r>
              <a:rPr lang="en-US" b="1" dirty="0">
                <a:solidFill>
                  <a:schemeClr val="tx1"/>
                </a:solidFill>
              </a:rPr>
              <a:t>H1-B petitions from 2011-2016 Dataset:</a:t>
            </a:r>
          </a:p>
          <a:p>
            <a:pPr marL="0" indent="0">
              <a:lnSpc>
                <a:spcPct val="120000"/>
              </a:lnSpc>
              <a:buNone/>
            </a:pPr>
            <a:r>
              <a:rPr lang="en-US" dirty="0">
                <a:solidFill>
                  <a:schemeClr val="tx1"/>
                </a:solidFill>
              </a:rPr>
              <a:t>	Removing nulls, duplicates and redundant attributes.</a:t>
            </a:r>
          </a:p>
          <a:p>
            <a:pPr marL="0" indent="0">
              <a:lnSpc>
                <a:spcPct val="120000"/>
              </a:lnSpc>
              <a:buClr>
                <a:schemeClr val="tx1"/>
              </a:buClr>
              <a:buSzPct val="100000"/>
              <a:buNone/>
            </a:pPr>
            <a:r>
              <a:rPr lang="en-US" dirty="0">
                <a:solidFill>
                  <a:schemeClr val="tx1"/>
                </a:solidFill>
              </a:rPr>
              <a:t>	Data formatting, removing unnecessary columns, splitting state and city, renaming field.</a:t>
            </a:r>
          </a:p>
          <a:p>
            <a:pPr lvl="0">
              <a:lnSpc>
                <a:spcPct val="120000"/>
              </a:lnSpc>
              <a:buClr>
                <a:schemeClr val="tx1"/>
              </a:buClr>
              <a:buSzPct val="100000"/>
            </a:pPr>
            <a:r>
              <a:rPr lang="en-US" b="1" dirty="0">
                <a:solidFill>
                  <a:schemeClr val="tx1"/>
                </a:solidFill>
              </a:rPr>
              <a:t>Population and Population of Nonimmigrants Dataset:</a:t>
            </a:r>
          </a:p>
          <a:p>
            <a:pPr marL="0" lvl="0" indent="0">
              <a:lnSpc>
                <a:spcPct val="120000"/>
              </a:lnSpc>
              <a:buClr>
                <a:schemeClr val="tx1"/>
              </a:buClr>
              <a:buSzPct val="100000"/>
              <a:buNone/>
            </a:pPr>
            <a:r>
              <a:rPr lang="en-US" dirty="0">
                <a:solidFill>
                  <a:schemeClr val="tx1"/>
                </a:solidFill>
              </a:rPr>
              <a:t>	The dataset was pivoted and state, city column were split  and renamed.</a:t>
            </a:r>
          </a:p>
          <a:p>
            <a:pPr marL="0" lvl="0" indent="0">
              <a:lnSpc>
                <a:spcPct val="120000"/>
              </a:lnSpc>
              <a:buClr>
                <a:schemeClr val="tx1"/>
              </a:buClr>
              <a:buSzPct val="100000"/>
              <a:buNone/>
            </a:pPr>
            <a:r>
              <a:rPr lang="en-US" dirty="0">
                <a:solidFill>
                  <a:schemeClr val="tx1"/>
                </a:solidFill>
              </a:rPr>
              <a:t>	The datasets were merged using Tableau Prep Builder.</a:t>
            </a:r>
          </a:p>
          <a:p>
            <a:endParaRPr lang="en-US" dirty="0"/>
          </a:p>
        </p:txBody>
      </p:sp>
    </p:spTree>
    <p:extLst>
      <p:ext uri="{BB962C8B-B14F-4D97-AF65-F5344CB8AC3E}">
        <p14:creationId xmlns:p14="http://schemas.microsoft.com/office/powerpoint/2010/main" val="164253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41FF-21F2-224D-B1BC-8447383E43AB}"/>
              </a:ext>
            </a:extLst>
          </p:cNvPr>
          <p:cNvSpPr>
            <a:spLocks noGrp="1"/>
          </p:cNvSpPr>
          <p:nvPr>
            <p:ph type="title"/>
          </p:nvPr>
        </p:nvSpPr>
        <p:spPr>
          <a:xfrm>
            <a:off x="532932" y="289298"/>
            <a:ext cx="3348785" cy="625002"/>
          </a:xfrm>
        </p:spPr>
        <p:txBody>
          <a:bodyPr>
            <a:normAutofit fontScale="90000"/>
          </a:bodyPr>
          <a:lstStyle/>
          <a:p>
            <a:r>
              <a:rPr lang="en-US" dirty="0"/>
              <a:t>Visualization</a:t>
            </a:r>
          </a:p>
        </p:txBody>
      </p:sp>
      <p:pic>
        <p:nvPicPr>
          <p:cNvPr id="11" name="Content Placeholder 10" descr="Graphical user interface&#10;&#10;Description automatically generated with medium confidence">
            <a:extLst>
              <a:ext uri="{FF2B5EF4-FFF2-40B4-BE49-F238E27FC236}">
                <a16:creationId xmlns:a16="http://schemas.microsoft.com/office/drawing/2014/main" id="{59E1E496-3BBB-2C4C-8911-93FB472CEC1E}"/>
              </a:ext>
            </a:extLst>
          </p:cNvPr>
          <p:cNvPicPr>
            <a:picLocks noGrp="1" noChangeAspect="1"/>
          </p:cNvPicPr>
          <p:nvPr>
            <p:ph idx="1"/>
          </p:nvPr>
        </p:nvPicPr>
        <p:blipFill>
          <a:blip r:embed="rId2"/>
          <a:stretch>
            <a:fillRect/>
          </a:stretch>
        </p:blipFill>
        <p:spPr>
          <a:xfrm>
            <a:off x="3137647" y="1502657"/>
            <a:ext cx="5665694" cy="4566549"/>
          </a:xfrm>
        </p:spPr>
      </p:pic>
    </p:spTree>
    <p:extLst>
      <p:ext uri="{BB962C8B-B14F-4D97-AF65-F5344CB8AC3E}">
        <p14:creationId xmlns:p14="http://schemas.microsoft.com/office/powerpoint/2010/main" val="374924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41FF-21F2-224D-B1BC-8447383E43AB}"/>
              </a:ext>
            </a:extLst>
          </p:cNvPr>
          <p:cNvSpPr>
            <a:spLocks noGrp="1"/>
          </p:cNvSpPr>
          <p:nvPr>
            <p:ph type="title"/>
          </p:nvPr>
        </p:nvSpPr>
        <p:spPr>
          <a:xfrm>
            <a:off x="550862" y="549275"/>
            <a:ext cx="3259138" cy="696819"/>
          </a:xfrm>
        </p:spPr>
        <p:txBody>
          <a:bodyPr>
            <a:normAutofit/>
          </a:bodyPr>
          <a:lstStyle/>
          <a:p>
            <a:r>
              <a:rPr lang="en-US" sz="4300" dirty="0"/>
              <a:t>Visualization</a:t>
            </a:r>
          </a:p>
        </p:txBody>
      </p:sp>
      <p:pic>
        <p:nvPicPr>
          <p:cNvPr id="5" name="Content Placeholder 4" descr="Graphical user interface, chart&#10;&#10;Description automatically generated">
            <a:extLst>
              <a:ext uri="{FF2B5EF4-FFF2-40B4-BE49-F238E27FC236}">
                <a16:creationId xmlns:a16="http://schemas.microsoft.com/office/drawing/2014/main" id="{162CAEF1-169D-C94C-9B3B-78E4B96F4E48}"/>
              </a:ext>
            </a:extLst>
          </p:cNvPr>
          <p:cNvPicPr>
            <a:picLocks noGrp="1" noChangeAspect="1"/>
          </p:cNvPicPr>
          <p:nvPr>
            <p:ph idx="1"/>
          </p:nvPr>
        </p:nvPicPr>
        <p:blipFill>
          <a:blip r:embed="rId2"/>
          <a:stretch>
            <a:fillRect/>
          </a:stretch>
        </p:blipFill>
        <p:spPr>
          <a:xfrm>
            <a:off x="6194612" y="1803825"/>
            <a:ext cx="5430515" cy="4218249"/>
          </a:xfrm>
        </p:spPr>
      </p:pic>
      <p:pic>
        <p:nvPicPr>
          <p:cNvPr id="7" name="Picture 6" descr="Graphical user interface, chart&#10;&#10;Description automatically generated">
            <a:extLst>
              <a:ext uri="{FF2B5EF4-FFF2-40B4-BE49-F238E27FC236}">
                <a16:creationId xmlns:a16="http://schemas.microsoft.com/office/drawing/2014/main" id="{73F9977B-EE9E-BC47-AD69-E4E02845D881}"/>
              </a:ext>
            </a:extLst>
          </p:cNvPr>
          <p:cNvPicPr>
            <a:picLocks noChangeAspect="1"/>
          </p:cNvPicPr>
          <p:nvPr/>
        </p:nvPicPr>
        <p:blipFill>
          <a:blip r:embed="rId3"/>
          <a:stretch>
            <a:fillRect/>
          </a:stretch>
        </p:blipFill>
        <p:spPr>
          <a:xfrm>
            <a:off x="550862" y="1803826"/>
            <a:ext cx="5388196" cy="4218248"/>
          </a:xfrm>
          <a:prstGeom prst="rect">
            <a:avLst/>
          </a:prstGeom>
        </p:spPr>
      </p:pic>
    </p:spTree>
    <p:extLst>
      <p:ext uri="{BB962C8B-B14F-4D97-AF65-F5344CB8AC3E}">
        <p14:creationId xmlns:p14="http://schemas.microsoft.com/office/powerpoint/2010/main" val="216376865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513</Words>
  <Application>Microsoft Macintosh PowerPoint</Application>
  <PresentationFormat>Widescreen</PresentationFormat>
  <Paragraphs>44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Sitka Heading</vt:lpstr>
      <vt:lpstr>Source Sans Pro</vt:lpstr>
      <vt:lpstr>3DFloatVTI</vt:lpstr>
      <vt:lpstr>Analysis of H-1B Visa Applications from     2011-2016</vt:lpstr>
      <vt:lpstr>Project Background</vt:lpstr>
      <vt:lpstr>Who gets H1B </vt:lpstr>
      <vt:lpstr>Motivation</vt:lpstr>
      <vt:lpstr>Dataset Collection </vt:lpstr>
      <vt:lpstr>Data Flow</vt:lpstr>
      <vt:lpstr>Data Processing</vt:lpstr>
      <vt:lpstr>Visualization</vt:lpstr>
      <vt:lpstr>Visualization</vt:lpstr>
      <vt:lpstr>Future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Ravichandran</dc:creator>
  <cp:lastModifiedBy>Sowmya Ravichandran</cp:lastModifiedBy>
  <cp:revision>22</cp:revision>
  <dcterms:created xsi:type="dcterms:W3CDTF">2022-05-06T23:38:42Z</dcterms:created>
  <dcterms:modified xsi:type="dcterms:W3CDTF">2022-05-15T00:32:53Z</dcterms:modified>
</cp:coreProperties>
</file>